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17" r:id="rId36"/>
    <p:sldId id="318" r:id="rId37"/>
    <p:sldId id="324" r:id="rId38"/>
    <p:sldId id="319" r:id="rId39"/>
    <p:sldId id="320" r:id="rId40"/>
    <p:sldId id="325" r:id="rId41"/>
    <p:sldId id="321" r:id="rId42"/>
    <p:sldId id="326" r:id="rId43"/>
    <p:sldId id="322" r:id="rId44"/>
    <p:sldId id="328" r:id="rId45"/>
    <p:sldId id="327" r:id="rId46"/>
    <p:sldId id="323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07" r:id="rId65"/>
    <p:sldId id="308" r:id="rId66"/>
    <p:sldId id="309" r:id="rId67"/>
    <p:sldId id="310" r:id="rId68"/>
    <p:sldId id="311" r:id="rId69"/>
    <p:sldId id="312" r:id="rId70"/>
    <p:sldId id="313" r:id="rId71"/>
    <p:sldId id="314" r:id="rId72"/>
    <p:sldId id="315" r:id="rId73"/>
    <p:sldId id="316" r:id="rId74"/>
    <p:sldId id="329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dstream.com/blog/ws/2019/10/31/pre-roll-ads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le8n6GgE1g" TargetMode="External"/><Relationship Id="rId2" Type="http://schemas.openxmlformats.org/officeDocument/2006/relationships/hyperlink" Target="https://youtu.be/5fdx5Laavk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U1VWUHLhmdk" TargetMode="External"/><Relationship Id="rId4" Type="http://schemas.openxmlformats.org/officeDocument/2006/relationships/hyperlink" Target="https://youtu.be/ob5KWs3I3aY?t=1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7772400" cy="1470025"/>
          </a:xfrm>
        </p:spPr>
        <p:txBody>
          <a:bodyPr/>
          <a:lstStyle/>
          <a:p>
            <a:r>
              <a:rPr lang="en-US" dirty="0" smtClean="0"/>
              <a:t>Module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48000"/>
            <a:ext cx="6400800" cy="1752600"/>
          </a:xfrm>
        </p:spPr>
        <p:txBody>
          <a:bodyPr/>
          <a:lstStyle/>
          <a:p>
            <a:r>
              <a:rPr lang="en-US" b="1" dirty="0" smtClean="0"/>
              <a:t>EMERGING TRENDS IN MARKETING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0720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Module 6: </a:t>
            </a:r>
            <a:r>
              <a:rPr lang="en-US" sz="3200" b="1" dirty="0"/>
              <a:t>Emerging Trends in Marketing: 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Marketing </a:t>
            </a:r>
            <a:r>
              <a:rPr lang="en-US" dirty="0"/>
              <a:t>Planning. Concepts of B2B marketing, </a:t>
            </a:r>
            <a:endParaRPr lang="en-US" dirty="0" smtClean="0"/>
          </a:p>
          <a:p>
            <a:r>
              <a:rPr lang="en-US" dirty="0" smtClean="0"/>
              <a:t>Service Marketing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Digital </a:t>
            </a:r>
            <a:r>
              <a:rPr lang="en-US" dirty="0"/>
              <a:t>and social media Marketing, </a:t>
            </a:r>
            <a:endParaRPr lang="en-US" dirty="0" smtClean="0"/>
          </a:p>
          <a:p>
            <a:r>
              <a:rPr lang="en-US" dirty="0" smtClean="0"/>
              <a:t>Green </a:t>
            </a:r>
            <a:r>
              <a:rPr lang="en-US" dirty="0"/>
              <a:t>Marketing, Event Marketing, </a:t>
            </a:r>
            <a:endParaRPr lang="en-US" dirty="0" smtClean="0"/>
          </a:p>
          <a:p>
            <a:r>
              <a:rPr lang="en-US" dirty="0" smtClean="0"/>
              <a:t>Marketing </a:t>
            </a:r>
            <a:r>
              <a:rPr lang="en-US" dirty="0"/>
              <a:t>Audit,</a:t>
            </a:r>
          </a:p>
          <a:p>
            <a:r>
              <a:rPr lang="en-US" dirty="0"/>
              <a:t>Sponsorship, Cause Related Marketing, </a:t>
            </a:r>
            <a:endParaRPr lang="en-US" dirty="0" smtClean="0"/>
          </a:p>
          <a:p>
            <a:r>
              <a:rPr lang="en-US" dirty="0" smtClean="0"/>
              <a:t>Marketing </a:t>
            </a:r>
            <a:r>
              <a:rPr lang="en-US" dirty="0"/>
              <a:t>for Non-Profit Organizations, </a:t>
            </a:r>
            <a:endParaRPr lang="en-US" dirty="0" smtClean="0"/>
          </a:p>
          <a:p>
            <a:r>
              <a:rPr lang="en-US" dirty="0" smtClean="0"/>
              <a:t>Relationship marketing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Marketing </a:t>
            </a:r>
            <a:r>
              <a:rPr lang="en-US" dirty="0"/>
              <a:t>Strategies for Leaders, Challengers, Followers and Startups. </a:t>
            </a:r>
            <a:endParaRPr lang="en-US" dirty="0" smtClean="0"/>
          </a:p>
          <a:p>
            <a:r>
              <a:rPr lang="en-US" dirty="0" smtClean="0"/>
              <a:t>Social Responsibility </a:t>
            </a:r>
            <a:r>
              <a:rPr lang="en-US" dirty="0"/>
              <a:t>of marketing, </a:t>
            </a:r>
            <a:endParaRPr lang="en-US" dirty="0" smtClean="0"/>
          </a:p>
          <a:p>
            <a:r>
              <a:rPr lang="en-US" dirty="0" err="1" smtClean="0"/>
              <a:t>Neuro</a:t>
            </a:r>
            <a:r>
              <a:rPr lang="en-US" dirty="0" smtClean="0"/>
              <a:t> </a:t>
            </a:r>
            <a:r>
              <a:rPr lang="en-US" dirty="0"/>
              <a:t>Marketing, Sensory Marketing, 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ocietal </a:t>
            </a:r>
            <a:r>
              <a:rPr lang="en-US" dirty="0"/>
              <a:t>marketing concept</a:t>
            </a:r>
            <a:r>
              <a:rPr lang="en-US" dirty="0" smtClean="0"/>
              <a:t>, </a:t>
            </a:r>
            <a:r>
              <a:rPr lang="en-US" dirty="0" err="1" smtClean="0"/>
              <a:t>premiumization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6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1"/>
            <a:ext cx="8534400" cy="655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26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Marketing 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59363"/>
          </a:xfrm>
        </p:spPr>
        <p:txBody>
          <a:bodyPr>
            <a:normAutofit fontScale="62500" lnSpcReduction="20000"/>
          </a:bodyPr>
          <a:lstStyle/>
          <a:p>
            <a:r>
              <a:rPr lang="en-US" sz="4600" dirty="0"/>
              <a:t>Marketing planning is a process that allows to </a:t>
            </a:r>
            <a:r>
              <a:rPr lang="en-US" sz="4600" b="1" dirty="0"/>
              <a:t>determine goals and develop marketing strategies and techniques to achieve these goals</a:t>
            </a:r>
            <a:r>
              <a:rPr lang="en-US" sz="4600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4500" b="1" dirty="0"/>
              <a:t>Marketing planning implies</a:t>
            </a:r>
          </a:p>
          <a:p>
            <a:r>
              <a:rPr lang="en-US" sz="4500" b="1" dirty="0" smtClean="0"/>
              <a:t>Analyzing </a:t>
            </a:r>
            <a:r>
              <a:rPr lang="en-US" sz="4500" b="1" dirty="0"/>
              <a:t>the existing situation</a:t>
            </a:r>
            <a:r>
              <a:rPr lang="en-US" sz="4500" dirty="0"/>
              <a:t>, information and marketing </a:t>
            </a:r>
            <a:r>
              <a:rPr lang="en-US" sz="4500" b="1" dirty="0"/>
              <a:t>opportunities</a:t>
            </a:r>
          </a:p>
          <a:p>
            <a:r>
              <a:rPr lang="en-US" sz="4500" b="1" dirty="0"/>
              <a:t>Forecast </a:t>
            </a:r>
            <a:r>
              <a:rPr lang="en-US" sz="4500" dirty="0"/>
              <a:t>and start planning</a:t>
            </a:r>
          </a:p>
          <a:p>
            <a:r>
              <a:rPr lang="en-US" sz="4500" dirty="0"/>
              <a:t>Selecting </a:t>
            </a:r>
            <a:r>
              <a:rPr lang="en-US" sz="4500" b="1" dirty="0"/>
              <a:t>target market(s</a:t>
            </a:r>
            <a:r>
              <a:rPr lang="en-US" sz="4500" dirty="0"/>
              <a:t>)</a:t>
            </a:r>
          </a:p>
          <a:p>
            <a:r>
              <a:rPr lang="en-US" sz="4500" dirty="0"/>
              <a:t>Defining marketing </a:t>
            </a:r>
            <a:r>
              <a:rPr lang="en-US" sz="4500" b="1" dirty="0"/>
              <a:t>objectives</a:t>
            </a:r>
          </a:p>
          <a:p>
            <a:r>
              <a:rPr lang="en-US" sz="4500" dirty="0"/>
              <a:t>Designing and </a:t>
            </a:r>
            <a:r>
              <a:rPr lang="en-US" sz="4500" b="1" dirty="0"/>
              <a:t>developing a marketing strategy</a:t>
            </a:r>
          </a:p>
          <a:p>
            <a:r>
              <a:rPr lang="en-US" sz="4500" b="1" dirty="0"/>
              <a:t>Allocating resources </a:t>
            </a:r>
            <a:r>
              <a:rPr lang="en-US" sz="4500" dirty="0"/>
              <a:t>to achieve these objectives</a:t>
            </a:r>
          </a:p>
        </p:txBody>
      </p:sp>
    </p:spTree>
    <p:extLst>
      <p:ext uri="{BB962C8B-B14F-4D97-AF65-F5344CB8AC3E}">
        <p14:creationId xmlns:p14="http://schemas.microsoft.com/office/powerpoint/2010/main" val="280168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/>
              <a:t>Types of marketing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6324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Long-term marketing planning</a:t>
            </a:r>
            <a:r>
              <a:rPr lang="en-US" dirty="0"/>
              <a:t>: Long-term marketing planning is marketing planning for more than one year.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the top management's responsibility. </a:t>
            </a:r>
            <a:endParaRPr lang="en-US" dirty="0" smtClean="0"/>
          </a:p>
          <a:p>
            <a:r>
              <a:rPr lang="en-US" b="1" dirty="0" smtClean="0"/>
              <a:t>Short-term </a:t>
            </a:r>
            <a:r>
              <a:rPr lang="en-US" b="1" dirty="0"/>
              <a:t>marketing planning</a:t>
            </a:r>
            <a:r>
              <a:rPr lang="en-US" dirty="0"/>
              <a:t>: Short-term marketing planning is marketing planning for less than a year, like bi-annual or annual plans.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the responsibility of the mid-management.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"/>
            <a:ext cx="2185988" cy="248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71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5704490" cy="7921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Steps </a:t>
            </a:r>
            <a:r>
              <a:rPr lang="en-US" sz="3600" b="1" dirty="0"/>
              <a:t>in the marketing planning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5475890" cy="5257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1. Understand the current business situation.</a:t>
            </a:r>
          </a:p>
          <a:p>
            <a:pPr marL="0" indent="0">
              <a:buNone/>
            </a:pPr>
            <a:r>
              <a:rPr lang="en-US" dirty="0"/>
              <a:t>2. Understand your target client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3. Position your </a:t>
            </a:r>
            <a:r>
              <a:rPr lang="en-US" dirty="0" smtClean="0"/>
              <a:t>brand</a:t>
            </a:r>
          </a:p>
          <a:p>
            <a:pPr marL="0" indent="0">
              <a:buNone/>
            </a:pPr>
            <a:r>
              <a:rPr lang="en-US" dirty="0"/>
              <a:t>4. Define and refine your </a:t>
            </a:r>
            <a:r>
              <a:rPr lang="en-US" dirty="0" smtClean="0"/>
              <a:t>offer</a:t>
            </a:r>
          </a:p>
          <a:p>
            <a:pPr marL="0" indent="0">
              <a:buNone/>
            </a:pPr>
            <a:r>
              <a:rPr lang="en-US" dirty="0"/>
              <a:t>5. Choose your marketing </a:t>
            </a:r>
            <a:r>
              <a:rPr lang="en-US" dirty="0" smtClean="0"/>
              <a:t>techniques</a:t>
            </a:r>
          </a:p>
          <a:p>
            <a:pPr marL="0" indent="0">
              <a:buNone/>
            </a:pPr>
            <a:r>
              <a:rPr lang="en-US" dirty="0"/>
              <a:t>6. Adapt your tools and skills to your </a:t>
            </a:r>
            <a:r>
              <a:rPr lang="en-US" dirty="0" smtClean="0"/>
              <a:t>techniques</a:t>
            </a:r>
          </a:p>
          <a:p>
            <a:pPr marL="0" indent="0">
              <a:buNone/>
            </a:pPr>
            <a:r>
              <a:rPr lang="en-US" dirty="0"/>
              <a:t>7. Write down your plan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090" y="191814"/>
            <a:ext cx="3079531" cy="229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509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72" y="591821"/>
            <a:ext cx="5870028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BENEFITS OF MARKETING 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641"/>
            <a:ext cx="8229600" cy="4180522"/>
          </a:xfrm>
        </p:spPr>
        <p:txBody>
          <a:bodyPr/>
          <a:lstStyle/>
          <a:p>
            <a:r>
              <a:rPr lang="en-US" dirty="0"/>
              <a:t>Marketing planning keeps you </a:t>
            </a:r>
            <a:r>
              <a:rPr lang="en-US" dirty="0" smtClean="0"/>
              <a:t>accountable</a:t>
            </a:r>
          </a:p>
          <a:p>
            <a:r>
              <a:rPr lang="en-US" dirty="0"/>
              <a:t>Marketing planning forces you to </a:t>
            </a:r>
            <a:r>
              <a:rPr lang="en-US" dirty="0" smtClean="0"/>
              <a:t>adapt</a:t>
            </a:r>
          </a:p>
          <a:p>
            <a:r>
              <a:rPr lang="en-US" dirty="0"/>
              <a:t>Marketing planning reduces </a:t>
            </a:r>
            <a:r>
              <a:rPr lang="en-US" dirty="0" smtClean="0"/>
              <a:t>risks</a:t>
            </a:r>
          </a:p>
          <a:p>
            <a:r>
              <a:rPr lang="en-US" dirty="0"/>
              <a:t>Marketing planning can be a competitive </a:t>
            </a:r>
            <a:r>
              <a:rPr lang="en-US" dirty="0" smtClean="0"/>
              <a:t>advantage</a:t>
            </a:r>
          </a:p>
          <a:p>
            <a:r>
              <a:rPr lang="en-US" dirty="0"/>
              <a:t>Marketing planning allows you to be proactive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8600"/>
            <a:ext cx="220979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182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24400" cy="1143000"/>
          </a:xfrm>
        </p:spPr>
        <p:txBody>
          <a:bodyPr/>
          <a:lstStyle/>
          <a:p>
            <a:r>
              <a:rPr lang="en-US" b="1" dirty="0" smtClean="0"/>
              <a:t>B2B Marketing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 fontScale="92500"/>
          </a:bodyPr>
          <a:lstStyle/>
          <a:p>
            <a:r>
              <a:rPr lang="en-US" dirty="0"/>
              <a:t>Business-to-business is a situation </a:t>
            </a:r>
            <a:r>
              <a:rPr lang="en-US" b="1" dirty="0"/>
              <a:t>where one business makes a commercial transaction with another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typically occurs when: A business is sourcing materials for their production process for output, i.e. providing raw material to the other company that will produce output.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2400"/>
            <a:ext cx="332110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143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4876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22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/>
              <a:t>Concepts of B2B marketing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1"/>
            <a:ext cx="861059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014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Service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Service marketing is the marketing and selling of </a:t>
            </a:r>
            <a:r>
              <a:rPr lang="en-US" b="1" dirty="0"/>
              <a:t>intangible products </a:t>
            </a:r>
            <a:r>
              <a:rPr lang="en-US" dirty="0"/>
              <a:t>(non-physical products). Services comprise all of those personal facilities which we require from time to time like; </a:t>
            </a:r>
            <a:r>
              <a:rPr lang="en-US" b="1" dirty="0"/>
              <a:t>medical care, education, renting of living spaces and vehicles, hair cut, spas, musical concerts, dance classes</a:t>
            </a:r>
            <a:r>
              <a:rPr lang="en-US" dirty="0"/>
              <a:t>, 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01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Features of Service Marketing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6781800" cy="510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317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Services Marketing Mix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14488"/>
            <a:ext cx="7315200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1019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22959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632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Digital and social media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marketing comprises all marketing efforts that use the internet.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include digital channels such as search engines, email, websites, social media, etc., that can be used to connect with current and prospective customers.</a:t>
            </a:r>
          </a:p>
        </p:txBody>
      </p:sp>
    </p:spTree>
    <p:extLst>
      <p:ext uri="{BB962C8B-B14F-4D97-AF65-F5344CB8AC3E}">
        <p14:creationId xmlns:p14="http://schemas.microsoft.com/office/powerpoint/2010/main" val="3231466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Digital </a:t>
            </a:r>
            <a:r>
              <a:rPr lang="en-US" b="1" dirty="0"/>
              <a:t>marketing tools 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Organic </a:t>
            </a:r>
            <a:r>
              <a:rPr lang="en-US" dirty="0"/>
              <a:t>social media marketing</a:t>
            </a:r>
          </a:p>
          <a:p>
            <a:r>
              <a:rPr lang="en-US" dirty="0" smtClean="0"/>
              <a:t>Email </a:t>
            </a:r>
            <a:r>
              <a:rPr lang="en-US" dirty="0"/>
              <a:t>marketing</a:t>
            </a:r>
          </a:p>
          <a:p>
            <a:r>
              <a:rPr lang="en-US" dirty="0" smtClean="0"/>
              <a:t>Content </a:t>
            </a:r>
            <a:r>
              <a:rPr lang="en-US" dirty="0"/>
              <a:t>creation tools</a:t>
            </a:r>
          </a:p>
          <a:p>
            <a:r>
              <a:rPr lang="en-US" dirty="0" smtClean="0"/>
              <a:t>Paid </a:t>
            </a:r>
            <a:r>
              <a:rPr lang="en-US" dirty="0"/>
              <a:t>social media marketing</a:t>
            </a:r>
          </a:p>
          <a:p>
            <a:r>
              <a:rPr lang="en-US" dirty="0" smtClean="0"/>
              <a:t>Social </a:t>
            </a:r>
            <a:r>
              <a:rPr lang="en-US" dirty="0"/>
              <a:t>media channels</a:t>
            </a:r>
          </a:p>
          <a:p>
            <a:r>
              <a:rPr lang="en-US" dirty="0" smtClean="0"/>
              <a:t>Video </a:t>
            </a:r>
            <a:r>
              <a:rPr lang="en-US" dirty="0"/>
              <a:t>hosting tools</a:t>
            </a:r>
          </a:p>
          <a:p>
            <a:r>
              <a:rPr lang="en-US" dirty="0" smtClean="0"/>
              <a:t>Website </a:t>
            </a:r>
            <a:r>
              <a:rPr lang="en-US" dirty="0"/>
              <a:t>analytics</a:t>
            </a:r>
          </a:p>
          <a:p>
            <a:r>
              <a:rPr lang="en-US" dirty="0" smtClean="0"/>
              <a:t>SEO </a:t>
            </a:r>
            <a:r>
              <a:rPr lang="en-US" dirty="0"/>
              <a:t>tools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61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Advantages of Digital </a:t>
            </a:r>
            <a:r>
              <a:rPr lang="en-US" b="1" dirty="0" smtClean="0"/>
              <a:t>Marketing &amp; Social media marketing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Global </a:t>
            </a:r>
            <a:r>
              <a:rPr lang="en-US" dirty="0" smtClean="0"/>
              <a:t>Reach</a:t>
            </a:r>
          </a:p>
          <a:p>
            <a:r>
              <a:rPr lang="en-US" dirty="0" smtClean="0"/>
              <a:t>Local Reach</a:t>
            </a:r>
          </a:p>
          <a:p>
            <a:r>
              <a:rPr lang="en-US" dirty="0"/>
              <a:t>Lower </a:t>
            </a:r>
            <a:r>
              <a:rPr lang="en-US" dirty="0" smtClean="0"/>
              <a:t>Cost</a:t>
            </a:r>
          </a:p>
          <a:p>
            <a:r>
              <a:rPr lang="en-US" dirty="0"/>
              <a:t>Easy to </a:t>
            </a:r>
            <a:r>
              <a:rPr lang="en-US" dirty="0" smtClean="0"/>
              <a:t>Learn</a:t>
            </a:r>
          </a:p>
          <a:p>
            <a:r>
              <a:rPr lang="en-US" dirty="0"/>
              <a:t>Effective </a:t>
            </a:r>
            <a:r>
              <a:rPr lang="en-US" dirty="0" smtClean="0"/>
              <a:t>Targeting</a:t>
            </a:r>
          </a:p>
          <a:p>
            <a:r>
              <a:rPr lang="en-US" dirty="0"/>
              <a:t>Multiple </a:t>
            </a:r>
            <a:r>
              <a:rPr lang="en-US" dirty="0" smtClean="0"/>
              <a:t>Strategies</a:t>
            </a:r>
          </a:p>
          <a:p>
            <a:r>
              <a:rPr lang="en-US" dirty="0"/>
              <a:t>Multiple Content </a:t>
            </a:r>
            <a:r>
              <a:rPr lang="en-US" dirty="0" smtClean="0"/>
              <a:t>Types</a:t>
            </a:r>
          </a:p>
          <a:p>
            <a:r>
              <a:rPr lang="en-US" dirty="0"/>
              <a:t>Increased </a:t>
            </a:r>
            <a:r>
              <a:rPr lang="en-US" dirty="0" smtClean="0"/>
              <a:t>Engagement</a:t>
            </a:r>
          </a:p>
          <a:p>
            <a:r>
              <a:rPr lang="en-US" dirty="0"/>
              <a:t>Analytics and Optimization</a:t>
            </a:r>
          </a:p>
        </p:txBody>
      </p:sp>
    </p:spTree>
    <p:extLst>
      <p:ext uri="{BB962C8B-B14F-4D97-AF65-F5344CB8AC3E}">
        <p14:creationId xmlns:p14="http://schemas.microsoft.com/office/powerpoint/2010/main" val="3579115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582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103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Green marketing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Green marketing is the marketing of products that are presumed to be environmentally safe. </a:t>
            </a:r>
          </a:p>
          <a:p>
            <a:r>
              <a:rPr lang="en-US" dirty="0"/>
              <a:t>It incorporates a broad range of activities, including product modification, changes to the production process, sustainable packaging, as well as modifying advertising.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01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Event marketing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467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0488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marketing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 marketing is the </a:t>
            </a:r>
            <a:r>
              <a:rPr lang="en-US" b="1" dirty="0"/>
              <a:t>experiential marketing of a brand, service, or product through memorable experiences </a:t>
            </a:r>
            <a:r>
              <a:rPr lang="en-US" dirty="0"/>
              <a:t>or promotional events.</a:t>
            </a:r>
          </a:p>
          <a:p>
            <a:r>
              <a:rPr lang="en-US" dirty="0" smtClean="0"/>
              <a:t> </a:t>
            </a:r>
            <a:r>
              <a:rPr lang="en-US" dirty="0"/>
              <a:t>It typically involves </a:t>
            </a:r>
            <a:r>
              <a:rPr lang="en-US" b="1" dirty="0"/>
              <a:t>direct interaction </a:t>
            </a:r>
            <a:r>
              <a:rPr lang="en-US" dirty="0"/>
              <a:t>with a </a:t>
            </a:r>
            <a:r>
              <a:rPr lang="en-US" b="1" dirty="0"/>
              <a:t>brand's representatives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38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82000" cy="617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234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Sponsorship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391400" cy="556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995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Sponsorship advertising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Sponsorship advertising is a form of advertising where a </a:t>
            </a:r>
            <a:r>
              <a:rPr lang="en-US" b="1" dirty="0"/>
              <a:t>company will sponsor some event or organization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Examples </a:t>
            </a:r>
            <a:r>
              <a:rPr lang="en-US" dirty="0"/>
              <a:t>include the sponsorship of </a:t>
            </a:r>
            <a:r>
              <a:rPr lang="en-US" b="1" dirty="0"/>
              <a:t>sporting events, charity events, and athletic teams</a:t>
            </a:r>
            <a:r>
              <a:rPr lang="en-US" dirty="0"/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267200"/>
            <a:ext cx="5486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7724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542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Cause related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Cause-related marketing (CRM) is a mutually beneficial collaboration between a corporation and a </a:t>
            </a:r>
            <a:r>
              <a:rPr lang="en-US" b="1" dirty="0"/>
              <a:t>nonprofit designed to promote the former's sales and the latter's cause</a:t>
            </a:r>
            <a:r>
              <a:rPr lang="en-US" dirty="0"/>
              <a:t>.</a:t>
            </a:r>
          </a:p>
          <a:p>
            <a:r>
              <a:rPr lang="en-US" dirty="0" smtClean="0"/>
              <a:t>As </a:t>
            </a:r>
            <a:r>
              <a:rPr lang="en-US" dirty="0"/>
              <a:t>per one of the studies, it was revealed that </a:t>
            </a:r>
            <a:r>
              <a:rPr lang="en-US" b="1" dirty="0"/>
              <a:t>80% of consumers say that businesses must play a role in addressing societal issues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35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15" y="152400"/>
            <a:ext cx="5931922" cy="268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131" y="3048000"/>
            <a:ext cx="5273675" cy="368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960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/>
              <a:t>Marketing </a:t>
            </a:r>
            <a:r>
              <a:rPr lang="en-US" sz="4000" b="1" dirty="0"/>
              <a:t>for Non-Profit Organizations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Not-for-Profit Organizations </a:t>
            </a:r>
            <a:r>
              <a:rPr lang="en-US" dirty="0"/>
              <a:t>are the establishments that are for </a:t>
            </a:r>
            <a:r>
              <a:rPr lang="en-US" dirty="0" smtClean="0"/>
              <a:t>utilized </a:t>
            </a:r>
            <a:r>
              <a:rPr lang="en-US" dirty="0"/>
              <a:t>for the </a:t>
            </a:r>
            <a:r>
              <a:rPr lang="en-US" b="1" dirty="0"/>
              <a:t>welfare of the community and are set up as charitable associations </a:t>
            </a:r>
            <a:r>
              <a:rPr lang="en-US" dirty="0"/>
              <a:t>which operate </a:t>
            </a:r>
            <a:r>
              <a:rPr lang="en-US" b="1" dirty="0"/>
              <a:t>without any motive for profit.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73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Famous NGOs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Smile Foundation</a:t>
            </a:r>
          </a:p>
          <a:p>
            <a:r>
              <a:rPr lang="en-US" dirty="0"/>
              <a:t>Child Rights and You (CRY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Nanhi</a:t>
            </a:r>
            <a:r>
              <a:rPr lang="en-US" dirty="0" smtClean="0"/>
              <a:t> Kali</a:t>
            </a:r>
          </a:p>
          <a:p>
            <a:r>
              <a:rPr lang="en-US" dirty="0" err="1"/>
              <a:t>HelpAge</a:t>
            </a:r>
            <a:r>
              <a:rPr lang="en-US" dirty="0"/>
              <a:t> </a:t>
            </a:r>
            <a:r>
              <a:rPr lang="en-US" dirty="0" smtClean="0"/>
              <a:t>India</a:t>
            </a:r>
          </a:p>
          <a:p>
            <a:r>
              <a:rPr lang="en-US" dirty="0" smtClean="0"/>
              <a:t>Infosys foundation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69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Relationship Marketing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Relationship Marketing is a strategy of Customer Relationship Management (CRM) that </a:t>
            </a:r>
            <a:r>
              <a:rPr lang="en-US" b="1" dirty="0"/>
              <a:t>emphasizes customer retention, satisfaction, and lifetime customer value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Its </a:t>
            </a:r>
            <a:r>
              <a:rPr lang="en-US" dirty="0"/>
              <a:t>purpose is to market to </a:t>
            </a:r>
            <a:r>
              <a:rPr lang="en-US" b="1" dirty="0"/>
              <a:t>current customers versus new customer acquisition </a:t>
            </a:r>
            <a:r>
              <a:rPr lang="en-US" dirty="0"/>
              <a:t>through sales and advertising.</a:t>
            </a:r>
          </a:p>
        </p:txBody>
      </p:sp>
    </p:spTree>
    <p:extLst>
      <p:ext uri="{BB962C8B-B14F-4D97-AF65-F5344CB8AC3E}">
        <p14:creationId xmlns:p14="http://schemas.microsoft.com/office/powerpoint/2010/main" val="2254808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944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71628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6531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6037"/>
            <a:ext cx="8763000" cy="665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693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6962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900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lnSpcReduction="10000"/>
          </a:bodyPr>
          <a:lstStyle/>
          <a:p>
            <a:pPr fontAlgn="auto"/>
            <a:r>
              <a:rPr lang="en-US" b="1" dirty="0"/>
              <a:t>Frontal Attack</a:t>
            </a:r>
            <a:r>
              <a:rPr lang="en-US" dirty="0"/>
              <a:t>: The principle of force says the side with greater resources will win. </a:t>
            </a:r>
            <a:endParaRPr lang="en-US" dirty="0" smtClean="0"/>
          </a:p>
          <a:p>
            <a:pPr fontAlgn="auto"/>
            <a:r>
              <a:rPr lang="en-US" b="1" dirty="0" smtClean="0"/>
              <a:t>Here </a:t>
            </a:r>
            <a:r>
              <a:rPr lang="en-US" b="1" dirty="0"/>
              <a:t>the attacker matches the market leader's product, price, advertisement, and promotional activities</a:t>
            </a:r>
            <a:r>
              <a:rPr lang="en-US" dirty="0"/>
              <a:t>.</a:t>
            </a:r>
          </a:p>
          <a:p>
            <a:pPr fontAlgn="auto"/>
            <a:r>
              <a:rPr lang="en-US" b="1" dirty="0"/>
              <a:t>Example</a:t>
            </a:r>
            <a:r>
              <a:rPr lang="en-US" dirty="0"/>
              <a:t>: When McDonald's Launched </a:t>
            </a:r>
            <a:r>
              <a:rPr lang="en-US" dirty="0" err="1"/>
              <a:t>Chatpata</a:t>
            </a:r>
            <a:r>
              <a:rPr lang="en-US" dirty="0"/>
              <a:t> </a:t>
            </a:r>
            <a:r>
              <a:rPr lang="en-US" dirty="0" err="1"/>
              <a:t>naan</a:t>
            </a:r>
            <a:r>
              <a:rPr lang="en-US" dirty="0"/>
              <a:t> ( Veg and Non-Veg ) to tackle that Burger King Launched Chicken </a:t>
            </a:r>
            <a:r>
              <a:rPr lang="en-US" dirty="0" err="1"/>
              <a:t>Keema</a:t>
            </a:r>
            <a:r>
              <a:rPr lang="en-US" dirty="0"/>
              <a:t>. </a:t>
            </a:r>
            <a:endParaRPr lang="en-US" dirty="0" smtClean="0"/>
          </a:p>
          <a:p>
            <a:pPr fontAlgn="auto"/>
            <a:r>
              <a:rPr lang="en-US" dirty="0" smtClean="0"/>
              <a:t>Both </a:t>
            </a:r>
            <a:r>
              <a:rPr lang="en-US" dirty="0"/>
              <a:t>have a strength to expand their product line and enter into a new market to accouterment their opponents.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748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229600" cy="58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751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7924800" cy="541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5172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383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077200" cy="58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532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8001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8541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467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932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4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457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79248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3251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153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3504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2296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679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52959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29000"/>
            <a:ext cx="44577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324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r>
              <a:rPr lang="en-US" sz="800" dirty="0"/>
              <a:t>https://businessjargons.com/market-challenger-strategies.html</a:t>
            </a:r>
          </a:p>
        </p:txBody>
      </p:sp>
    </p:spTree>
    <p:extLst>
      <p:ext uri="{BB962C8B-B14F-4D97-AF65-F5344CB8AC3E}">
        <p14:creationId xmlns:p14="http://schemas.microsoft.com/office/powerpoint/2010/main" val="6311344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153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9069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Marketing strategies for startups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Push notifications</a:t>
            </a:r>
          </a:p>
          <a:p>
            <a:r>
              <a:rPr lang="en-US" dirty="0" smtClean="0"/>
              <a:t>Social media</a:t>
            </a:r>
          </a:p>
          <a:p>
            <a:r>
              <a:rPr lang="en-US" dirty="0" smtClean="0"/>
              <a:t>Segmentation and Personalization</a:t>
            </a:r>
          </a:p>
          <a:p>
            <a:r>
              <a:rPr lang="en-US" dirty="0" smtClean="0"/>
              <a:t>Content writing and blogging</a:t>
            </a:r>
          </a:p>
          <a:p>
            <a:r>
              <a:rPr lang="en-US" dirty="0" smtClean="0"/>
              <a:t>Customer feedback loop.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860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077200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4546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3820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4763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Neuromarketing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Neuromarketing</a:t>
            </a:r>
            <a:r>
              <a:rPr lang="en-US" dirty="0"/>
              <a:t> is the study of how people's brains respond to advertising and other brand-related messages by scientifically </a:t>
            </a:r>
            <a:r>
              <a:rPr lang="en-US" b="1" dirty="0"/>
              <a:t>monitoring brainwave activity, eye tracking and skin response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474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Six hacks for </a:t>
            </a:r>
            <a:r>
              <a:rPr lang="en-US" b="1" dirty="0" err="1"/>
              <a:t>N</a:t>
            </a:r>
            <a:r>
              <a:rPr lang="en-US" b="1" dirty="0" err="1" smtClean="0"/>
              <a:t>euro</a:t>
            </a:r>
            <a:r>
              <a:rPr lang="en-US" b="1" dirty="0" smtClean="0"/>
              <a:t> marketing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Leverage sensual branding (senses, uniqueness)</a:t>
            </a:r>
          </a:p>
          <a:p>
            <a:r>
              <a:rPr lang="en-US" dirty="0" smtClean="0"/>
              <a:t>Price /value perception (999.99)</a:t>
            </a:r>
          </a:p>
          <a:p>
            <a:r>
              <a:rPr lang="en-US" dirty="0" smtClean="0"/>
              <a:t>Offer micro commitments (multiple touch points)</a:t>
            </a:r>
          </a:p>
          <a:p>
            <a:r>
              <a:rPr lang="en-US" dirty="0" smtClean="0"/>
              <a:t>Leverage scarcity (fake scarcity)</a:t>
            </a:r>
          </a:p>
          <a:p>
            <a:r>
              <a:rPr lang="en-US" dirty="0" smtClean="0"/>
              <a:t>Give simple ( as simple as possible / simply UX)</a:t>
            </a:r>
          </a:p>
          <a:p>
            <a:r>
              <a:rPr lang="en-US" dirty="0" smtClean="0"/>
              <a:t>Empathy connect (ask, listen, connect)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45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296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0146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6867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5002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Pre-roll ads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www.wordstream.com/blog/ws/2019/10/31/pre-roll-ads</a:t>
            </a:r>
            <a:endParaRPr lang="en-US" dirty="0" smtClean="0"/>
          </a:p>
          <a:p>
            <a:r>
              <a:rPr lang="en-US" dirty="0"/>
              <a:t>YouTube offers different types of advertising placements and ad types, and pre-roll ads are those that appear directly before the video you want to watch.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short video ads can be up to two minutes long, but the sweet spot for most advertisers is between 15 and 25 seconds.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because pre-roll ads don’t have a defined CTA, you’ll be charged on a CPV (cost per view) basis.</a:t>
            </a:r>
          </a:p>
        </p:txBody>
      </p:sp>
    </p:spTree>
    <p:extLst>
      <p:ext uri="{BB962C8B-B14F-4D97-AF65-F5344CB8AC3E}">
        <p14:creationId xmlns:p14="http://schemas.microsoft.com/office/powerpoint/2010/main" val="39566912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8392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037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Sensory marketing</a:t>
            </a:r>
            <a:endParaRPr lang="en-US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4582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6428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Wine </a:t>
            </a:r>
            <a:endParaRPr lang="en-US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001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0882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Scent and Garment</a:t>
            </a:r>
            <a:endParaRPr lang="en-US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6764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Ikea</a:t>
            </a:r>
            <a:endParaRPr lang="en-US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4582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1413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Taste</a:t>
            </a:r>
            <a:endParaRPr lang="en-US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2083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Societal </a:t>
            </a:r>
            <a:r>
              <a:rPr lang="en-US" b="1" dirty="0"/>
              <a:t>marketing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societal marketing concept adopts the position that marketers have a greater social responsibility </a:t>
            </a:r>
            <a:r>
              <a:rPr lang="en-US" b="1" dirty="0"/>
              <a:t>than simply satisfying customers and providing them with superior value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Instead</a:t>
            </a:r>
            <a:r>
              <a:rPr lang="en-US" dirty="0"/>
              <a:t>, marketing activities should strive to benefit society's overall well-being.</a:t>
            </a:r>
          </a:p>
        </p:txBody>
      </p:sp>
    </p:spTree>
    <p:extLst>
      <p:ext uri="{BB962C8B-B14F-4D97-AF65-F5344CB8AC3E}">
        <p14:creationId xmlns:p14="http://schemas.microsoft.com/office/powerpoint/2010/main" val="21028287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4163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 err="1"/>
              <a:t>Coca-cola's</a:t>
            </a:r>
            <a:r>
              <a:rPr lang="en-US" dirty="0"/>
              <a:t> desire to be socially responsible has lead the company to give over $126,000,000 in 2014 to initiatives such as active and healthy living, water stewardship programs, education, women's empowerment, humanitarian and disaster relief </a:t>
            </a:r>
            <a:r>
              <a:rPr lang="en-US" dirty="0" smtClean="0"/>
              <a:t>programs.</a:t>
            </a:r>
          </a:p>
          <a:p>
            <a:r>
              <a:rPr lang="en-US" dirty="0"/>
              <a:t>Encouraging use of reusable coffee cups, water bottles and metal straws. Eliminating plastic bags from retail and grocery stores.</a:t>
            </a:r>
          </a:p>
        </p:txBody>
      </p:sp>
    </p:spTree>
    <p:extLst>
      <p:ext uri="{BB962C8B-B14F-4D97-AF65-F5344CB8AC3E}">
        <p14:creationId xmlns:p14="http://schemas.microsoft.com/office/powerpoint/2010/main" val="37975806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686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130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Premiumization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action or process of attempting to make a brand or product appeal to consumers by emphasizing its superior quality and exclusivity.</a:t>
            </a:r>
          </a:p>
        </p:txBody>
      </p:sp>
    </p:spTree>
    <p:extLst>
      <p:ext uri="{BB962C8B-B14F-4D97-AF65-F5344CB8AC3E}">
        <p14:creationId xmlns:p14="http://schemas.microsoft.com/office/powerpoint/2010/main" val="26392383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 </a:t>
            </a:r>
            <a:r>
              <a:rPr lang="en-US" dirty="0" err="1" smtClean="0"/>
              <a:t>premiumization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3342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4649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304800"/>
            <a:ext cx="8046156" cy="58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1418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305799" cy="422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6867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10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3441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4582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8112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Starbucks</a:t>
            </a:r>
            <a:endParaRPr lang="en-US" b="1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229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8158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Web links and Video Lectures (e-Resources</a:t>
            </a:r>
            <a:r>
              <a:rPr lang="en-US" dirty="0"/>
              <a:t>):   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youtu.be/5fdx5Laavkc</a:t>
            </a:r>
            <a:r>
              <a:rPr lang="en-US" dirty="0" smtClean="0"/>
              <a:t>  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youtu.be/Ule8n6GgE1g</a:t>
            </a:r>
            <a:r>
              <a:rPr lang="en-US" dirty="0" smtClean="0"/>
              <a:t> 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youtu.be/ob5KWs3I3aY?t=131</a:t>
            </a:r>
            <a:r>
              <a:rPr lang="en-US" dirty="0" smtClean="0"/>
              <a:t>  </a:t>
            </a:r>
            <a:r>
              <a:rPr lang="en-US" dirty="0" smtClean="0">
                <a:hlinkClick r:id="rId5"/>
              </a:rPr>
              <a:t>https</a:t>
            </a:r>
            <a:r>
              <a:rPr lang="en-US">
                <a:hlinkClick r:id="rId5"/>
              </a:rPr>
              <a:t>://</a:t>
            </a:r>
            <a:r>
              <a:rPr lang="en-US" smtClean="0">
                <a:hlinkClick r:id="rId5"/>
              </a:rPr>
              <a:t>youtu.be/U1VWUHLhmdk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40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1171</Words>
  <Application>Microsoft Office PowerPoint</Application>
  <PresentationFormat>On-screen Show (4:3)</PresentationFormat>
  <Paragraphs>146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Module 6</vt:lpstr>
      <vt:lpstr> Module 6: Emerging Trends in Marketing:  </vt:lpstr>
      <vt:lpstr>PowerPoint Presentation</vt:lpstr>
      <vt:lpstr>Marketing planning</vt:lpstr>
      <vt:lpstr>Types of marketing planning</vt:lpstr>
      <vt:lpstr>Steps in the marketing planning process</vt:lpstr>
      <vt:lpstr>BENEFITS OF MARKETING PLANNING</vt:lpstr>
      <vt:lpstr>B2B Marketing</vt:lpstr>
      <vt:lpstr>PowerPoint Presentation</vt:lpstr>
      <vt:lpstr>Concepts of B2B marketing</vt:lpstr>
      <vt:lpstr>Service Marketing</vt:lpstr>
      <vt:lpstr>Features of Service Marketing</vt:lpstr>
      <vt:lpstr>Services Marketing Mix</vt:lpstr>
      <vt:lpstr>PowerPoint Presentation</vt:lpstr>
      <vt:lpstr>Digital and social media Marketing</vt:lpstr>
      <vt:lpstr>Digital marketing tools are </vt:lpstr>
      <vt:lpstr>Advantages of Digital Marketing &amp; Social media marketing</vt:lpstr>
      <vt:lpstr>PowerPoint Presentation</vt:lpstr>
      <vt:lpstr>Green marketing </vt:lpstr>
      <vt:lpstr>Event marketing</vt:lpstr>
      <vt:lpstr>Event marketing </vt:lpstr>
      <vt:lpstr>PowerPoint Presentation</vt:lpstr>
      <vt:lpstr>Sponsorship</vt:lpstr>
      <vt:lpstr>Sponsorship advertising </vt:lpstr>
      <vt:lpstr>PowerPoint Presentation</vt:lpstr>
      <vt:lpstr>Cause related marketing</vt:lpstr>
      <vt:lpstr>PowerPoint Presentation</vt:lpstr>
      <vt:lpstr> Marketing for Non-Profit Organizations </vt:lpstr>
      <vt:lpstr>Famous NGOs</vt:lpstr>
      <vt:lpstr>Relationship Marketing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Marketing strategies for startups</vt:lpstr>
      <vt:lpstr>PowerPoint Presentation</vt:lpstr>
      <vt:lpstr>PowerPoint Presentation</vt:lpstr>
      <vt:lpstr>Neuromarketing</vt:lpstr>
      <vt:lpstr>Six hacks for Neuro marketing</vt:lpstr>
      <vt:lpstr>PowerPoint Presentation</vt:lpstr>
      <vt:lpstr>PowerPoint Presentation</vt:lpstr>
      <vt:lpstr>Pre-roll ads</vt:lpstr>
      <vt:lpstr>PowerPoint Presentation</vt:lpstr>
      <vt:lpstr>Sensory marketing</vt:lpstr>
      <vt:lpstr>Wine </vt:lpstr>
      <vt:lpstr>Scent and Garment</vt:lpstr>
      <vt:lpstr>Ikea</vt:lpstr>
      <vt:lpstr>Taste</vt:lpstr>
      <vt:lpstr>Societal marketing </vt:lpstr>
      <vt:lpstr>PowerPoint Presentation</vt:lpstr>
      <vt:lpstr>PowerPoint Presentation</vt:lpstr>
      <vt:lpstr>PowerPoint Presentation</vt:lpstr>
      <vt:lpstr>Premiumization</vt:lpstr>
      <vt:lpstr>Package premiumization</vt:lpstr>
      <vt:lpstr>PowerPoint Presentation</vt:lpstr>
      <vt:lpstr>PowerPoint Presentation</vt:lpstr>
      <vt:lpstr>PowerPoint Presentation</vt:lpstr>
      <vt:lpstr>PowerPoint Presentation</vt:lpstr>
      <vt:lpstr>Starbucks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</dc:title>
  <dc:creator>Admin</dc:creator>
  <cp:lastModifiedBy>system administrator</cp:lastModifiedBy>
  <cp:revision>51</cp:revision>
  <dcterms:created xsi:type="dcterms:W3CDTF">2006-08-16T00:00:00Z</dcterms:created>
  <dcterms:modified xsi:type="dcterms:W3CDTF">2024-11-13T09:28:12Z</dcterms:modified>
</cp:coreProperties>
</file>