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8" r:id="rId28"/>
    <p:sldId id="282" r:id="rId29"/>
    <p:sldId id="289" r:id="rId30"/>
    <p:sldId id="290" r:id="rId31"/>
    <p:sldId id="283" r:id="rId32"/>
    <p:sldId id="291" r:id="rId33"/>
    <p:sldId id="284" r:id="rId34"/>
    <p:sldId id="285" r:id="rId35"/>
    <p:sldId id="286" r:id="rId36"/>
    <p:sldId id="287" r:id="rId37"/>
    <p:sldId id="292"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4660"/>
  </p:normalViewPr>
  <p:slideViewPr>
    <p:cSldViewPr snapToGrid="0">
      <p:cViewPr varScale="1">
        <p:scale>
          <a:sx n="85" d="100"/>
          <a:sy n="85" d="100"/>
        </p:scale>
        <p:origin x="58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2BA05B1-3AE2-44D4-A195-96802D557FDE}" type="datetimeFigureOut">
              <a:rPr lang="en-IN" smtClean="0"/>
              <a:t>16-11-2024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964B06-86CC-4FE5-AF74-238A0C130E2A}" type="slidenum">
              <a:rPr lang="en-IN" smtClean="0"/>
              <a:t>‹#›</a:t>
            </a:fld>
            <a:endParaRPr lang="en-IN"/>
          </a:p>
        </p:txBody>
      </p:sp>
    </p:spTree>
    <p:extLst>
      <p:ext uri="{BB962C8B-B14F-4D97-AF65-F5344CB8AC3E}">
        <p14:creationId xmlns:p14="http://schemas.microsoft.com/office/powerpoint/2010/main" val="3110791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BA05B1-3AE2-44D4-A195-96802D557FDE}" type="datetimeFigureOut">
              <a:rPr lang="en-IN" smtClean="0"/>
              <a:t>16-11-2024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964B06-86CC-4FE5-AF74-238A0C130E2A}" type="slidenum">
              <a:rPr lang="en-IN" smtClean="0"/>
              <a:t>‹#›</a:t>
            </a:fld>
            <a:endParaRPr lang="en-IN"/>
          </a:p>
        </p:txBody>
      </p:sp>
    </p:spTree>
    <p:extLst>
      <p:ext uri="{BB962C8B-B14F-4D97-AF65-F5344CB8AC3E}">
        <p14:creationId xmlns:p14="http://schemas.microsoft.com/office/powerpoint/2010/main" val="2790723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BA05B1-3AE2-44D4-A195-96802D557FDE}" type="datetimeFigureOut">
              <a:rPr lang="en-IN" smtClean="0"/>
              <a:t>16-11-2024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964B06-86CC-4FE5-AF74-238A0C130E2A}" type="slidenum">
              <a:rPr lang="en-IN" smtClean="0"/>
              <a:t>‹#›</a:t>
            </a:fld>
            <a:endParaRPr lang="en-IN"/>
          </a:p>
        </p:txBody>
      </p:sp>
    </p:spTree>
    <p:extLst>
      <p:ext uri="{BB962C8B-B14F-4D97-AF65-F5344CB8AC3E}">
        <p14:creationId xmlns:p14="http://schemas.microsoft.com/office/powerpoint/2010/main" val="2961338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2BA05B1-3AE2-44D4-A195-96802D557FDE}" type="datetimeFigureOut">
              <a:rPr lang="en-IN" smtClean="0"/>
              <a:t>16-11-2024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1964B06-86CC-4FE5-AF74-238A0C130E2A}" type="slidenum">
              <a:rPr lang="en-IN" smtClean="0"/>
              <a:t>‹#›</a:t>
            </a:fld>
            <a:endParaRPr lang="en-IN"/>
          </a:p>
        </p:txBody>
      </p:sp>
    </p:spTree>
    <p:extLst>
      <p:ext uri="{BB962C8B-B14F-4D97-AF65-F5344CB8AC3E}">
        <p14:creationId xmlns:p14="http://schemas.microsoft.com/office/powerpoint/2010/main" val="2139337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2BA05B1-3AE2-44D4-A195-96802D557FDE}" type="datetimeFigureOut">
              <a:rPr lang="en-IN" smtClean="0"/>
              <a:t>16-11-2024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1964B06-86CC-4FE5-AF74-238A0C130E2A}" type="slidenum">
              <a:rPr lang="en-IN" smtClean="0"/>
              <a:t>‹#›</a:t>
            </a:fld>
            <a:endParaRPr lang="en-IN"/>
          </a:p>
        </p:txBody>
      </p:sp>
    </p:spTree>
    <p:extLst>
      <p:ext uri="{BB962C8B-B14F-4D97-AF65-F5344CB8AC3E}">
        <p14:creationId xmlns:p14="http://schemas.microsoft.com/office/powerpoint/2010/main" val="1290844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2BA05B1-3AE2-44D4-A195-96802D557FDE}" type="datetimeFigureOut">
              <a:rPr lang="en-IN" smtClean="0"/>
              <a:t>16-11-2024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1964B06-86CC-4FE5-AF74-238A0C130E2A}" type="slidenum">
              <a:rPr lang="en-IN" smtClean="0"/>
              <a:t>‹#›</a:t>
            </a:fld>
            <a:endParaRPr lang="en-IN"/>
          </a:p>
        </p:txBody>
      </p:sp>
    </p:spTree>
    <p:extLst>
      <p:ext uri="{BB962C8B-B14F-4D97-AF65-F5344CB8AC3E}">
        <p14:creationId xmlns:p14="http://schemas.microsoft.com/office/powerpoint/2010/main" val="1460365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BA05B1-3AE2-44D4-A195-96802D557FDE}" type="datetimeFigureOut">
              <a:rPr lang="en-IN" smtClean="0"/>
              <a:t>16-11-2024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1964B06-86CC-4FE5-AF74-238A0C130E2A}" type="slidenum">
              <a:rPr lang="en-IN" smtClean="0"/>
              <a:t>‹#›</a:t>
            </a:fld>
            <a:endParaRPr lang="en-IN"/>
          </a:p>
        </p:txBody>
      </p:sp>
    </p:spTree>
    <p:extLst>
      <p:ext uri="{BB962C8B-B14F-4D97-AF65-F5344CB8AC3E}">
        <p14:creationId xmlns:p14="http://schemas.microsoft.com/office/powerpoint/2010/main" val="881051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2BA05B1-3AE2-44D4-A195-96802D557FDE}" type="datetimeFigureOut">
              <a:rPr lang="en-IN" smtClean="0"/>
              <a:t>16-11-2024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1964B06-86CC-4FE5-AF74-238A0C130E2A}" type="slidenum">
              <a:rPr lang="en-IN" smtClean="0"/>
              <a:t>‹#›</a:t>
            </a:fld>
            <a:endParaRPr lang="en-IN"/>
          </a:p>
        </p:txBody>
      </p:sp>
    </p:spTree>
    <p:extLst>
      <p:ext uri="{BB962C8B-B14F-4D97-AF65-F5344CB8AC3E}">
        <p14:creationId xmlns:p14="http://schemas.microsoft.com/office/powerpoint/2010/main" val="4263358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1964B06-86CC-4FE5-AF74-238A0C130E2A}" type="slidenum">
              <a:rPr lang="en-IN" smtClean="0"/>
              <a:t>‹#›</a:t>
            </a:fld>
            <a:endParaRPr lang="en-IN"/>
          </a:p>
        </p:txBody>
      </p:sp>
      <p:sp>
        <p:nvSpPr>
          <p:cNvPr id="5" name="Date Placeholder 4"/>
          <p:cNvSpPr>
            <a:spLocks noGrp="1"/>
          </p:cNvSpPr>
          <p:nvPr>
            <p:ph type="dt" sz="half" idx="10"/>
          </p:nvPr>
        </p:nvSpPr>
        <p:spPr/>
        <p:txBody>
          <a:bodyPr/>
          <a:lstStyle/>
          <a:p>
            <a:fld id="{72BA05B1-3AE2-44D4-A195-96802D557FDE}" type="datetimeFigureOut">
              <a:rPr lang="en-IN" smtClean="0"/>
              <a:t>16-11-2024</a:t>
            </a:fld>
            <a:endParaRPr lang="en-IN"/>
          </a:p>
        </p:txBody>
      </p:sp>
    </p:spTree>
    <p:extLst>
      <p:ext uri="{BB962C8B-B14F-4D97-AF65-F5344CB8AC3E}">
        <p14:creationId xmlns:p14="http://schemas.microsoft.com/office/powerpoint/2010/main" val="1874603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BA05B1-3AE2-44D4-A195-96802D557FDE}" type="datetimeFigureOut">
              <a:rPr lang="en-IN" smtClean="0"/>
              <a:t>16-11-2024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964B06-86CC-4FE5-AF74-238A0C130E2A}" type="slidenum">
              <a:rPr lang="en-IN" smtClean="0"/>
              <a:t>‹#›</a:t>
            </a:fld>
            <a:endParaRPr lang="en-IN"/>
          </a:p>
        </p:txBody>
      </p:sp>
    </p:spTree>
    <p:extLst>
      <p:ext uri="{BB962C8B-B14F-4D97-AF65-F5344CB8AC3E}">
        <p14:creationId xmlns:p14="http://schemas.microsoft.com/office/powerpoint/2010/main" val="3028348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BA05B1-3AE2-44D4-A195-96802D557FDE}" type="datetimeFigureOut">
              <a:rPr lang="en-IN" smtClean="0"/>
              <a:t>16-11-2024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964B06-86CC-4FE5-AF74-238A0C130E2A}"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80606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BA05B1-3AE2-44D4-A195-96802D557FDE}" type="datetimeFigureOut">
              <a:rPr lang="en-IN" smtClean="0"/>
              <a:t>16-11-2024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964B06-86CC-4FE5-AF74-238A0C130E2A}" type="slidenum">
              <a:rPr lang="en-IN" smtClean="0"/>
              <a:t>‹#›</a:t>
            </a:fld>
            <a:endParaRPr lang="en-IN"/>
          </a:p>
        </p:txBody>
      </p:sp>
    </p:spTree>
    <p:extLst>
      <p:ext uri="{BB962C8B-B14F-4D97-AF65-F5344CB8AC3E}">
        <p14:creationId xmlns:p14="http://schemas.microsoft.com/office/powerpoint/2010/main" val="15457443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BA05B1-3AE2-44D4-A195-96802D557FDE}" type="datetimeFigureOut">
              <a:rPr lang="en-IN" smtClean="0"/>
              <a:t>16-11-2024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964B06-86CC-4FE5-AF74-238A0C130E2A}"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067089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BA05B1-3AE2-44D4-A195-96802D557FDE}" type="datetimeFigureOut">
              <a:rPr lang="en-IN" smtClean="0"/>
              <a:t>16-11-2024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964B06-86CC-4FE5-AF74-238A0C130E2A}" type="slidenum">
              <a:rPr lang="en-IN" smtClean="0"/>
              <a:t>‹#›</a:t>
            </a:fld>
            <a:endParaRPr lang="en-IN"/>
          </a:p>
        </p:txBody>
      </p:sp>
    </p:spTree>
    <p:extLst>
      <p:ext uri="{BB962C8B-B14F-4D97-AF65-F5344CB8AC3E}">
        <p14:creationId xmlns:p14="http://schemas.microsoft.com/office/powerpoint/2010/main" val="20958279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BA05B1-3AE2-44D4-A195-96802D557FDE}" type="datetimeFigureOut">
              <a:rPr lang="en-IN" smtClean="0"/>
              <a:t>16-11-2024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964B06-86CC-4FE5-AF74-238A0C130E2A}" type="slidenum">
              <a:rPr lang="en-IN" smtClean="0"/>
              <a:t>‹#›</a:t>
            </a:fld>
            <a:endParaRPr lang="en-IN"/>
          </a:p>
        </p:txBody>
      </p:sp>
    </p:spTree>
    <p:extLst>
      <p:ext uri="{BB962C8B-B14F-4D97-AF65-F5344CB8AC3E}">
        <p14:creationId xmlns:p14="http://schemas.microsoft.com/office/powerpoint/2010/main" val="38787021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BA05B1-3AE2-44D4-A195-96802D557FDE}" type="datetimeFigureOut">
              <a:rPr lang="en-IN" smtClean="0"/>
              <a:t>16-11-2024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964B06-86CC-4FE5-AF74-238A0C130E2A}" type="slidenum">
              <a:rPr lang="en-IN" smtClean="0"/>
              <a:t>‹#›</a:t>
            </a:fld>
            <a:endParaRPr lang="en-IN"/>
          </a:p>
        </p:txBody>
      </p:sp>
    </p:spTree>
    <p:extLst>
      <p:ext uri="{BB962C8B-B14F-4D97-AF65-F5344CB8AC3E}">
        <p14:creationId xmlns:p14="http://schemas.microsoft.com/office/powerpoint/2010/main" val="4108499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2BA05B1-3AE2-44D4-A195-96802D557FDE}" type="datetimeFigureOut">
              <a:rPr lang="en-IN" smtClean="0"/>
              <a:t>16-11-2024</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1964B06-86CC-4FE5-AF74-238A0C130E2A}" type="slidenum">
              <a:rPr lang="en-IN" smtClean="0"/>
              <a:t>‹#›</a:t>
            </a:fld>
            <a:endParaRPr lang="en-IN"/>
          </a:p>
        </p:txBody>
      </p:sp>
    </p:spTree>
    <p:extLst>
      <p:ext uri="{BB962C8B-B14F-4D97-AF65-F5344CB8AC3E}">
        <p14:creationId xmlns:p14="http://schemas.microsoft.com/office/powerpoint/2010/main" val="316645410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www.youtube.com/redirect?event=video_description&amp;redir_token=QUFFLUhqbkxIcG1oMnl2cHp5bHpJZzlkMG81dlhFbzVId3xBQ3Jtc0tsU1BURGFydnVYeEdPMXp5a3dGcEdrdVJYV29wNWpFN01LNDNic3htWnc4T0duNDBmSEdIY2tzLWlYdUF5aVV5aXpUdGVobnktUUFqaHFIc0h6LXRKbGJmX1B0T2lMWWNmeS0tZ19feXRLakhPLUEyTQ&amp;q=https%3A%2F%2Fwww.simplilearn.com%2Fpgp-cyber-security-certification-training-course%3Futm_campaign%3DDataLinkLayerInOSIModel%26utm_medium%3DDescription%26utm_source%3Dyoutube&amp;v=HNefQ1J4eF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8B485-BD36-835D-D65B-C6A48A1C5F2A}"/>
              </a:ext>
            </a:extLst>
          </p:cNvPr>
          <p:cNvSpPr>
            <a:spLocks noGrp="1"/>
          </p:cNvSpPr>
          <p:nvPr>
            <p:ph type="ctrTitle"/>
          </p:nvPr>
        </p:nvSpPr>
        <p:spPr/>
        <p:txBody>
          <a:bodyPr/>
          <a:lstStyle/>
          <a:p>
            <a:r>
              <a:rPr lang="en-IN" b="1" dirty="0">
                <a:latin typeface="Algerian" panose="04020705040A02060702" pitchFamily="82" charset="0"/>
              </a:rPr>
              <a:t>Module -2 </a:t>
            </a:r>
          </a:p>
        </p:txBody>
      </p:sp>
      <p:sp>
        <p:nvSpPr>
          <p:cNvPr id="3" name="Subtitle 2">
            <a:extLst>
              <a:ext uri="{FF2B5EF4-FFF2-40B4-BE49-F238E27FC236}">
                <a16:creationId xmlns:a16="http://schemas.microsoft.com/office/drawing/2014/main" id="{B848DB87-F67B-64CB-4589-C39DF626C0E5}"/>
              </a:ext>
            </a:extLst>
          </p:cNvPr>
          <p:cNvSpPr>
            <a:spLocks noGrp="1"/>
          </p:cNvSpPr>
          <p:nvPr>
            <p:ph type="subTitle" idx="1"/>
          </p:nvPr>
        </p:nvSpPr>
        <p:spPr/>
        <p:txBody>
          <a:bodyPr>
            <a:normAutofit/>
          </a:bodyPr>
          <a:lstStyle/>
          <a:p>
            <a:r>
              <a:rPr lang="en-IN" sz="5400" b="1" i="1" dirty="0">
                <a:solidFill>
                  <a:srgbClr val="7030A0"/>
                </a:solidFill>
                <a:latin typeface="Algerian" panose="04020705040A02060702" pitchFamily="82" charset="0"/>
              </a:rPr>
              <a:t>THE DATA LINK LAYER</a:t>
            </a:r>
          </a:p>
        </p:txBody>
      </p:sp>
    </p:spTree>
    <p:extLst>
      <p:ext uri="{BB962C8B-B14F-4D97-AF65-F5344CB8AC3E}">
        <p14:creationId xmlns:p14="http://schemas.microsoft.com/office/powerpoint/2010/main" val="1529019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1DAA4-2AAF-226A-E8DE-C94FC42E0382}"/>
              </a:ext>
            </a:extLst>
          </p:cNvPr>
          <p:cNvSpPr>
            <a:spLocks noGrp="1"/>
          </p:cNvSpPr>
          <p:nvPr>
            <p:ph type="title"/>
          </p:nvPr>
        </p:nvSpPr>
        <p:spPr/>
        <p:txBody>
          <a:bodyPr/>
          <a:lstStyle/>
          <a:p>
            <a:r>
              <a:rPr lang="en-IN" b="1" i="1" dirty="0"/>
              <a:t>Data link layer design issues</a:t>
            </a:r>
          </a:p>
        </p:txBody>
      </p:sp>
      <p:sp>
        <p:nvSpPr>
          <p:cNvPr id="3" name="Content Placeholder 2">
            <a:extLst>
              <a:ext uri="{FF2B5EF4-FFF2-40B4-BE49-F238E27FC236}">
                <a16:creationId xmlns:a16="http://schemas.microsoft.com/office/drawing/2014/main" id="{629AE70B-EC41-73AF-6590-116C8114B40A}"/>
              </a:ext>
            </a:extLst>
          </p:cNvPr>
          <p:cNvSpPr>
            <a:spLocks noGrp="1"/>
          </p:cNvSpPr>
          <p:nvPr>
            <p:ph idx="1"/>
          </p:nvPr>
        </p:nvSpPr>
        <p:spPr/>
        <p:txBody>
          <a:bodyPr/>
          <a:lstStyle/>
          <a:p>
            <a:r>
              <a:rPr lang="en-US" dirty="0"/>
              <a:t>The  data  link  layer  uses  the  services  of  the  physical  layer  to  send  and  receive bits  over  communication  channels. </a:t>
            </a:r>
          </a:p>
          <a:p>
            <a:pPr marL="0" indent="0">
              <a:buNone/>
            </a:pPr>
            <a:r>
              <a:rPr lang="en-US" dirty="0"/>
              <a:t> It  has  a  number  of  </a:t>
            </a:r>
            <a:r>
              <a:rPr lang="en-US" b="1" dirty="0"/>
              <a:t>functions,  </a:t>
            </a:r>
            <a:r>
              <a:rPr lang="en-US" dirty="0"/>
              <a:t>including:</a:t>
            </a:r>
          </a:p>
          <a:p>
            <a:pPr marL="0" indent="0">
              <a:buNone/>
            </a:pPr>
            <a:r>
              <a:rPr lang="en-US" dirty="0"/>
              <a:t>1. Providing  a  well-defined  service  interface  to  the  network  layer.</a:t>
            </a:r>
          </a:p>
          <a:p>
            <a:pPr marL="0" indent="0">
              <a:buNone/>
            </a:pPr>
            <a:r>
              <a:rPr lang="en-US" dirty="0"/>
              <a:t>2. Dealing  with  transmission  errors.</a:t>
            </a:r>
          </a:p>
          <a:p>
            <a:pPr marL="0" indent="0">
              <a:buNone/>
            </a:pPr>
            <a:r>
              <a:rPr lang="en-US" dirty="0"/>
              <a:t>3. Regulating  the  flow  of  data  so  that  slow  receivers  are  not            swamped by  fast  senders.</a:t>
            </a:r>
            <a:endParaRPr lang="en-IN" dirty="0"/>
          </a:p>
        </p:txBody>
      </p:sp>
    </p:spTree>
    <p:extLst>
      <p:ext uri="{BB962C8B-B14F-4D97-AF65-F5344CB8AC3E}">
        <p14:creationId xmlns:p14="http://schemas.microsoft.com/office/powerpoint/2010/main" val="75330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38F61-2F9B-860C-0DD7-CEB540B2A79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0CE04ED-E20F-1706-0B86-C3AAF3D20DAF}"/>
              </a:ext>
            </a:extLst>
          </p:cNvPr>
          <p:cNvSpPr>
            <a:spLocks noGrp="1"/>
          </p:cNvSpPr>
          <p:nvPr>
            <p:ph idx="1"/>
          </p:nvPr>
        </p:nvSpPr>
        <p:spPr/>
        <p:txBody>
          <a:bodyPr/>
          <a:lstStyle/>
          <a:p>
            <a:r>
              <a:rPr lang="en-IN" b="1" dirty="0">
                <a:solidFill>
                  <a:srgbClr val="FF0000"/>
                </a:solidFill>
              </a:rPr>
              <a:t>Frames </a:t>
            </a:r>
          </a:p>
          <a:p>
            <a:pPr marL="0" indent="0">
              <a:buNone/>
            </a:pPr>
            <a:endParaRPr lang="en-IN" b="1" dirty="0">
              <a:solidFill>
                <a:srgbClr val="FF0000"/>
              </a:solidFill>
            </a:endParaRPr>
          </a:p>
        </p:txBody>
      </p:sp>
      <p:pic>
        <p:nvPicPr>
          <p:cNvPr id="5" name="Picture 4">
            <a:extLst>
              <a:ext uri="{FF2B5EF4-FFF2-40B4-BE49-F238E27FC236}">
                <a16:creationId xmlns:a16="http://schemas.microsoft.com/office/drawing/2014/main" id="{3AAB4C45-F06A-144F-D108-F9B4040BEE46}"/>
              </a:ext>
            </a:extLst>
          </p:cNvPr>
          <p:cNvPicPr>
            <a:picLocks noChangeAspect="1"/>
          </p:cNvPicPr>
          <p:nvPr/>
        </p:nvPicPr>
        <p:blipFill>
          <a:blip r:embed="rId2"/>
          <a:stretch>
            <a:fillRect/>
          </a:stretch>
        </p:blipFill>
        <p:spPr>
          <a:xfrm>
            <a:off x="3496136" y="2467993"/>
            <a:ext cx="5470309" cy="3533313"/>
          </a:xfrm>
          <a:prstGeom prst="rect">
            <a:avLst/>
          </a:prstGeom>
        </p:spPr>
      </p:pic>
    </p:spTree>
    <p:extLst>
      <p:ext uri="{BB962C8B-B14F-4D97-AF65-F5344CB8AC3E}">
        <p14:creationId xmlns:p14="http://schemas.microsoft.com/office/powerpoint/2010/main" val="2821291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35CFA-C815-9BCA-4EA9-863EE0E211C0}"/>
              </a:ext>
            </a:extLst>
          </p:cNvPr>
          <p:cNvSpPr>
            <a:spLocks noGrp="1"/>
          </p:cNvSpPr>
          <p:nvPr>
            <p:ph type="title"/>
          </p:nvPr>
        </p:nvSpPr>
        <p:spPr/>
        <p:txBody>
          <a:bodyPr/>
          <a:lstStyle/>
          <a:p>
            <a:r>
              <a:rPr lang="en-IN" b="1" i="1" dirty="0">
                <a:solidFill>
                  <a:srgbClr val="0070C0"/>
                </a:solidFill>
              </a:rPr>
              <a:t>Services provided to network layer</a:t>
            </a:r>
          </a:p>
        </p:txBody>
      </p:sp>
      <p:sp>
        <p:nvSpPr>
          <p:cNvPr id="3" name="Content Placeholder 2">
            <a:extLst>
              <a:ext uri="{FF2B5EF4-FFF2-40B4-BE49-F238E27FC236}">
                <a16:creationId xmlns:a16="http://schemas.microsoft.com/office/drawing/2014/main" id="{84088161-AE80-1948-25CC-CA9A79BE6735}"/>
              </a:ext>
            </a:extLst>
          </p:cNvPr>
          <p:cNvSpPr>
            <a:spLocks noGrp="1"/>
          </p:cNvSpPr>
          <p:nvPr>
            <p:ph idx="1"/>
          </p:nvPr>
        </p:nvSpPr>
        <p:spPr/>
        <p:txBody>
          <a:bodyPr/>
          <a:lstStyle/>
          <a:p>
            <a:r>
              <a:rPr lang="en-US" dirty="0"/>
              <a:t>The function of the data link layer is to provide services to the network layer. </a:t>
            </a:r>
          </a:p>
          <a:p>
            <a:r>
              <a:rPr lang="en-US" dirty="0"/>
              <a:t>The principal service is transferring data from the network layer on the source machine to the network layer on the destination machine.</a:t>
            </a:r>
          </a:p>
          <a:p>
            <a:pPr marL="0" indent="0">
              <a:buNone/>
            </a:pPr>
            <a:endParaRPr lang="en-IN" dirty="0"/>
          </a:p>
        </p:txBody>
      </p:sp>
    </p:spTree>
    <p:extLst>
      <p:ext uri="{BB962C8B-B14F-4D97-AF65-F5344CB8AC3E}">
        <p14:creationId xmlns:p14="http://schemas.microsoft.com/office/powerpoint/2010/main" val="2439459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99B83-F95E-E8D6-DD9E-EB922CE4E4A8}"/>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330EB3D6-B78C-5ABE-67FA-53B1DF98199D}"/>
              </a:ext>
            </a:extLst>
          </p:cNvPr>
          <p:cNvPicPr>
            <a:picLocks noGrp="1" noChangeAspect="1"/>
          </p:cNvPicPr>
          <p:nvPr>
            <p:ph idx="1"/>
          </p:nvPr>
        </p:nvPicPr>
        <p:blipFill>
          <a:blip r:embed="rId2"/>
          <a:stretch>
            <a:fillRect/>
          </a:stretch>
        </p:blipFill>
        <p:spPr>
          <a:xfrm>
            <a:off x="2223009" y="2160588"/>
            <a:ext cx="5506020" cy="3881437"/>
          </a:xfrm>
        </p:spPr>
      </p:pic>
    </p:spTree>
    <p:extLst>
      <p:ext uri="{BB962C8B-B14F-4D97-AF65-F5344CB8AC3E}">
        <p14:creationId xmlns:p14="http://schemas.microsoft.com/office/powerpoint/2010/main" val="2003227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D2A26-1F0B-9735-6128-B197018F3EBD}"/>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0959D3CF-5D42-2D56-2A91-8BB35E515597}"/>
              </a:ext>
            </a:extLst>
          </p:cNvPr>
          <p:cNvSpPr>
            <a:spLocks noGrp="1"/>
          </p:cNvSpPr>
          <p:nvPr>
            <p:ph idx="1"/>
          </p:nvPr>
        </p:nvSpPr>
        <p:spPr/>
        <p:txBody>
          <a:bodyPr/>
          <a:lstStyle/>
          <a:p>
            <a:pPr marL="0" indent="0">
              <a:buNone/>
            </a:pPr>
            <a:r>
              <a:rPr lang="en-US" dirty="0"/>
              <a:t>The actual services that are offered vary from protocol to protocol. </a:t>
            </a:r>
          </a:p>
          <a:p>
            <a:pPr marL="0" indent="0">
              <a:buNone/>
            </a:pPr>
            <a:r>
              <a:rPr lang="en-US" dirty="0"/>
              <a:t>1.     Unacknowledged  connectionless  service.</a:t>
            </a:r>
          </a:p>
          <a:p>
            <a:pPr marL="0" indent="0">
              <a:buNone/>
            </a:pPr>
            <a:r>
              <a:rPr lang="en-US" dirty="0"/>
              <a:t>2.     Acknowledged  connectionless  service.</a:t>
            </a:r>
          </a:p>
          <a:p>
            <a:pPr marL="0" indent="0">
              <a:buNone/>
            </a:pPr>
            <a:r>
              <a:rPr lang="en-US" dirty="0"/>
              <a:t>3.     Acknowledged  connection-oriented  service.</a:t>
            </a:r>
            <a:endParaRPr lang="en-IN" dirty="0"/>
          </a:p>
        </p:txBody>
      </p:sp>
    </p:spTree>
    <p:extLst>
      <p:ext uri="{BB962C8B-B14F-4D97-AF65-F5344CB8AC3E}">
        <p14:creationId xmlns:p14="http://schemas.microsoft.com/office/powerpoint/2010/main" val="1966441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60452-B128-224F-C045-D86FA588371F}"/>
              </a:ext>
            </a:extLst>
          </p:cNvPr>
          <p:cNvSpPr>
            <a:spLocks noGrp="1"/>
          </p:cNvSpPr>
          <p:nvPr>
            <p:ph type="title"/>
          </p:nvPr>
        </p:nvSpPr>
        <p:spPr/>
        <p:txBody>
          <a:bodyPr/>
          <a:lstStyle/>
          <a:p>
            <a:r>
              <a:rPr lang="en-IN" i="1" dirty="0">
                <a:solidFill>
                  <a:srgbClr val="0070C0"/>
                </a:solidFill>
                <a:latin typeface="Times New Roman" panose="02020603050405020304" pitchFamily="18" charset="0"/>
                <a:cs typeface="Times New Roman" panose="02020603050405020304" pitchFamily="18" charset="0"/>
              </a:rPr>
              <a:t>Framing </a:t>
            </a:r>
          </a:p>
        </p:txBody>
      </p:sp>
      <p:sp>
        <p:nvSpPr>
          <p:cNvPr id="3" name="Content Placeholder 2">
            <a:extLst>
              <a:ext uri="{FF2B5EF4-FFF2-40B4-BE49-F238E27FC236}">
                <a16:creationId xmlns:a16="http://schemas.microsoft.com/office/drawing/2014/main" id="{158C6872-0293-5F9A-9ED7-80ECE668F575}"/>
              </a:ext>
            </a:extLst>
          </p:cNvPr>
          <p:cNvSpPr>
            <a:spLocks noGrp="1"/>
          </p:cNvSpPr>
          <p:nvPr>
            <p:ph idx="1"/>
          </p:nvPr>
        </p:nvSpPr>
        <p:spPr/>
        <p:txBody>
          <a:bodyPr/>
          <a:lstStyle/>
          <a:p>
            <a:r>
              <a:rPr lang="en-US" dirty="0"/>
              <a:t>To provide service to the network layer, the data link layer must use the service provided to it by the physical layer.</a:t>
            </a:r>
          </a:p>
          <a:p>
            <a:r>
              <a:rPr lang="en-US" dirty="0"/>
              <a:t>The usual approach is for the data link layer to break up the bit stream into discrete frames.</a:t>
            </a:r>
          </a:p>
          <a:p>
            <a:r>
              <a:rPr lang="en-US" dirty="0"/>
              <a:t> compute a short token called a </a:t>
            </a:r>
            <a:r>
              <a:rPr lang="en-US" b="1" dirty="0"/>
              <a:t>checksum</a:t>
            </a:r>
            <a:r>
              <a:rPr lang="en-US" dirty="0"/>
              <a:t> for each frame, and include the checksum in the frame when it is transmitted.</a:t>
            </a:r>
            <a:endParaRPr lang="en-IN" dirty="0"/>
          </a:p>
        </p:txBody>
      </p:sp>
    </p:spTree>
    <p:extLst>
      <p:ext uri="{BB962C8B-B14F-4D97-AF65-F5344CB8AC3E}">
        <p14:creationId xmlns:p14="http://schemas.microsoft.com/office/powerpoint/2010/main" val="3543013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1F718-5639-F4DA-93F5-22E9004F1460}"/>
              </a:ext>
            </a:extLst>
          </p:cNvPr>
          <p:cNvSpPr>
            <a:spLocks noGrp="1"/>
          </p:cNvSpPr>
          <p:nvPr>
            <p:ph type="title"/>
          </p:nvPr>
        </p:nvSpPr>
        <p:spPr/>
        <p:txBody>
          <a:bodyPr/>
          <a:lstStyle/>
          <a:p>
            <a:r>
              <a:rPr lang="en-IN" dirty="0"/>
              <a:t>Alternate methods for framing</a:t>
            </a:r>
          </a:p>
        </p:txBody>
      </p:sp>
      <p:sp>
        <p:nvSpPr>
          <p:cNvPr id="3" name="Content Placeholder 2">
            <a:extLst>
              <a:ext uri="{FF2B5EF4-FFF2-40B4-BE49-F238E27FC236}">
                <a16:creationId xmlns:a16="http://schemas.microsoft.com/office/drawing/2014/main" id="{EF1727B8-045A-3E8E-9B0E-B9523C659592}"/>
              </a:ext>
            </a:extLst>
          </p:cNvPr>
          <p:cNvSpPr>
            <a:spLocks noGrp="1"/>
          </p:cNvSpPr>
          <p:nvPr>
            <p:ph idx="1"/>
          </p:nvPr>
        </p:nvSpPr>
        <p:spPr/>
        <p:txBody>
          <a:bodyPr/>
          <a:lstStyle/>
          <a:p>
            <a:pPr marL="0" indent="0">
              <a:buNone/>
            </a:pPr>
            <a:r>
              <a:rPr lang="en-US" dirty="0"/>
              <a:t>1. Byte  count.</a:t>
            </a:r>
          </a:p>
          <a:p>
            <a:pPr marL="0" indent="0">
              <a:buNone/>
            </a:pPr>
            <a:r>
              <a:rPr lang="en-US" dirty="0"/>
              <a:t>2. Flag  bytes  with  byte  stuffing.</a:t>
            </a:r>
          </a:p>
          <a:p>
            <a:pPr marL="0" indent="0">
              <a:buNone/>
            </a:pPr>
            <a:r>
              <a:rPr lang="en-US" dirty="0"/>
              <a:t>3. Flag  bits  with  bit  stuffing.</a:t>
            </a:r>
          </a:p>
          <a:p>
            <a:pPr marL="0" indent="0">
              <a:buNone/>
            </a:pPr>
            <a:r>
              <a:rPr lang="en-US" dirty="0"/>
              <a:t>4. Physical  layer  coding  violations.</a:t>
            </a:r>
            <a:endParaRPr lang="en-IN" dirty="0"/>
          </a:p>
        </p:txBody>
      </p:sp>
    </p:spTree>
    <p:extLst>
      <p:ext uri="{BB962C8B-B14F-4D97-AF65-F5344CB8AC3E}">
        <p14:creationId xmlns:p14="http://schemas.microsoft.com/office/powerpoint/2010/main" val="2836190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41255-1D28-FC01-4791-9CF8F9770B8D}"/>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F8093E5A-FF08-9188-EBF5-060921FB3325}"/>
              </a:ext>
            </a:extLst>
          </p:cNvPr>
          <p:cNvPicPr>
            <a:picLocks noGrp="1" noChangeAspect="1"/>
          </p:cNvPicPr>
          <p:nvPr>
            <p:ph idx="1"/>
          </p:nvPr>
        </p:nvPicPr>
        <p:blipFill>
          <a:blip r:embed="rId2"/>
          <a:stretch>
            <a:fillRect/>
          </a:stretch>
        </p:blipFill>
        <p:spPr>
          <a:xfrm>
            <a:off x="1562469" y="1109710"/>
            <a:ext cx="8575829" cy="5383166"/>
          </a:xfrm>
        </p:spPr>
      </p:pic>
    </p:spTree>
    <p:extLst>
      <p:ext uri="{BB962C8B-B14F-4D97-AF65-F5344CB8AC3E}">
        <p14:creationId xmlns:p14="http://schemas.microsoft.com/office/powerpoint/2010/main" val="1445408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352EE-523C-D4D2-6602-CC28B332776E}"/>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87690ECE-6177-3C65-2084-75DAA6275FC3}"/>
              </a:ext>
            </a:extLst>
          </p:cNvPr>
          <p:cNvSpPr>
            <a:spLocks noGrp="1"/>
          </p:cNvSpPr>
          <p:nvPr>
            <p:ph idx="1"/>
          </p:nvPr>
        </p:nvSpPr>
        <p:spPr/>
        <p:txBody>
          <a:bodyPr/>
          <a:lstStyle/>
          <a:p>
            <a:r>
              <a:rPr lang="en-IN" dirty="0"/>
              <a:t>flag byte</a:t>
            </a:r>
          </a:p>
          <a:p>
            <a:r>
              <a:rPr lang="en-IN" dirty="0"/>
              <a:t>byte stuffing </a:t>
            </a:r>
          </a:p>
          <a:p>
            <a:pPr marL="0" indent="0">
              <a:buNone/>
            </a:pPr>
            <a:r>
              <a:rPr lang="en-US" dirty="0"/>
              <a:t> the next question is: </a:t>
            </a:r>
          </a:p>
          <a:p>
            <a:pPr marL="0" indent="0">
              <a:buNone/>
            </a:pPr>
            <a:r>
              <a:rPr lang="en-US" b="1" dirty="0"/>
              <a:t>what happens if an </a:t>
            </a:r>
          </a:p>
          <a:p>
            <a:pPr marL="0" indent="0">
              <a:buNone/>
            </a:pPr>
            <a:r>
              <a:rPr lang="en-US" b="1" dirty="0"/>
              <a:t>escape byte occurs in the </a:t>
            </a:r>
          </a:p>
          <a:p>
            <a:pPr marL="0" indent="0">
              <a:buNone/>
            </a:pPr>
            <a:r>
              <a:rPr lang="en-US" b="1" dirty="0"/>
              <a:t>middle of the data?</a:t>
            </a:r>
          </a:p>
          <a:p>
            <a:pPr marL="0" indent="0">
              <a:buNone/>
            </a:pPr>
            <a:endParaRPr lang="en-IN" b="1" dirty="0"/>
          </a:p>
        </p:txBody>
      </p:sp>
      <p:pic>
        <p:nvPicPr>
          <p:cNvPr id="5" name="Picture 4">
            <a:extLst>
              <a:ext uri="{FF2B5EF4-FFF2-40B4-BE49-F238E27FC236}">
                <a16:creationId xmlns:a16="http://schemas.microsoft.com/office/drawing/2014/main" id="{6933C8C6-BB02-4B49-EB23-823B279C4AD8}"/>
              </a:ext>
            </a:extLst>
          </p:cNvPr>
          <p:cNvPicPr>
            <a:picLocks noChangeAspect="1"/>
          </p:cNvPicPr>
          <p:nvPr/>
        </p:nvPicPr>
        <p:blipFill>
          <a:blip r:embed="rId2"/>
          <a:stretch>
            <a:fillRect/>
          </a:stretch>
        </p:blipFill>
        <p:spPr>
          <a:xfrm>
            <a:off x="4729484" y="365125"/>
            <a:ext cx="7539456" cy="6127749"/>
          </a:xfrm>
          <a:prstGeom prst="rect">
            <a:avLst/>
          </a:prstGeom>
        </p:spPr>
      </p:pic>
    </p:spTree>
    <p:extLst>
      <p:ext uri="{BB962C8B-B14F-4D97-AF65-F5344CB8AC3E}">
        <p14:creationId xmlns:p14="http://schemas.microsoft.com/office/powerpoint/2010/main" val="3108196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A8710-B52E-1AE8-8C58-6EADBBF9E73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2BCC6E1-7852-4284-246F-0951CB27B316}"/>
              </a:ext>
            </a:extLst>
          </p:cNvPr>
          <p:cNvSpPr>
            <a:spLocks noGrp="1"/>
          </p:cNvSpPr>
          <p:nvPr>
            <p:ph idx="1"/>
          </p:nvPr>
        </p:nvSpPr>
        <p:spPr/>
        <p:txBody>
          <a:bodyPr/>
          <a:lstStyle/>
          <a:p>
            <a:r>
              <a:rPr lang="en-US" dirty="0"/>
              <a:t>HDLC (High- level Data Link Control) protocol.</a:t>
            </a:r>
          </a:p>
          <a:p>
            <a:r>
              <a:rPr lang="en-US" dirty="0"/>
              <a:t>Each frame begins and ends with a special bit pattern, 01111110 or 0x7E in hexadecimal. This pattern is a flag byte.</a:t>
            </a:r>
          </a:p>
          <a:p>
            <a:endParaRPr lang="en-IN" dirty="0"/>
          </a:p>
        </p:txBody>
      </p:sp>
      <p:pic>
        <p:nvPicPr>
          <p:cNvPr id="5" name="Picture 4">
            <a:extLst>
              <a:ext uri="{FF2B5EF4-FFF2-40B4-BE49-F238E27FC236}">
                <a16:creationId xmlns:a16="http://schemas.microsoft.com/office/drawing/2014/main" id="{8BAE4436-ADFD-6F86-1F6A-5EDAA8AABE36}"/>
              </a:ext>
            </a:extLst>
          </p:cNvPr>
          <p:cNvPicPr>
            <a:picLocks noChangeAspect="1"/>
          </p:cNvPicPr>
          <p:nvPr/>
        </p:nvPicPr>
        <p:blipFill>
          <a:blip r:embed="rId2"/>
          <a:stretch>
            <a:fillRect/>
          </a:stretch>
        </p:blipFill>
        <p:spPr>
          <a:xfrm>
            <a:off x="1597981" y="3195961"/>
            <a:ext cx="8735627" cy="3662039"/>
          </a:xfrm>
          <a:prstGeom prst="rect">
            <a:avLst/>
          </a:prstGeom>
        </p:spPr>
      </p:pic>
    </p:spTree>
    <p:extLst>
      <p:ext uri="{BB962C8B-B14F-4D97-AF65-F5344CB8AC3E}">
        <p14:creationId xmlns:p14="http://schemas.microsoft.com/office/powerpoint/2010/main" val="1695864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4DD32-4D56-5CA3-4411-A332B54A561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CDAF209-1E17-49BA-8FFE-08C911ABCCB9}"/>
              </a:ext>
            </a:extLst>
          </p:cNvPr>
          <p:cNvSpPr>
            <a:spLocks noGrp="1"/>
          </p:cNvSpPr>
          <p:nvPr>
            <p:ph idx="1"/>
          </p:nvPr>
        </p:nvSpPr>
        <p:spPr/>
        <p:txBody>
          <a:bodyPr/>
          <a:lstStyle/>
          <a:p>
            <a:r>
              <a:rPr lang="en-US" dirty="0"/>
              <a:t>A common pattern used for Ethernet and 802.11 is to have a frame begin with a well-defined pattern called a </a:t>
            </a:r>
            <a:r>
              <a:rPr lang="en-US" b="1" dirty="0"/>
              <a:t>preamble.</a:t>
            </a:r>
            <a:endParaRPr lang="en-IN" b="1" dirty="0"/>
          </a:p>
        </p:txBody>
      </p:sp>
    </p:spTree>
    <p:extLst>
      <p:ext uri="{BB962C8B-B14F-4D97-AF65-F5344CB8AC3E}">
        <p14:creationId xmlns:p14="http://schemas.microsoft.com/office/powerpoint/2010/main" val="3123242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8540D-A255-4E08-0C70-9BC1652F0826}"/>
              </a:ext>
            </a:extLst>
          </p:cNvPr>
          <p:cNvSpPr>
            <a:spLocks noGrp="1"/>
          </p:cNvSpPr>
          <p:nvPr>
            <p:ph type="title"/>
          </p:nvPr>
        </p:nvSpPr>
        <p:spPr/>
        <p:txBody>
          <a:bodyPr/>
          <a:lstStyle/>
          <a:p>
            <a:r>
              <a:rPr lang="en-IN" b="1" i="1" dirty="0">
                <a:solidFill>
                  <a:srgbClr val="0070C0"/>
                </a:solidFill>
              </a:rPr>
              <a:t>Error control</a:t>
            </a:r>
          </a:p>
        </p:txBody>
      </p:sp>
      <p:sp>
        <p:nvSpPr>
          <p:cNvPr id="3" name="Content Placeholder 2">
            <a:extLst>
              <a:ext uri="{FF2B5EF4-FFF2-40B4-BE49-F238E27FC236}">
                <a16:creationId xmlns:a16="http://schemas.microsoft.com/office/drawing/2014/main" id="{A61C5888-E5DB-48BD-D9F4-E7361FE7E008}"/>
              </a:ext>
            </a:extLst>
          </p:cNvPr>
          <p:cNvSpPr>
            <a:spLocks noGrp="1"/>
          </p:cNvSpPr>
          <p:nvPr>
            <p:ph idx="1"/>
          </p:nvPr>
        </p:nvSpPr>
        <p:spPr/>
        <p:txBody>
          <a:bodyPr/>
          <a:lstStyle/>
          <a:p>
            <a:r>
              <a:rPr lang="en-US" dirty="0">
                <a:solidFill>
                  <a:srgbClr val="273239"/>
                </a:solidFill>
                <a:latin typeface="Nunito" panose="020F0502020204030204" pitchFamily="2" charset="0"/>
              </a:rPr>
              <a:t>U</a:t>
            </a:r>
            <a:r>
              <a:rPr lang="en-US" b="0" i="0" dirty="0">
                <a:solidFill>
                  <a:srgbClr val="273239"/>
                </a:solidFill>
                <a:effectLst/>
                <a:latin typeface="Nunito" panose="020F0502020204030204" pitchFamily="2" charset="0"/>
              </a:rPr>
              <a:t>ses the techniques of error control simply to ensure and confirm that all the data frames or packets.</a:t>
            </a:r>
          </a:p>
          <a:p>
            <a:r>
              <a:rPr lang="en-US" dirty="0"/>
              <a:t>Introducing timers into the data link layer. When the sender transmits a frame, it generally also starts a timer. </a:t>
            </a:r>
            <a:endParaRPr lang="en-IN" dirty="0"/>
          </a:p>
        </p:txBody>
      </p:sp>
    </p:spTree>
    <p:extLst>
      <p:ext uri="{BB962C8B-B14F-4D97-AF65-F5344CB8AC3E}">
        <p14:creationId xmlns:p14="http://schemas.microsoft.com/office/powerpoint/2010/main" val="998726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BC1FD-91C2-DCA1-53C6-023FE0D8BE4E}"/>
              </a:ext>
            </a:extLst>
          </p:cNvPr>
          <p:cNvSpPr>
            <a:spLocks noGrp="1"/>
          </p:cNvSpPr>
          <p:nvPr>
            <p:ph type="title"/>
          </p:nvPr>
        </p:nvSpPr>
        <p:spPr/>
        <p:txBody>
          <a:bodyPr/>
          <a:lstStyle/>
          <a:p>
            <a:r>
              <a:rPr lang="en-IN" dirty="0"/>
              <a:t>Flow control</a:t>
            </a:r>
          </a:p>
        </p:txBody>
      </p:sp>
      <p:sp>
        <p:nvSpPr>
          <p:cNvPr id="3" name="Content Placeholder 2">
            <a:extLst>
              <a:ext uri="{FF2B5EF4-FFF2-40B4-BE49-F238E27FC236}">
                <a16:creationId xmlns:a16="http://schemas.microsoft.com/office/drawing/2014/main" id="{5296B2E7-A7AF-7298-CFB2-0DBA77A89962}"/>
              </a:ext>
            </a:extLst>
          </p:cNvPr>
          <p:cNvSpPr>
            <a:spLocks noGrp="1"/>
          </p:cNvSpPr>
          <p:nvPr>
            <p:ph idx="1"/>
          </p:nvPr>
        </p:nvSpPr>
        <p:spPr/>
        <p:txBody>
          <a:bodyPr>
            <a:normAutofit/>
          </a:bodyPr>
          <a:lstStyle/>
          <a:p>
            <a:r>
              <a:rPr lang="en-US" b="0" i="0" dirty="0">
                <a:solidFill>
                  <a:srgbClr val="273239"/>
                </a:solidFill>
                <a:effectLst/>
                <a:latin typeface="Nunito" pitchFamily="2" charset="0"/>
              </a:rPr>
              <a:t>It is a technique that generally observes the proper flow of data from sender to receiver.</a:t>
            </a:r>
          </a:p>
          <a:p>
            <a:r>
              <a:rPr lang="en-US" dirty="0">
                <a:solidFill>
                  <a:srgbClr val="273239"/>
                </a:solidFill>
                <a:latin typeface="Nunito" pitchFamily="2" charset="0"/>
              </a:rPr>
              <a:t>I</a:t>
            </a:r>
            <a:r>
              <a:rPr lang="en-US" b="0" i="0" dirty="0">
                <a:solidFill>
                  <a:srgbClr val="273239"/>
                </a:solidFill>
                <a:effectLst/>
                <a:latin typeface="Nunito" pitchFamily="2" charset="0"/>
              </a:rPr>
              <a:t>t is possible for sender to transmit data or information at very fast rate and hence receiver can receive this information and process it.</a:t>
            </a:r>
          </a:p>
          <a:p>
            <a:r>
              <a:rPr lang="en-US" b="1" dirty="0">
                <a:solidFill>
                  <a:srgbClr val="FF0000"/>
                </a:solidFill>
              </a:rPr>
              <a:t>Two approaches are commonly used:</a:t>
            </a:r>
          </a:p>
          <a:p>
            <a:r>
              <a:rPr lang="en-US" dirty="0"/>
              <a:t>In the first one, feedback-based flow control , the receiver sends back information to the sender giving it permission to send more data.</a:t>
            </a:r>
          </a:p>
          <a:p>
            <a:r>
              <a:rPr lang="en-US" dirty="0"/>
              <a:t>In the second one, rate-based flow control , the protocol has a built-in mechanism that limits the rate at which senders may transmit data, without using feedback from the receiver</a:t>
            </a:r>
            <a:endParaRPr lang="en-IN" dirty="0"/>
          </a:p>
        </p:txBody>
      </p:sp>
    </p:spTree>
    <p:extLst>
      <p:ext uri="{BB962C8B-B14F-4D97-AF65-F5344CB8AC3E}">
        <p14:creationId xmlns:p14="http://schemas.microsoft.com/office/powerpoint/2010/main" val="3058433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A8774-5E3A-0997-C431-9FEA02F41A67}"/>
              </a:ext>
            </a:extLst>
          </p:cNvPr>
          <p:cNvSpPr>
            <a:spLocks noGrp="1"/>
          </p:cNvSpPr>
          <p:nvPr>
            <p:ph type="title"/>
          </p:nvPr>
        </p:nvSpPr>
        <p:spPr/>
        <p:txBody>
          <a:bodyPr/>
          <a:lstStyle/>
          <a:p>
            <a:r>
              <a:rPr lang="en-IN" dirty="0"/>
              <a:t>Error Detection and Correction</a:t>
            </a:r>
          </a:p>
        </p:txBody>
      </p:sp>
      <p:sp>
        <p:nvSpPr>
          <p:cNvPr id="3" name="Content Placeholder 2">
            <a:extLst>
              <a:ext uri="{FF2B5EF4-FFF2-40B4-BE49-F238E27FC236}">
                <a16:creationId xmlns:a16="http://schemas.microsoft.com/office/drawing/2014/main" id="{1F6B803B-B271-5278-B7F8-256C7E143A62}"/>
              </a:ext>
            </a:extLst>
          </p:cNvPr>
          <p:cNvSpPr>
            <a:spLocks noGrp="1"/>
          </p:cNvSpPr>
          <p:nvPr>
            <p:ph idx="1"/>
          </p:nvPr>
        </p:nvSpPr>
        <p:spPr/>
        <p:txBody>
          <a:bodyPr/>
          <a:lstStyle/>
          <a:p>
            <a:r>
              <a:rPr lang="en-US" dirty="0"/>
              <a:t>Two basic strategies for dealing with errors.</a:t>
            </a:r>
          </a:p>
          <a:p>
            <a:r>
              <a:rPr lang="en-US" dirty="0"/>
              <a:t>One strategy is to include enough redundant information to enable the receiver to deduce what the transmitted data must have been.</a:t>
            </a:r>
          </a:p>
          <a:p>
            <a:r>
              <a:rPr lang="en-US" dirty="0"/>
              <a:t>The other is to include only enough redundancy to allow the receiver to deduce that an error has occurred and have it request a retransmission.</a:t>
            </a:r>
          </a:p>
          <a:p>
            <a:r>
              <a:rPr lang="en-US" dirty="0"/>
              <a:t>The use of error-correcting codes is often referred to as </a:t>
            </a:r>
            <a:r>
              <a:rPr lang="en-US" b="1" dirty="0"/>
              <a:t>FEC</a:t>
            </a:r>
            <a:r>
              <a:rPr lang="en-US" dirty="0"/>
              <a:t> (Forward Error Correction).</a:t>
            </a:r>
            <a:endParaRPr lang="en-IN" dirty="0"/>
          </a:p>
        </p:txBody>
      </p:sp>
    </p:spTree>
    <p:extLst>
      <p:ext uri="{BB962C8B-B14F-4D97-AF65-F5344CB8AC3E}">
        <p14:creationId xmlns:p14="http://schemas.microsoft.com/office/powerpoint/2010/main" val="2831647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6E51E-74A0-4E4C-2B4A-6915F5BE671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29883E8-52F7-8F95-970D-BD58A0A061D8}"/>
              </a:ext>
            </a:extLst>
          </p:cNvPr>
          <p:cNvSpPr>
            <a:spLocks noGrp="1"/>
          </p:cNvSpPr>
          <p:nvPr>
            <p:ph idx="1"/>
          </p:nvPr>
        </p:nvSpPr>
        <p:spPr/>
        <p:txBody>
          <a:bodyPr/>
          <a:lstStyle/>
          <a:p>
            <a:r>
              <a:rPr lang="en-US" dirty="0"/>
              <a:t>FEC is used on noisy channels because retransmissions are just as </a:t>
            </a:r>
          </a:p>
          <a:p>
            <a:pPr marL="0" indent="0">
              <a:buNone/>
            </a:pPr>
            <a:r>
              <a:rPr lang="en-US" dirty="0"/>
              <a:t>likely to be in error as the first transmission.</a:t>
            </a:r>
          </a:p>
          <a:p>
            <a:r>
              <a:rPr lang="en-US" dirty="0"/>
              <a:t>Sometimes, the location of an error will be known, perhaps because the physical layer received an analog signal that was far from the expected value for a 0 or 1 and declared the bit to be lost. This situation is called an </a:t>
            </a:r>
            <a:r>
              <a:rPr lang="en-US" b="1" dirty="0"/>
              <a:t>erasure channel .</a:t>
            </a:r>
          </a:p>
          <a:p>
            <a:pPr marL="0" indent="0">
              <a:buNone/>
            </a:pPr>
            <a:endParaRPr lang="en-IN" b="1" dirty="0"/>
          </a:p>
        </p:txBody>
      </p:sp>
    </p:spTree>
    <p:extLst>
      <p:ext uri="{BB962C8B-B14F-4D97-AF65-F5344CB8AC3E}">
        <p14:creationId xmlns:p14="http://schemas.microsoft.com/office/powerpoint/2010/main" val="3359558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4B23B-6D7D-AB54-4F59-0B76D1E8C61D}"/>
              </a:ext>
            </a:extLst>
          </p:cNvPr>
          <p:cNvSpPr>
            <a:spLocks noGrp="1"/>
          </p:cNvSpPr>
          <p:nvPr>
            <p:ph type="title"/>
          </p:nvPr>
        </p:nvSpPr>
        <p:spPr/>
        <p:txBody>
          <a:bodyPr/>
          <a:lstStyle/>
          <a:p>
            <a:r>
              <a:rPr lang="en-IN" dirty="0"/>
              <a:t>Error correcting codes</a:t>
            </a:r>
          </a:p>
        </p:txBody>
      </p:sp>
      <p:sp>
        <p:nvSpPr>
          <p:cNvPr id="3" name="Content Placeholder 2">
            <a:extLst>
              <a:ext uri="{FF2B5EF4-FFF2-40B4-BE49-F238E27FC236}">
                <a16:creationId xmlns:a16="http://schemas.microsoft.com/office/drawing/2014/main" id="{8187341E-F773-8BC6-9ED2-CB45952455BA}"/>
              </a:ext>
            </a:extLst>
          </p:cNvPr>
          <p:cNvSpPr>
            <a:spLocks noGrp="1"/>
          </p:cNvSpPr>
          <p:nvPr>
            <p:ph idx="1"/>
          </p:nvPr>
        </p:nvSpPr>
        <p:spPr/>
        <p:txBody>
          <a:bodyPr/>
          <a:lstStyle/>
          <a:p>
            <a:pPr marL="0" indent="0">
              <a:buNone/>
            </a:pPr>
            <a:r>
              <a:rPr lang="en-US" dirty="0"/>
              <a:t>Four  different  error-correcting  codes:</a:t>
            </a:r>
          </a:p>
          <a:p>
            <a:pPr marL="0" indent="0">
              <a:buNone/>
            </a:pPr>
            <a:r>
              <a:rPr lang="en-US" dirty="0"/>
              <a:t>1.      Hamming  codes.</a:t>
            </a:r>
          </a:p>
          <a:p>
            <a:pPr marL="0" indent="0">
              <a:buNone/>
            </a:pPr>
            <a:r>
              <a:rPr lang="en-US" dirty="0"/>
              <a:t>2.     Binary  convolutional  codes.</a:t>
            </a:r>
          </a:p>
          <a:p>
            <a:pPr marL="0" indent="0">
              <a:buNone/>
            </a:pPr>
            <a:r>
              <a:rPr lang="en-US" dirty="0"/>
              <a:t>3.      Reed-Solomon  codes.</a:t>
            </a:r>
          </a:p>
          <a:p>
            <a:pPr marL="0" indent="0">
              <a:buNone/>
            </a:pPr>
            <a:r>
              <a:rPr lang="en-US" dirty="0"/>
              <a:t>4.      Low-Density  Parity  Check  codes.</a:t>
            </a:r>
            <a:endParaRPr lang="en-IN" dirty="0"/>
          </a:p>
        </p:txBody>
      </p:sp>
    </p:spTree>
    <p:extLst>
      <p:ext uri="{BB962C8B-B14F-4D97-AF65-F5344CB8AC3E}">
        <p14:creationId xmlns:p14="http://schemas.microsoft.com/office/powerpoint/2010/main" val="2569428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FEB61-AA66-286F-70C8-C6FE2C6BCD7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807E4E3-D598-FA44-B0BD-CB18E07DD16D}"/>
              </a:ext>
            </a:extLst>
          </p:cNvPr>
          <p:cNvSpPr>
            <a:spLocks noGrp="1"/>
          </p:cNvSpPr>
          <p:nvPr>
            <p:ph idx="1"/>
          </p:nvPr>
        </p:nvSpPr>
        <p:spPr/>
        <p:txBody>
          <a:bodyPr/>
          <a:lstStyle/>
          <a:p>
            <a:r>
              <a:rPr lang="en-US" dirty="0"/>
              <a:t>In a </a:t>
            </a:r>
            <a:r>
              <a:rPr lang="en-US" b="1" dirty="0"/>
              <a:t>block code, </a:t>
            </a:r>
            <a:r>
              <a:rPr lang="en-US" dirty="0"/>
              <a:t>the r check bits are computed solely as a function of the m data bits with which they are associated, as though the m bits were looked up in a large table to find their corresponding r check bits.</a:t>
            </a:r>
          </a:p>
          <a:p>
            <a:r>
              <a:rPr lang="en-US" dirty="0"/>
              <a:t>In a </a:t>
            </a:r>
            <a:r>
              <a:rPr lang="en-US" b="1" dirty="0"/>
              <a:t>systematic code, </a:t>
            </a:r>
            <a:r>
              <a:rPr lang="en-US" dirty="0"/>
              <a:t>the m data bits are sent directly, along with the check bits, rather than being encoded themselves before they are sent. </a:t>
            </a:r>
          </a:p>
          <a:p>
            <a:r>
              <a:rPr lang="en-US" dirty="0"/>
              <a:t>In a </a:t>
            </a:r>
            <a:r>
              <a:rPr lang="en-US" b="1" dirty="0"/>
              <a:t>linear code </a:t>
            </a:r>
            <a:r>
              <a:rPr lang="en-US" dirty="0"/>
              <a:t>, the r check bits are computed as a linear function of the m data bits.</a:t>
            </a:r>
          </a:p>
          <a:p>
            <a:pPr marL="0" indent="0">
              <a:buNone/>
            </a:pPr>
            <a:endParaRPr lang="en-IN" dirty="0"/>
          </a:p>
        </p:txBody>
      </p:sp>
    </p:spTree>
    <p:extLst>
      <p:ext uri="{BB962C8B-B14F-4D97-AF65-F5344CB8AC3E}">
        <p14:creationId xmlns:p14="http://schemas.microsoft.com/office/powerpoint/2010/main" val="663163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2C9DC-38C4-FF95-9B9E-03EADAE645A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5E4AEF2-3D89-74B6-D412-CFBB2AD8577D}"/>
              </a:ext>
            </a:extLst>
          </p:cNvPr>
          <p:cNvSpPr>
            <a:spLocks noGrp="1"/>
          </p:cNvSpPr>
          <p:nvPr>
            <p:ph idx="1"/>
          </p:nvPr>
        </p:nvSpPr>
        <p:spPr/>
        <p:txBody>
          <a:bodyPr/>
          <a:lstStyle/>
          <a:p>
            <a:r>
              <a:rPr lang="en-IN" dirty="0"/>
              <a:t>(n = m + r )</a:t>
            </a:r>
          </a:p>
          <a:p>
            <a:r>
              <a:rPr lang="en-IN" dirty="0"/>
              <a:t>(m/n)</a:t>
            </a:r>
          </a:p>
          <a:p>
            <a:endParaRPr lang="en-IN" dirty="0"/>
          </a:p>
          <a:p>
            <a:endParaRPr lang="en-IN" dirty="0"/>
          </a:p>
          <a:p>
            <a:endParaRPr lang="en-IN" dirty="0"/>
          </a:p>
          <a:p>
            <a:endParaRPr lang="en-IN" dirty="0"/>
          </a:p>
          <a:p>
            <a:endParaRPr lang="en-IN" dirty="0"/>
          </a:p>
          <a:p>
            <a:r>
              <a:rPr lang="en-IN" dirty="0"/>
              <a:t>Hamming distance.</a:t>
            </a:r>
          </a:p>
          <a:p>
            <a:endParaRPr lang="en-IN" dirty="0"/>
          </a:p>
        </p:txBody>
      </p:sp>
      <p:pic>
        <p:nvPicPr>
          <p:cNvPr id="5" name="Picture 4">
            <a:extLst>
              <a:ext uri="{FF2B5EF4-FFF2-40B4-BE49-F238E27FC236}">
                <a16:creationId xmlns:a16="http://schemas.microsoft.com/office/drawing/2014/main" id="{07840C3E-B270-385C-BA04-2C34F335F71A}"/>
              </a:ext>
            </a:extLst>
          </p:cNvPr>
          <p:cNvPicPr>
            <a:picLocks noChangeAspect="1"/>
          </p:cNvPicPr>
          <p:nvPr/>
        </p:nvPicPr>
        <p:blipFill>
          <a:blip r:embed="rId2"/>
          <a:stretch>
            <a:fillRect/>
          </a:stretch>
        </p:blipFill>
        <p:spPr>
          <a:xfrm>
            <a:off x="3027285" y="1825625"/>
            <a:ext cx="5903651" cy="3412200"/>
          </a:xfrm>
          <a:prstGeom prst="rect">
            <a:avLst/>
          </a:prstGeom>
        </p:spPr>
      </p:pic>
    </p:spTree>
    <p:extLst>
      <p:ext uri="{BB962C8B-B14F-4D97-AF65-F5344CB8AC3E}">
        <p14:creationId xmlns:p14="http://schemas.microsoft.com/office/powerpoint/2010/main" val="3813006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D0D35-C8B4-5066-CAFD-38C09CE31589}"/>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F3479220-68F6-6495-8058-E8288F20AB96}"/>
              </a:ext>
            </a:extLst>
          </p:cNvPr>
          <p:cNvSpPr>
            <a:spLocks noGrp="1"/>
          </p:cNvSpPr>
          <p:nvPr>
            <p:ph idx="1"/>
          </p:nvPr>
        </p:nvSpPr>
        <p:spPr/>
        <p:txBody>
          <a:bodyPr/>
          <a:lstStyle/>
          <a:p>
            <a:r>
              <a:rPr lang="en-US" dirty="0"/>
              <a:t>The error-detecting and error-correcting properties of a block code depend on its Hamming distance.</a:t>
            </a:r>
          </a:p>
          <a:p>
            <a:r>
              <a:rPr lang="en-US" dirty="0"/>
              <a:t>To reliably detect d errors, you need a distance d + 1 code.</a:t>
            </a:r>
          </a:p>
          <a:p>
            <a:r>
              <a:rPr lang="en-US" dirty="0"/>
              <a:t>to correct d errors, you need a distance 2d + 1 code</a:t>
            </a:r>
          </a:p>
          <a:p>
            <a:r>
              <a:rPr lang="en-US" dirty="0"/>
              <a:t>In Hamming codes the bits of the codeword are numbered consecutively, starting with bit 1 at the left end, bit 2 to its immediate right, and so on. </a:t>
            </a:r>
          </a:p>
          <a:p>
            <a:pPr marL="0" indent="0">
              <a:buNone/>
            </a:pPr>
            <a:endParaRPr lang="en-IN" dirty="0"/>
          </a:p>
        </p:txBody>
      </p:sp>
    </p:spTree>
    <p:extLst>
      <p:ext uri="{BB962C8B-B14F-4D97-AF65-F5344CB8AC3E}">
        <p14:creationId xmlns:p14="http://schemas.microsoft.com/office/powerpoint/2010/main" val="381343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DBC3D-B306-2A8B-2F06-F74E7D8C9370}"/>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9280889D-CB20-82B0-BF79-83F773D58B00}"/>
              </a:ext>
            </a:extLst>
          </p:cNvPr>
          <p:cNvPicPr>
            <a:picLocks noGrp="1" noChangeAspect="1"/>
          </p:cNvPicPr>
          <p:nvPr>
            <p:ph idx="1"/>
          </p:nvPr>
        </p:nvPicPr>
        <p:blipFill>
          <a:blip r:embed="rId2"/>
          <a:stretch>
            <a:fillRect/>
          </a:stretch>
        </p:blipFill>
        <p:spPr>
          <a:xfrm>
            <a:off x="2466975" y="1784412"/>
            <a:ext cx="8736644" cy="4119239"/>
          </a:xfrm>
        </p:spPr>
      </p:pic>
    </p:spTree>
    <p:extLst>
      <p:ext uri="{BB962C8B-B14F-4D97-AF65-F5344CB8AC3E}">
        <p14:creationId xmlns:p14="http://schemas.microsoft.com/office/powerpoint/2010/main" val="32835257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DA6D7-3081-382F-279F-2D7E9E5A4ED1}"/>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40EFCB70-D16E-886E-1AFA-3283909964BD}"/>
              </a:ext>
            </a:extLst>
          </p:cNvPr>
          <p:cNvPicPr>
            <a:picLocks noGrp="1" noChangeAspect="1"/>
          </p:cNvPicPr>
          <p:nvPr>
            <p:ph idx="1"/>
          </p:nvPr>
        </p:nvPicPr>
        <p:blipFill>
          <a:blip r:embed="rId2"/>
          <a:stretch>
            <a:fillRect/>
          </a:stretch>
        </p:blipFill>
        <p:spPr>
          <a:xfrm>
            <a:off x="2976562" y="1233996"/>
            <a:ext cx="7623376" cy="4696287"/>
          </a:xfrm>
        </p:spPr>
      </p:pic>
    </p:spTree>
    <p:extLst>
      <p:ext uri="{BB962C8B-B14F-4D97-AF65-F5344CB8AC3E}">
        <p14:creationId xmlns:p14="http://schemas.microsoft.com/office/powerpoint/2010/main" val="1572583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31FDA-0603-A0D6-A7C8-4E8A3C491B1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20AFC92-61F2-EAB6-F92C-C3A134A0691E}"/>
              </a:ext>
            </a:extLst>
          </p:cNvPr>
          <p:cNvSpPr>
            <a:spLocks noGrp="1"/>
          </p:cNvSpPr>
          <p:nvPr>
            <p:ph idx="1"/>
          </p:nvPr>
        </p:nvSpPr>
        <p:spPr/>
        <p:txBody>
          <a:bodyPr>
            <a:normAutofit fontScale="92500" lnSpcReduction="20000"/>
          </a:bodyPr>
          <a:lstStyle/>
          <a:p>
            <a:r>
              <a:rPr lang="en-US" dirty="0"/>
              <a:t>This approach of working with the uncertainty of a bit is called </a:t>
            </a:r>
            <a:r>
              <a:rPr lang="en-US" b="1" dirty="0"/>
              <a:t>soft-decision decoding . </a:t>
            </a:r>
          </a:p>
          <a:p>
            <a:r>
              <a:rPr lang="en-US" dirty="0"/>
              <a:t>Conversely, deciding whether each bit is a 0 or a 1 before subsequent error correction is called </a:t>
            </a:r>
            <a:r>
              <a:rPr lang="en-US" b="1" dirty="0"/>
              <a:t>hard-decision decoding </a:t>
            </a:r>
            <a:r>
              <a:rPr lang="en-US" dirty="0"/>
              <a:t>.</a:t>
            </a:r>
          </a:p>
          <a:p>
            <a:r>
              <a:rPr lang="en-US" dirty="0"/>
              <a:t>The third kind of error-correcting code we will describe is the </a:t>
            </a:r>
            <a:r>
              <a:rPr lang="en-US" b="1" dirty="0"/>
              <a:t>Reed-Solomon code.</a:t>
            </a:r>
          </a:p>
          <a:p>
            <a:r>
              <a:rPr lang="en-US" b="1" dirty="0"/>
              <a:t>Reed-Solomon codes are actually defined as polynomials that operate over finite fields, but they work in a similar manner. For m bit symbols, the codewords are 2 m −1 symbols long. A popular choice is to make m = 8 so that symbols are bytes. A codeword is then 255 bytes long. The (255, 233) code is widely used; it adds 32 redundant symbols to 233 data symbols. Decoding with error correction.</a:t>
            </a:r>
          </a:p>
          <a:p>
            <a:r>
              <a:rPr lang="en-US" dirty="0"/>
              <a:t>The final error-correcting code we will cover is the </a:t>
            </a:r>
            <a:r>
              <a:rPr lang="en-US" b="1" dirty="0"/>
              <a:t>LDPC</a:t>
            </a:r>
            <a:r>
              <a:rPr lang="en-US" dirty="0"/>
              <a:t> (Low-Density </a:t>
            </a:r>
          </a:p>
          <a:p>
            <a:r>
              <a:rPr lang="en-US" dirty="0"/>
              <a:t>Parity Check ) code. </a:t>
            </a:r>
            <a:endParaRPr lang="en-IN" dirty="0"/>
          </a:p>
        </p:txBody>
      </p:sp>
    </p:spTree>
    <p:extLst>
      <p:ext uri="{BB962C8B-B14F-4D97-AF65-F5344CB8AC3E}">
        <p14:creationId xmlns:p14="http://schemas.microsoft.com/office/powerpoint/2010/main" val="34088238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D911D-E4A2-78F1-9D4E-FF67CC0A5F16}"/>
              </a:ext>
            </a:extLst>
          </p:cNvPr>
          <p:cNvSpPr>
            <a:spLocks noGrp="1"/>
          </p:cNvSpPr>
          <p:nvPr>
            <p:ph type="title"/>
          </p:nvPr>
        </p:nvSpPr>
        <p:spPr/>
        <p:txBody>
          <a:bodyPr/>
          <a:lstStyle/>
          <a:p>
            <a:r>
              <a:rPr lang="en-IN" dirty="0"/>
              <a:t>Error detecting codes</a:t>
            </a:r>
          </a:p>
        </p:txBody>
      </p:sp>
      <p:sp>
        <p:nvSpPr>
          <p:cNvPr id="3" name="Content Placeholder 2">
            <a:extLst>
              <a:ext uri="{FF2B5EF4-FFF2-40B4-BE49-F238E27FC236}">
                <a16:creationId xmlns:a16="http://schemas.microsoft.com/office/drawing/2014/main" id="{DC5A0520-42E8-C555-FED8-BE3A14247B1A}"/>
              </a:ext>
            </a:extLst>
          </p:cNvPr>
          <p:cNvSpPr>
            <a:spLocks noGrp="1"/>
          </p:cNvSpPr>
          <p:nvPr>
            <p:ph idx="1"/>
          </p:nvPr>
        </p:nvSpPr>
        <p:spPr/>
        <p:txBody>
          <a:bodyPr/>
          <a:lstStyle/>
          <a:p>
            <a:r>
              <a:rPr lang="en-US" dirty="0"/>
              <a:t>Error-correcting codes are widely used on wireless links, which are notoriously noisy and error prone when compared to optical fibers.</a:t>
            </a:r>
          </a:p>
          <a:p>
            <a:r>
              <a:rPr lang="en-IN" dirty="0"/>
              <a:t>Three   different   error-detecting   codes:</a:t>
            </a:r>
          </a:p>
          <a:p>
            <a:pPr marL="0" indent="0">
              <a:buNone/>
            </a:pPr>
            <a:r>
              <a:rPr lang="en-US" dirty="0"/>
              <a:t>1.  Parity.</a:t>
            </a:r>
          </a:p>
          <a:p>
            <a:pPr marL="0" indent="0">
              <a:buNone/>
            </a:pPr>
            <a:r>
              <a:rPr lang="en-US" dirty="0"/>
              <a:t>2.  Checksums.</a:t>
            </a:r>
          </a:p>
          <a:p>
            <a:pPr marL="514350" indent="-514350">
              <a:buAutoNum type="arabicPeriod" startAt="3"/>
            </a:pPr>
            <a:r>
              <a:rPr lang="en-US" dirty="0"/>
              <a:t>Cyclic  Redundancy  Checks  (CRCs).</a:t>
            </a:r>
          </a:p>
          <a:p>
            <a:pPr marL="0" indent="0">
              <a:buNone/>
            </a:pPr>
            <a:endParaRPr lang="en-IN" dirty="0"/>
          </a:p>
          <a:p>
            <a:pPr marL="0" indent="0">
              <a:buNone/>
            </a:pPr>
            <a:endParaRPr lang="en-IN" dirty="0"/>
          </a:p>
        </p:txBody>
      </p:sp>
    </p:spTree>
    <p:extLst>
      <p:ext uri="{BB962C8B-B14F-4D97-AF65-F5344CB8AC3E}">
        <p14:creationId xmlns:p14="http://schemas.microsoft.com/office/powerpoint/2010/main" val="40760102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397D7-FA4C-2A5C-BCBB-A6589D383C4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47CAA54-78FA-9350-89AB-29473EC52141}"/>
              </a:ext>
            </a:extLst>
          </p:cNvPr>
          <p:cNvSpPr>
            <a:spLocks noGrp="1"/>
          </p:cNvSpPr>
          <p:nvPr>
            <p:ph idx="1"/>
          </p:nvPr>
        </p:nvSpPr>
        <p:spPr/>
        <p:txBody>
          <a:bodyPr/>
          <a:lstStyle/>
          <a:p>
            <a:r>
              <a:rPr lang="en-US" dirty="0"/>
              <a:t>there is something else we can do that provides better protection against burst errors: we can compute the parity bits over the data in a different order than the order in which the data bits are transmitted. Doing so is called </a:t>
            </a:r>
            <a:r>
              <a:rPr lang="en-US" b="1" dirty="0"/>
              <a:t>interleaving . </a:t>
            </a:r>
          </a:p>
          <a:p>
            <a:endParaRPr lang="en-IN" b="1" dirty="0"/>
          </a:p>
        </p:txBody>
      </p:sp>
    </p:spTree>
    <p:extLst>
      <p:ext uri="{BB962C8B-B14F-4D97-AF65-F5344CB8AC3E}">
        <p14:creationId xmlns:p14="http://schemas.microsoft.com/office/powerpoint/2010/main" val="2580175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EBA0D-8792-77CA-5E43-A29E2171D31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0786F4D-D7A5-374A-CA34-7BF6784E7BF1}"/>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9305B414-2CCF-088A-7184-17597DDDF783}"/>
              </a:ext>
            </a:extLst>
          </p:cNvPr>
          <p:cNvPicPr>
            <a:picLocks noChangeAspect="1"/>
          </p:cNvPicPr>
          <p:nvPr/>
        </p:nvPicPr>
        <p:blipFill>
          <a:blip r:embed="rId2"/>
          <a:stretch>
            <a:fillRect/>
          </a:stretch>
        </p:blipFill>
        <p:spPr>
          <a:xfrm>
            <a:off x="1642534" y="1219200"/>
            <a:ext cx="8381999" cy="4215341"/>
          </a:xfrm>
          <a:prstGeom prst="rect">
            <a:avLst/>
          </a:prstGeom>
        </p:spPr>
      </p:pic>
    </p:spTree>
    <p:extLst>
      <p:ext uri="{BB962C8B-B14F-4D97-AF65-F5344CB8AC3E}">
        <p14:creationId xmlns:p14="http://schemas.microsoft.com/office/powerpoint/2010/main" val="34423720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764B1-06C1-8119-910B-05F8B51164CA}"/>
              </a:ext>
            </a:extLst>
          </p:cNvPr>
          <p:cNvSpPr>
            <a:spLocks noGrp="1"/>
          </p:cNvSpPr>
          <p:nvPr>
            <p:ph type="title"/>
          </p:nvPr>
        </p:nvSpPr>
        <p:spPr/>
        <p:txBody>
          <a:bodyPr>
            <a:noAutofit/>
          </a:bodyPr>
          <a:lstStyle/>
          <a:p>
            <a:pPr>
              <a:defRPr/>
            </a:pP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r>
              <a:rPr lang="en-US" sz="2400" dirty="0">
                <a:latin typeface="Times New Roman" pitchFamily="18" charset="0"/>
                <a:cs typeface="Times New Roman" pitchFamily="18" charset="0"/>
              </a:rPr>
              <a:t>If number of 1s in the codeword is even, the syndrome is 0.</a:t>
            </a: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r>
              <a:rPr lang="en-US" sz="2400" dirty="0">
                <a:latin typeface="Times New Roman" pitchFamily="18" charset="0"/>
                <a:cs typeface="Times New Roman" pitchFamily="18" charset="0"/>
              </a:rPr>
              <a:t>If number of 1s in the codeword is odd, the syndrome is 1.</a:t>
            </a: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r>
              <a:rPr lang="en-US" sz="2400" dirty="0">
                <a:latin typeface="Times New Roman" pitchFamily="18" charset="0"/>
                <a:cs typeface="Times New Roman" pitchFamily="18" charset="0"/>
              </a:rPr>
              <a:t>If Syndrome is 0, no error in the code word received, data portion is extracted.</a:t>
            </a:r>
            <a:br>
              <a:rPr lang="en-US" sz="2400" dirty="0">
                <a:latin typeface="Times New Roman" pitchFamily="18" charset="0"/>
                <a:cs typeface="Times New Roman" pitchFamily="18" charset="0"/>
              </a:rPr>
            </a:br>
            <a:br>
              <a:rPr lang="en-US" sz="2400" dirty="0">
                <a:latin typeface="Times New Roman" pitchFamily="18" charset="0"/>
                <a:cs typeface="Times New Roman" pitchFamily="18" charset="0"/>
              </a:rPr>
            </a:br>
            <a:r>
              <a:rPr lang="en-US" sz="2400" dirty="0">
                <a:latin typeface="Times New Roman" pitchFamily="18" charset="0"/>
                <a:cs typeface="Times New Roman" pitchFamily="18" charset="0"/>
              </a:rPr>
              <a:t>If syndrome is 1, error in the received codeword and discarded</a:t>
            </a:r>
            <a:br>
              <a:rPr lang="en-US" sz="2400" dirty="0">
                <a:latin typeface="Times New Roman" pitchFamily="18" charset="0"/>
                <a:cs typeface="Times New Roman" pitchFamily="18" charset="0"/>
              </a:rPr>
            </a:br>
            <a:endParaRPr lang="en-IN" sz="2400" dirty="0"/>
          </a:p>
        </p:txBody>
      </p:sp>
      <p:pic>
        <p:nvPicPr>
          <p:cNvPr id="4" name="Content Placeholder 3">
            <a:extLst>
              <a:ext uri="{FF2B5EF4-FFF2-40B4-BE49-F238E27FC236}">
                <a16:creationId xmlns:a16="http://schemas.microsoft.com/office/drawing/2014/main" id="{1AAE8A99-78B9-7130-1C97-6398BD60A990}"/>
              </a:ext>
            </a:extLst>
          </p:cNvPr>
          <p:cNvPicPr>
            <a:picLocks noGrp="1" noChangeAspect="1"/>
          </p:cNvPicPr>
          <p:nvPr>
            <p:ph idx="1"/>
          </p:nvPr>
        </p:nvPicPr>
        <p:blipFill>
          <a:blip r:embed="rId2"/>
          <a:stretch>
            <a:fillRect/>
          </a:stretch>
        </p:blipFill>
        <p:spPr>
          <a:xfrm>
            <a:off x="2033559" y="629488"/>
            <a:ext cx="7254869" cy="2712955"/>
          </a:xfrm>
          <a:prstGeom prst="rect">
            <a:avLst/>
          </a:prstGeom>
        </p:spPr>
      </p:pic>
    </p:spTree>
    <p:extLst>
      <p:ext uri="{BB962C8B-B14F-4D97-AF65-F5344CB8AC3E}">
        <p14:creationId xmlns:p14="http://schemas.microsoft.com/office/powerpoint/2010/main" val="42046496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59955-6A3E-836B-9054-CAE9B1FD332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69CC23A-0506-361C-3BA6-F01EE5248D29}"/>
              </a:ext>
            </a:extLst>
          </p:cNvPr>
          <p:cNvSpPr>
            <a:spLocks noGrp="1"/>
          </p:cNvSpPr>
          <p:nvPr>
            <p:ph idx="1"/>
          </p:nvPr>
        </p:nvSpPr>
        <p:spPr/>
        <p:txBody>
          <a:bodyPr>
            <a:normAutofit fontScale="92500" lnSpcReduction="20000"/>
          </a:bodyPr>
          <a:lstStyle/>
          <a:p>
            <a:r>
              <a:rPr lang="en-US" sz="2400" dirty="0"/>
              <a:t>The second kind of error-detecting code, the checksum , is closely related to groups of parity bits. </a:t>
            </a:r>
          </a:p>
          <a:p>
            <a:r>
              <a:rPr lang="en-US" sz="2400" dirty="0"/>
              <a:t>The word </a:t>
            </a:r>
            <a:r>
              <a:rPr lang="en-US" sz="2400" b="1" dirty="0"/>
              <a:t>‘‘checksum’’ </a:t>
            </a:r>
            <a:r>
              <a:rPr lang="en-US" sz="2400" dirty="0"/>
              <a:t>is often used to mean a group of check bits associated with a message, regardless of how are calculated.</a:t>
            </a:r>
          </a:p>
          <a:p>
            <a:r>
              <a:rPr lang="en-US" sz="2400" dirty="0"/>
              <a:t>The Internet checksum in particular is efficient and simple but provides weak protection in some cases precisely because it is a simple sum. </a:t>
            </a:r>
          </a:p>
          <a:p>
            <a:r>
              <a:rPr lang="en-US" sz="2400" dirty="0"/>
              <a:t>It does not detect the deletion or addition of zero data, nor swapping parts of the message, and it provides weak protection against message splices in which parts of two packets are put together.</a:t>
            </a:r>
          </a:p>
          <a:p>
            <a:pPr marL="0" indent="0">
              <a:buNone/>
            </a:pPr>
            <a:endParaRPr lang="en-IN" sz="2400" dirty="0"/>
          </a:p>
        </p:txBody>
      </p:sp>
    </p:spTree>
    <p:extLst>
      <p:ext uri="{BB962C8B-B14F-4D97-AF65-F5344CB8AC3E}">
        <p14:creationId xmlns:p14="http://schemas.microsoft.com/office/powerpoint/2010/main" val="20781538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CD97C-4FB0-84E1-CE6B-8661FB576BEE}"/>
              </a:ext>
            </a:extLst>
          </p:cNvPr>
          <p:cNvSpPr>
            <a:spLocks noGrp="1"/>
          </p:cNvSpPr>
          <p:nvPr>
            <p:ph type="title"/>
          </p:nvPr>
        </p:nvSpPr>
        <p:spPr/>
        <p:txBody>
          <a:bodyPr/>
          <a:lstStyle/>
          <a:p>
            <a:endParaRPr lang="en-IN">
              <a:solidFill>
                <a:srgbClr val="FF0000"/>
              </a:solidFill>
            </a:endParaRPr>
          </a:p>
        </p:txBody>
      </p:sp>
      <p:pic>
        <p:nvPicPr>
          <p:cNvPr id="4" name="Picture 2" descr="Error Detection Code - Checksum - GeeksforGeeks">
            <a:extLst>
              <a:ext uri="{FF2B5EF4-FFF2-40B4-BE49-F238E27FC236}">
                <a16:creationId xmlns:a16="http://schemas.microsoft.com/office/drawing/2014/main" id="{BEE10F54-556B-7421-2559-FF7D0D3988A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255620" y="2160588"/>
            <a:ext cx="7440797" cy="3881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31098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27058-8D27-0810-2449-D53D4D2D28E2}"/>
              </a:ext>
            </a:extLst>
          </p:cNvPr>
          <p:cNvSpPr>
            <a:spLocks noGrp="1"/>
          </p:cNvSpPr>
          <p:nvPr>
            <p:ph type="title"/>
          </p:nvPr>
        </p:nvSpPr>
        <p:spPr/>
        <p:txBody>
          <a:bodyPr/>
          <a:lstStyle/>
          <a:p>
            <a:endParaRPr lang="en-IN"/>
          </a:p>
        </p:txBody>
      </p:sp>
      <p:pic>
        <p:nvPicPr>
          <p:cNvPr id="4" name="Picture 2">
            <a:extLst>
              <a:ext uri="{FF2B5EF4-FFF2-40B4-BE49-F238E27FC236}">
                <a16:creationId xmlns:a16="http://schemas.microsoft.com/office/drawing/2014/main" id="{964235E5-6A9F-159F-A674-25EAB4EB942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10034" y="1473692"/>
            <a:ext cx="6427433" cy="5202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58655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1E3C9-63E6-5597-83FD-0B6C6544F24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77847BE-9EA5-AD21-6638-8273308781BE}"/>
              </a:ext>
            </a:extLst>
          </p:cNvPr>
          <p:cNvSpPr>
            <a:spLocks noGrp="1"/>
          </p:cNvSpPr>
          <p:nvPr>
            <p:ph idx="1"/>
          </p:nvPr>
        </p:nvSpPr>
        <p:spPr/>
        <p:txBody>
          <a:bodyPr>
            <a:normAutofit lnSpcReduction="10000"/>
          </a:bodyPr>
          <a:lstStyle/>
          <a:p>
            <a:r>
              <a:rPr lang="en-US" dirty="0"/>
              <a:t>A better choice is </a:t>
            </a:r>
            <a:r>
              <a:rPr lang="en-US" b="1" dirty="0"/>
              <a:t>Fletcher’s checksum.</a:t>
            </a:r>
          </a:p>
          <a:p>
            <a:r>
              <a:rPr lang="en-US" dirty="0"/>
              <a:t>a third and stronger kind of error-detecting code is in wide spread use at the link layer: the </a:t>
            </a:r>
            <a:r>
              <a:rPr lang="en-US" b="1" dirty="0"/>
              <a:t>CRC</a:t>
            </a:r>
            <a:r>
              <a:rPr lang="en-US" dirty="0"/>
              <a:t> (Cyclic Redundancy Check ), also known as a polynomial code.</a:t>
            </a:r>
          </a:p>
          <a:p>
            <a:r>
              <a:rPr lang="en-US" dirty="0"/>
              <a:t>The  algorithm  for  computing  the  CRC  is  as  follows:</a:t>
            </a:r>
          </a:p>
          <a:p>
            <a:pPr marL="0" indent="0">
              <a:buNone/>
            </a:pPr>
            <a:r>
              <a:rPr lang="en-US" dirty="0"/>
              <a:t>1. Let r be the degree of G (x ). Append r zero bits to the low-order end of the frame so it now contains m + r bits and corresponds to the polynomial x r M (x ).</a:t>
            </a:r>
          </a:p>
          <a:p>
            <a:pPr marL="0" indent="0">
              <a:buNone/>
            </a:pPr>
            <a:r>
              <a:rPr lang="en-US" dirty="0"/>
              <a:t>2. Divide  the  bit  string  corresponding  to  G (x )  into  the  bit  string  corresponding  to  x r M (x ),  using  modulo  2  division.</a:t>
            </a:r>
          </a:p>
          <a:p>
            <a:pPr marL="0" indent="0">
              <a:buNone/>
            </a:pPr>
            <a:r>
              <a:rPr lang="en-US" dirty="0"/>
              <a:t>3. Subtract the remainder (which is always r or fewer bits) from the bit </a:t>
            </a:r>
          </a:p>
          <a:p>
            <a:pPr marL="0" indent="0">
              <a:buNone/>
            </a:pPr>
            <a:r>
              <a:rPr lang="en-US" dirty="0"/>
              <a:t>string corresponding to x r M (x ) using modulo 2 subtraction. The result is the </a:t>
            </a:r>
            <a:r>
              <a:rPr lang="en-US" dirty="0" err="1"/>
              <a:t>checksummed</a:t>
            </a:r>
            <a:r>
              <a:rPr lang="en-US" dirty="0"/>
              <a:t> frame to be transmitted. Call its polynomial T (x ).</a:t>
            </a:r>
            <a:endParaRPr lang="en-IN" dirty="0"/>
          </a:p>
        </p:txBody>
      </p:sp>
    </p:spTree>
    <p:extLst>
      <p:ext uri="{BB962C8B-B14F-4D97-AF65-F5344CB8AC3E}">
        <p14:creationId xmlns:p14="http://schemas.microsoft.com/office/powerpoint/2010/main" val="10048540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27F01-F4C9-62F7-3711-B20999355FD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2BA67BB-A531-CF6B-EA55-D27B91FD75E1}"/>
              </a:ext>
            </a:extLst>
          </p:cNvPr>
          <p:cNvSpPr>
            <a:spLocks noGrp="1"/>
          </p:cNvSpPr>
          <p:nvPr>
            <p:ph idx="1"/>
          </p:nvPr>
        </p:nvSpPr>
        <p:spPr/>
        <p:txBody>
          <a:bodyPr>
            <a:normAutofit/>
          </a:bodyPr>
          <a:lstStyle/>
          <a:p>
            <a:pPr marL="342900" indent="-342900" algn="just">
              <a:buFont typeface="Wingdings" panose="05000000000000000000" pitchFamily="2" charset="2"/>
              <a:buChar char="Ø"/>
            </a:pPr>
            <a:r>
              <a:rPr lang="en-US" sz="2000" b="0" i="0" u="none" strike="noStrike" baseline="0" dirty="0">
                <a:latin typeface="Times New Roman" panose="02020603050405020304" pitchFamily="18" charset="0"/>
                <a:cs typeface="Times New Roman" panose="02020603050405020304" pitchFamily="18" charset="0"/>
              </a:rPr>
              <a:t>Polynomial codes are based upon treating bit strings as representations of polynomials with coefficients of 0 and 1 only. </a:t>
            </a: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en-US" sz="2000" b="0" i="0" u="none" strike="noStrike" baseline="0" dirty="0">
                <a:latin typeface="Times New Roman" panose="02020603050405020304" pitchFamily="18" charset="0"/>
                <a:cs typeface="Times New Roman" panose="02020603050405020304" pitchFamily="18" charset="0"/>
              </a:rPr>
              <a:t>A </a:t>
            </a:r>
            <a:r>
              <a:rPr lang="en-US" sz="2000" b="0" i="1" u="none" strike="noStrike" baseline="0" dirty="0">
                <a:latin typeface="Times New Roman" panose="02020603050405020304" pitchFamily="18" charset="0"/>
                <a:cs typeface="Times New Roman" panose="02020603050405020304" pitchFamily="18" charset="0"/>
              </a:rPr>
              <a:t>k</a:t>
            </a:r>
            <a:r>
              <a:rPr lang="en-US" sz="2000" b="0" i="0" u="none" strike="noStrike" baseline="0" dirty="0">
                <a:latin typeface="Times New Roman" panose="02020603050405020304" pitchFamily="18" charset="0"/>
                <a:cs typeface="Times New Roman" panose="02020603050405020304" pitchFamily="18" charset="0"/>
              </a:rPr>
              <a:t>-bit frame is regarded as the coefficient list for a polynomial with </a:t>
            </a:r>
            <a:r>
              <a:rPr lang="en-US" sz="2000" b="0" i="1" u="none" strike="noStrike" baseline="0" dirty="0">
                <a:latin typeface="Times New Roman" panose="02020603050405020304" pitchFamily="18" charset="0"/>
                <a:cs typeface="Times New Roman" panose="02020603050405020304" pitchFamily="18" charset="0"/>
              </a:rPr>
              <a:t>k </a:t>
            </a:r>
            <a:r>
              <a:rPr lang="en-US" sz="2000" b="0" i="0" u="none" strike="noStrike" baseline="0" dirty="0">
                <a:latin typeface="Times New Roman" panose="02020603050405020304" pitchFamily="18" charset="0"/>
                <a:cs typeface="Times New Roman" panose="02020603050405020304" pitchFamily="18" charset="0"/>
              </a:rPr>
              <a:t>terms, ranging from </a:t>
            </a:r>
            <a:r>
              <a:rPr lang="en-US" sz="2000" b="0" i="1" u="none" strike="noStrike" baseline="0" dirty="0">
                <a:latin typeface="Times New Roman" panose="02020603050405020304" pitchFamily="18" charset="0"/>
                <a:cs typeface="Times New Roman" panose="02020603050405020304" pitchFamily="18" charset="0"/>
              </a:rPr>
              <a:t>x k </a:t>
            </a:r>
            <a:r>
              <a:rPr lang="en-US" sz="2000" dirty="0">
                <a:latin typeface="Times New Roman" panose="02020603050405020304" pitchFamily="18" charset="0"/>
                <a:cs typeface="Times New Roman" panose="02020603050405020304" pitchFamily="18" charset="0"/>
              </a:rPr>
              <a:t>-</a:t>
            </a:r>
            <a:r>
              <a:rPr lang="en-US" sz="2000" b="0" i="0" u="none" strike="noStrike" baseline="0" dirty="0">
                <a:latin typeface="Times New Roman" panose="02020603050405020304" pitchFamily="18" charset="0"/>
                <a:cs typeface="Times New Roman" panose="02020603050405020304" pitchFamily="18" charset="0"/>
              </a:rPr>
              <a:t>1</a:t>
            </a:r>
            <a:r>
              <a:rPr lang="en-IN" sz="2000" b="0" i="0" u="none" strike="noStrike" baseline="0" dirty="0">
                <a:latin typeface="Times New Roman" panose="02020603050405020304" pitchFamily="18" charset="0"/>
                <a:cs typeface="Times New Roman" panose="02020603050405020304" pitchFamily="18" charset="0"/>
              </a:rPr>
              <a:t>to </a:t>
            </a:r>
            <a:r>
              <a:rPr lang="en-IN" sz="2000" b="0" i="1" u="none" strike="noStrike" baseline="0" dirty="0">
                <a:latin typeface="Times New Roman" panose="02020603050405020304" pitchFamily="18" charset="0"/>
                <a:cs typeface="Times New Roman" panose="02020603050405020304" pitchFamily="18" charset="0"/>
              </a:rPr>
              <a:t>x </a:t>
            </a:r>
            <a:r>
              <a:rPr lang="en-IN" sz="2000" b="0" i="0" u="none" strike="noStrike" baseline="0" dirty="0">
                <a:latin typeface="Times New Roman" panose="02020603050405020304" pitchFamily="18" charset="0"/>
                <a:cs typeface="Times New Roman" panose="02020603050405020304" pitchFamily="18" charset="0"/>
              </a:rPr>
              <a:t>0</a:t>
            </a:r>
            <a:r>
              <a:rPr lang="en-IN" sz="2000" b="0" i="1" u="none" strike="noStrike" baseline="0" dirty="0">
                <a:latin typeface="Times New Roman" panose="02020603050405020304" pitchFamily="18" charset="0"/>
                <a:cs typeface="Times New Roman" panose="02020603050405020304" pitchFamily="18" charset="0"/>
              </a:rPr>
              <a:t>.</a:t>
            </a:r>
            <a:endParaRPr lang="en-IN" sz="2000" i="1"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en-US" sz="2000" b="0" i="0" u="none" strike="noStrike" baseline="0" dirty="0">
                <a:latin typeface="Times New Roman" panose="02020603050405020304" pitchFamily="18" charset="0"/>
                <a:cs typeface="Times New Roman" panose="02020603050405020304" pitchFamily="18" charset="0"/>
              </a:rPr>
              <a:t>For example, 110001 has 6 bits and thus represents a six-term polynomial with coefficients 1, 1, 0, 0, 0, and 1: 1</a:t>
            </a:r>
            <a:r>
              <a:rPr lang="en-US" sz="2000" b="0" i="1" u="none" strike="noStrike" baseline="0" dirty="0">
                <a:latin typeface="Times New Roman" panose="02020603050405020304" pitchFamily="18" charset="0"/>
                <a:cs typeface="Times New Roman" panose="02020603050405020304" pitchFamily="18" charset="0"/>
              </a:rPr>
              <a:t>x </a:t>
            </a:r>
            <a:r>
              <a:rPr lang="en-US" sz="2000" b="0" i="0" u="none" strike="noStrike" baseline="0" dirty="0">
                <a:latin typeface="Times New Roman" panose="02020603050405020304" pitchFamily="18" charset="0"/>
                <a:cs typeface="Times New Roman" panose="02020603050405020304" pitchFamily="18" charset="0"/>
              </a:rPr>
              <a:t>5 + 1</a:t>
            </a:r>
            <a:r>
              <a:rPr lang="en-US" sz="2000" b="0" i="1" u="none" strike="noStrike" baseline="0" dirty="0">
                <a:latin typeface="Times New Roman" panose="02020603050405020304" pitchFamily="18" charset="0"/>
                <a:cs typeface="Times New Roman" panose="02020603050405020304" pitchFamily="18" charset="0"/>
              </a:rPr>
              <a:t>x </a:t>
            </a:r>
            <a:r>
              <a:rPr lang="en-US" sz="2000" b="0" i="0" u="none" strike="noStrike" baseline="0" dirty="0">
                <a:latin typeface="Times New Roman" panose="02020603050405020304" pitchFamily="18" charset="0"/>
                <a:cs typeface="Times New Roman" panose="02020603050405020304" pitchFamily="18" charset="0"/>
              </a:rPr>
              <a:t>4 + 0</a:t>
            </a:r>
            <a:r>
              <a:rPr lang="en-US" sz="2000" b="0" i="1" u="none" strike="noStrike" baseline="0" dirty="0">
                <a:latin typeface="Times New Roman" panose="02020603050405020304" pitchFamily="18" charset="0"/>
                <a:cs typeface="Times New Roman" panose="02020603050405020304" pitchFamily="18" charset="0"/>
              </a:rPr>
              <a:t>x </a:t>
            </a:r>
            <a:r>
              <a:rPr lang="en-US" sz="2000" b="0" i="0" u="none" strike="noStrike" baseline="0" dirty="0">
                <a:latin typeface="Times New Roman" panose="02020603050405020304" pitchFamily="18" charset="0"/>
                <a:cs typeface="Times New Roman" panose="02020603050405020304" pitchFamily="18" charset="0"/>
              </a:rPr>
              <a:t>3 + 0</a:t>
            </a:r>
            <a:r>
              <a:rPr lang="en-US" sz="2000" b="0" i="1" u="none" strike="noStrike" baseline="0" dirty="0">
                <a:latin typeface="Times New Roman" panose="02020603050405020304" pitchFamily="18" charset="0"/>
                <a:cs typeface="Times New Roman" panose="02020603050405020304" pitchFamily="18" charset="0"/>
              </a:rPr>
              <a:t>x </a:t>
            </a:r>
            <a:r>
              <a:rPr lang="en-US" sz="2000" b="0" i="0" u="none" strike="noStrike" baseline="0" dirty="0">
                <a:latin typeface="Times New Roman" panose="02020603050405020304" pitchFamily="18" charset="0"/>
                <a:cs typeface="Times New Roman" panose="02020603050405020304" pitchFamily="18" charset="0"/>
              </a:rPr>
              <a:t>2 + 0</a:t>
            </a:r>
            <a:r>
              <a:rPr lang="en-US" sz="2000" b="0" i="1" u="none" strike="noStrike" baseline="0" dirty="0">
                <a:latin typeface="Times New Roman" panose="02020603050405020304" pitchFamily="18" charset="0"/>
                <a:cs typeface="Times New Roman" panose="02020603050405020304" pitchFamily="18" charset="0"/>
              </a:rPr>
              <a:t>x </a:t>
            </a:r>
            <a:r>
              <a:rPr lang="en-US" sz="2000" b="0" i="0" u="none" strike="noStrike" baseline="0" dirty="0">
                <a:latin typeface="Times New Roman" panose="02020603050405020304" pitchFamily="18" charset="0"/>
                <a:cs typeface="Times New Roman" panose="02020603050405020304" pitchFamily="18" charset="0"/>
              </a:rPr>
              <a:t>1 + 1</a:t>
            </a:r>
            <a:r>
              <a:rPr lang="en-US" sz="2000" b="0" i="1" u="none" strike="noStrike" baseline="0" dirty="0">
                <a:latin typeface="Times New Roman" panose="02020603050405020304" pitchFamily="18" charset="0"/>
                <a:cs typeface="Times New Roman" panose="02020603050405020304" pitchFamily="18" charset="0"/>
              </a:rPr>
              <a:t>x </a:t>
            </a:r>
            <a:r>
              <a:rPr lang="en-US" sz="2000" b="0" i="0" u="none" strike="noStrike" baseline="0" dirty="0">
                <a:latin typeface="Times New Roman" panose="02020603050405020304" pitchFamily="18" charset="0"/>
                <a:cs typeface="Times New Roman" panose="02020603050405020304" pitchFamily="18" charset="0"/>
              </a:rPr>
              <a:t>0</a:t>
            </a:r>
          </a:p>
          <a:p>
            <a:pPr marL="0" indent="0" algn="just">
              <a:buNone/>
            </a:pPr>
            <a:endParaRPr lang="en-IN" sz="2400" dirty="0">
              <a:latin typeface="Times New Roman" panose="02020603050405020304" pitchFamily="18" charset="0"/>
              <a:cs typeface="Times New Roman" panose="02020603050405020304" pitchFamily="18" charset="0"/>
            </a:endParaRPr>
          </a:p>
          <a:p>
            <a:endParaRPr lang="en-IN" sz="2400" dirty="0"/>
          </a:p>
        </p:txBody>
      </p:sp>
      <p:pic>
        <p:nvPicPr>
          <p:cNvPr id="4" name="Picture 3">
            <a:extLst>
              <a:ext uri="{FF2B5EF4-FFF2-40B4-BE49-F238E27FC236}">
                <a16:creationId xmlns:a16="http://schemas.microsoft.com/office/drawing/2014/main" id="{A4274A02-9E70-38EA-5573-514A614502A5}"/>
              </a:ext>
            </a:extLst>
          </p:cNvPr>
          <p:cNvPicPr>
            <a:picLocks noChangeAspect="1"/>
          </p:cNvPicPr>
          <p:nvPr/>
        </p:nvPicPr>
        <p:blipFill>
          <a:blip r:embed="rId2"/>
          <a:stretch>
            <a:fillRect/>
          </a:stretch>
        </p:blipFill>
        <p:spPr>
          <a:xfrm>
            <a:off x="3065221" y="4021584"/>
            <a:ext cx="5989839" cy="2422609"/>
          </a:xfrm>
          <a:prstGeom prst="rect">
            <a:avLst/>
          </a:prstGeom>
        </p:spPr>
      </p:pic>
    </p:spTree>
    <p:extLst>
      <p:ext uri="{BB962C8B-B14F-4D97-AF65-F5344CB8AC3E}">
        <p14:creationId xmlns:p14="http://schemas.microsoft.com/office/powerpoint/2010/main" val="28866435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571A0-E0B5-315F-6478-35F2FB0D831C}"/>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8D5E4D90-4E40-D829-77A3-077B74ED8C94}"/>
              </a:ext>
            </a:extLst>
          </p:cNvPr>
          <p:cNvPicPr>
            <a:picLocks noGrp="1" noChangeAspect="1"/>
          </p:cNvPicPr>
          <p:nvPr>
            <p:ph idx="1"/>
          </p:nvPr>
        </p:nvPicPr>
        <p:blipFill>
          <a:blip r:embed="rId2"/>
          <a:stretch>
            <a:fillRect/>
          </a:stretch>
        </p:blipFill>
        <p:spPr>
          <a:xfrm>
            <a:off x="1930400" y="601132"/>
            <a:ext cx="7704667" cy="6256867"/>
          </a:xfrm>
        </p:spPr>
      </p:pic>
    </p:spTree>
    <p:extLst>
      <p:ext uri="{BB962C8B-B14F-4D97-AF65-F5344CB8AC3E}">
        <p14:creationId xmlns:p14="http://schemas.microsoft.com/office/powerpoint/2010/main" val="2130497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AD781-AD61-4B55-787A-05435C4DC053}"/>
              </a:ext>
            </a:extLst>
          </p:cNvPr>
          <p:cNvSpPr>
            <a:spLocks noGrp="1"/>
          </p:cNvSpPr>
          <p:nvPr>
            <p:ph type="title"/>
          </p:nvPr>
        </p:nvSpPr>
        <p:spPr/>
        <p:txBody>
          <a:bodyPr/>
          <a:lstStyle/>
          <a:p>
            <a:r>
              <a:rPr lang="en-IN" b="1" i="1" dirty="0"/>
              <a:t>Elementary data link protocols</a:t>
            </a:r>
          </a:p>
        </p:txBody>
      </p:sp>
      <p:pic>
        <p:nvPicPr>
          <p:cNvPr id="5" name="Content Placeholder 4">
            <a:extLst>
              <a:ext uri="{FF2B5EF4-FFF2-40B4-BE49-F238E27FC236}">
                <a16:creationId xmlns:a16="http://schemas.microsoft.com/office/drawing/2014/main" id="{FED352D4-774D-E3FA-3B60-B314AC444C67}"/>
              </a:ext>
            </a:extLst>
          </p:cNvPr>
          <p:cNvPicPr>
            <a:picLocks noGrp="1" noChangeAspect="1"/>
          </p:cNvPicPr>
          <p:nvPr>
            <p:ph idx="1"/>
          </p:nvPr>
        </p:nvPicPr>
        <p:blipFill>
          <a:blip r:embed="rId2"/>
          <a:stretch>
            <a:fillRect/>
          </a:stretch>
        </p:blipFill>
        <p:spPr>
          <a:xfrm>
            <a:off x="3000374" y="1490133"/>
            <a:ext cx="6778625" cy="4724400"/>
          </a:xfrm>
        </p:spPr>
      </p:pic>
    </p:spTree>
    <p:extLst>
      <p:ext uri="{BB962C8B-B14F-4D97-AF65-F5344CB8AC3E}">
        <p14:creationId xmlns:p14="http://schemas.microsoft.com/office/powerpoint/2010/main" val="15998484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90FE4-57E2-E836-F8B0-FB6EAA374C48}"/>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64933B99-76EE-8868-414D-42C5B4D80F8A}"/>
              </a:ext>
            </a:extLst>
          </p:cNvPr>
          <p:cNvPicPr>
            <a:picLocks noGrp="1" noChangeAspect="1"/>
          </p:cNvPicPr>
          <p:nvPr>
            <p:ph idx="1"/>
          </p:nvPr>
        </p:nvPicPr>
        <p:blipFill>
          <a:blip r:embed="rId2"/>
          <a:stretch>
            <a:fillRect/>
          </a:stretch>
        </p:blipFill>
        <p:spPr>
          <a:xfrm>
            <a:off x="1073150" y="1757627"/>
            <a:ext cx="3848100" cy="2590800"/>
          </a:xfrm>
        </p:spPr>
      </p:pic>
      <p:pic>
        <p:nvPicPr>
          <p:cNvPr id="9" name="Picture 8">
            <a:extLst>
              <a:ext uri="{FF2B5EF4-FFF2-40B4-BE49-F238E27FC236}">
                <a16:creationId xmlns:a16="http://schemas.microsoft.com/office/drawing/2014/main" id="{296D879E-B964-8C47-0950-FA9E10CC3730}"/>
              </a:ext>
            </a:extLst>
          </p:cNvPr>
          <p:cNvPicPr>
            <a:picLocks noChangeAspect="1"/>
          </p:cNvPicPr>
          <p:nvPr/>
        </p:nvPicPr>
        <p:blipFill>
          <a:blip r:embed="rId3"/>
          <a:stretch>
            <a:fillRect/>
          </a:stretch>
        </p:blipFill>
        <p:spPr>
          <a:xfrm>
            <a:off x="4921249" y="220133"/>
            <a:ext cx="6982883" cy="6272742"/>
          </a:xfrm>
          <a:prstGeom prst="rect">
            <a:avLst/>
          </a:prstGeom>
        </p:spPr>
      </p:pic>
    </p:spTree>
    <p:extLst>
      <p:ext uri="{BB962C8B-B14F-4D97-AF65-F5344CB8AC3E}">
        <p14:creationId xmlns:p14="http://schemas.microsoft.com/office/powerpoint/2010/main" val="34496129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EBFFF-350B-FE7B-C1B7-2DB17A2143E2}"/>
              </a:ext>
            </a:extLst>
          </p:cNvPr>
          <p:cNvSpPr>
            <a:spLocks noGrp="1"/>
          </p:cNvSpPr>
          <p:nvPr>
            <p:ph type="title"/>
          </p:nvPr>
        </p:nvSpPr>
        <p:spPr/>
        <p:txBody>
          <a:bodyPr/>
          <a:lstStyle/>
          <a:p>
            <a:r>
              <a:rPr lang="en-IN" b="1" i="1" dirty="0"/>
              <a:t>A Utopian</a:t>
            </a:r>
            <a:br>
              <a:rPr lang="en-IN" b="1" i="1" dirty="0"/>
            </a:br>
            <a:r>
              <a:rPr lang="en-IN" b="1" i="1" dirty="0"/>
              <a:t> Simples Protocol</a:t>
            </a:r>
          </a:p>
        </p:txBody>
      </p:sp>
      <p:pic>
        <p:nvPicPr>
          <p:cNvPr id="5" name="Content Placeholder 4">
            <a:extLst>
              <a:ext uri="{FF2B5EF4-FFF2-40B4-BE49-F238E27FC236}">
                <a16:creationId xmlns:a16="http://schemas.microsoft.com/office/drawing/2014/main" id="{BB99FAB9-99D0-D9FC-8390-A90A10C5FDAA}"/>
              </a:ext>
            </a:extLst>
          </p:cNvPr>
          <p:cNvPicPr>
            <a:picLocks noGrp="1" noChangeAspect="1"/>
          </p:cNvPicPr>
          <p:nvPr>
            <p:ph idx="1"/>
          </p:nvPr>
        </p:nvPicPr>
        <p:blipFill>
          <a:blip r:embed="rId2"/>
          <a:stretch>
            <a:fillRect/>
          </a:stretch>
        </p:blipFill>
        <p:spPr>
          <a:xfrm>
            <a:off x="4656667" y="365124"/>
            <a:ext cx="6849533" cy="6594475"/>
          </a:xfrm>
        </p:spPr>
      </p:pic>
    </p:spTree>
    <p:extLst>
      <p:ext uri="{BB962C8B-B14F-4D97-AF65-F5344CB8AC3E}">
        <p14:creationId xmlns:p14="http://schemas.microsoft.com/office/powerpoint/2010/main" val="18621527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5C3C7-30BD-17AC-703B-B9B5F6E768F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AADBE17-CBAC-2ECF-2AC1-F653BD7CBCDE}"/>
              </a:ext>
            </a:extLst>
          </p:cNvPr>
          <p:cNvSpPr>
            <a:spLocks noGrp="1"/>
          </p:cNvSpPr>
          <p:nvPr>
            <p:ph idx="1"/>
          </p:nvPr>
        </p:nvSpPr>
        <p:spPr/>
        <p:txBody>
          <a:bodyPr/>
          <a:lstStyle/>
          <a:p>
            <a:r>
              <a:rPr lang="en-IN" b="1" dirty="0"/>
              <a:t>Useful links:</a:t>
            </a:r>
          </a:p>
          <a:p>
            <a:pPr marL="0" indent="0">
              <a:buNone/>
            </a:pPr>
            <a:r>
              <a:rPr lang="en-IN" b="1" dirty="0"/>
              <a:t> http://www.digimat.in/nptel/courses/video/106105183/L49.html </a:t>
            </a:r>
          </a:p>
          <a:p>
            <a:pPr marL="0" indent="0">
              <a:buNone/>
            </a:pPr>
            <a:r>
              <a:rPr lang="en-IN" b="0" i="0" u="none" strike="noStrike" dirty="0">
                <a:solidFill>
                  <a:srgbClr val="065FD4"/>
                </a:solidFill>
                <a:effectLst/>
                <a:latin typeface="Roboto" panose="020F0502020204030204" pitchFamily="2" charset="0"/>
                <a:hlinkClick r:id="rId2"/>
              </a:rPr>
              <a:t>https://www.simplilearn.com/</a:t>
            </a:r>
            <a:r>
              <a:rPr lang="en-IN" b="0" i="0" u="none" strike="noStrike" dirty="0" err="1">
                <a:solidFill>
                  <a:srgbClr val="065FD4"/>
                </a:solidFill>
                <a:effectLst/>
                <a:latin typeface="Roboto" panose="020F0502020204030204" pitchFamily="2" charset="0"/>
                <a:hlinkClick r:id="rId2"/>
              </a:rPr>
              <a:t>pgp</a:t>
            </a:r>
            <a:r>
              <a:rPr lang="en-IN" b="0" i="0" u="none" strike="noStrike">
                <a:solidFill>
                  <a:srgbClr val="065FD4"/>
                </a:solidFill>
                <a:effectLst/>
                <a:latin typeface="Roboto" panose="020F0502020204030204" pitchFamily="2" charset="0"/>
                <a:hlinkClick r:id="rId2"/>
              </a:rPr>
              <a:t>-cyber...</a:t>
            </a:r>
            <a:endParaRPr lang="en-IN" b="1" dirty="0"/>
          </a:p>
        </p:txBody>
      </p:sp>
    </p:spTree>
    <p:extLst>
      <p:ext uri="{BB962C8B-B14F-4D97-AF65-F5344CB8AC3E}">
        <p14:creationId xmlns:p14="http://schemas.microsoft.com/office/powerpoint/2010/main" val="268313176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6310</TotalTime>
  <Words>1586</Words>
  <Application>Microsoft Office PowerPoint</Application>
  <PresentationFormat>Widescreen</PresentationFormat>
  <Paragraphs>105</Paragraphs>
  <Slides>37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37</vt:i4>
      </vt:variant>
    </vt:vector>
  </HeadingPairs>
  <TitlesOfParts>
    <vt:vector size="46" baseType="lpstr">
      <vt:lpstr>Algerian</vt:lpstr>
      <vt:lpstr>Arial</vt:lpstr>
      <vt:lpstr>Nunito</vt:lpstr>
      <vt:lpstr>Roboto</vt:lpstr>
      <vt:lpstr>Times New Roman</vt:lpstr>
      <vt:lpstr>Trebuchet MS</vt:lpstr>
      <vt:lpstr>Wingdings</vt:lpstr>
      <vt:lpstr>Wingdings 3</vt:lpstr>
      <vt:lpstr>Facet</vt:lpstr>
      <vt:lpstr>Module -2 </vt:lpstr>
      <vt:lpstr>Data link layer design issues</vt:lpstr>
      <vt:lpstr>PowerPoint Presentation</vt:lpstr>
      <vt:lpstr>Services provided to network layer</vt:lpstr>
      <vt:lpstr>PowerPoint Presentation</vt:lpstr>
      <vt:lpstr>PowerPoint Presentation</vt:lpstr>
      <vt:lpstr>Framing </vt:lpstr>
      <vt:lpstr>Alternate methods for framing</vt:lpstr>
      <vt:lpstr>PowerPoint Presentation</vt:lpstr>
      <vt:lpstr>PowerPoint Presentation</vt:lpstr>
      <vt:lpstr>PowerPoint Presentation</vt:lpstr>
      <vt:lpstr>PowerPoint Presentation</vt:lpstr>
      <vt:lpstr>Error control</vt:lpstr>
      <vt:lpstr>Flow control</vt:lpstr>
      <vt:lpstr>Error Detection and Correction</vt:lpstr>
      <vt:lpstr>PowerPoint Presentation</vt:lpstr>
      <vt:lpstr>Error correcting codes</vt:lpstr>
      <vt:lpstr>PowerPoint Presentation</vt:lpstr>
      <vt:lpstr>PowerPoint Presentation</vt:lpstr>
      <vt:lpstr>PowerPoint Presentation</vt:lpstr>
      <vt:lpstr>PowerPoint Presentation</vt:lpstr>
      <vt:lpstr>PowerPoint Presentation</vt:lpstr>
      <vt:lpstr>PowerPoint Presentation</vt:lpstr>
      <vt:lpstr>Error detecting codes</vt:lpstr>
      <vt:lpstr>PowerPoint Presentation</vt:lpstr>
      <vt:lpstr>PowerPoint Presentation</vt:lpstr>
      <vt:lpstr>                        If number of 1s in the codeword is even, the syndrome is 0.  If number of 1s in the codeword is odd, the syndrome is 1.  If Syndrome is 0, no error in the code word received, data portion is extracted.  If syndrome is 1, error in the received codeword and discarded </vt:lpstr>
      <vt:lpstr>PowerPoint Presentation</vt:lpstr>
      <vt:lpstr>PowerPoint Presentation</vt:lpstr>
      <vt:lpstr>PowerPoint Presentation</vt:lpstr>
      <vt:lpstr>PowerPoint Presentation</vt:lpstr>
      <vt:lpstr>PowerPoint Presentation</vt:lpstr>
      <vt:lpstr>PowerPoint Presentation</vt:lpstr>
      <vt:lpstr>Elementary data link protocols</vt:lpstr>
      <vt:lpstr>PowerPoint Presentation</vt:lpstr>
      <vt:lpstr>A Utopian  Simples Protocol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-2 </dc:title>
  <dc:creator>Deepak M S</dc:creator>
  <cp:lastModifiedBy>Deepak M S</cp:lastModifiedBy>
  <cp:revision>45</cp:revision>
  <dcterms:created xsi:type="dcterms:W3CDTF">2023-10-12T05:39:30Z</dcterms:created>
  <dcterms:modified xsi:type="dcterms:W3CDTF">2024-11-16T06:31:23Z</dcterms:modified>
</cp:coreProperties>
</file>