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6"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3" d="100"/>
          <a:sy n="63" d="100"/>
        </p:scale>
        <p:origin x="-114" y="-22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9T14:51:40.448"/>
    </inkml:context>
    <inkml:brush xml:id="br0">
      <inkml:brushProperty name="width" value="0.35" units="cm"/>
      <inkml:brushProperty name="height" value="0.35" units="cm"/>
      <inkml:brushProperty name="color" value="#FFFFFF"/>
    </inkml:brush>
  </inkml:definitions>
  <inkml:trace contextRef="#ctx0" brushRef="#br0">725 264 24575,'-9'-11'0,"-9"-7"0,17 17 0,0 1 0,1 0 0,-1 0 0,1 0 0,-1 0 0,0 0 0,1 0 0,-1 0 0,0 0 0,1 0 0,-1 0 0,0 0 0,1 0 0,-1 1 0,0-1 0,1 0 0,-1 0 0,1 1 0,-1-1 0,1 0 0,-1 1 0,1-1 0,-1 1 0,1-1 0,-1 1 0,1-1 0,-1 1 0,1-1 0,-1 1 0,1-1 0,0 1 0,-1-1 0,1 1 0,0 0 0,0-1 0,0 1 0,-1 0 0,-13 33 0,1 0 0,1 1 0,2 0 0,2 0 0,-4 41 0,-2-1 0,53-169 0,-38 91 0,4-16 0,2 1 0,14-32 0,-18 45 0,0 0 0,1 0 0,-1 0 0,1 1 0,0-1 0,0 1 0,0 0 0,1 0 0,0 0 0,-1 0 0,1 1 0,0 0 0,10-4 0,7-2 0,1 2 0,0 1 0,0 1 0,0 1 0,39-2 0,125 7 0,-90 2 0,-97-3 0,106 0 0,-62-2 0,-33 1 0,-12-1 0,-291-72 0,277 70 0,0 0 0,-28-13 0,30 12 0,1 0 0,-1 0 0,0 1 0,-20-3 0,-33 3 0,-100 4 0,57 3 0,-89-3 0,198-2 0,10-3 0,15-4 0,71-19 0,-73 19 0,1 1 0,0 2 0,0 1 0,30-4 0,124-13 0,-128 16 0,69-16 0,-78 13 0,0 1 0,81-3 0,-117 11 0,12 0 0,1 0 0,32 6 0,-44-5 0,0 1 0,0 0 0,0 0 0,0 0 0,0 1 0,0 0 0,-1 0 0,0 1 0,1 0 0,-1 0 0,6 5 0,-3-2 0,0-1 0,0-1 0,0 0 0,1 0 0,0 0 0,0-1 0,12 3 0,-9-2 0,0 0 0,0 0 0,17 11 0,60 38 0,-34-23 0,-36-21 0,1-1 0,0 0 0,36 9 0,-31-11 0,45 21 0,-49-19 0,39 11 0,-46-16 0,1 0 0,-1 1 0,-1 0 0,1 1 0,-1 1 0,23 15 0,-34-20 0,1 0 0,-1 0 0,0 0 0,0 1 0,0-1 0,0 0 0,-1 1 0,1 0 0,0-1 0,-1 1 0,0 0 0,0 0 0,0-1 0,0 1 0,0 0 0,-1 0 0,1 0 0,-1 0 0,0 0 0,1 0 0,-1 0 0,-1 0 0,1 0 0,0 0 0,-2 6 0,-3 4 0,0 0 0,0 0 0,-1 0 0,-13 18 0,-8 22 0,20-27 0,0 0 0,-3 36 0,4-21 0,-19 101 0,-1-12 0,0 1 0,17-72 0,8-47 0,0 0 0,-1-1 0,0 1 0,-1 0 0,0-1 0,-1 0 0,-7 17 0,10-27 0,1 1 0,-1-1 0,0 1 0,0-1 0,0 1 0,0-1 0,0 0 0,0 1 0,0-1 0,0 0 0,0 0 0,-1 0 0,1 0 0,-1 0 0,1 0 0,0 0 0,-1 0 0,1-1 0,-1 1 0,0-1 0,1 1 0,-1-1 0,0 1 0,1-1 0,-1 0 0,0 0 0,1 0 0,-1 0 0,0 0 0,1 0 0,-1 0 0,-1-1 0,0 0 0,1 0 0,0-1 0,0 1 0,0-1 0,0 1 0,1-1 0,-1 0 0,0 0 0,1 0 0,-1 0 0,1 0 0,0 0 0,-1 0 0,1 0 0,0 0 0,0-1 0,0 1 0,1 0 0,-1-1 0,1 1 0,-1-4 0,-2-17 0,1 0 0,2-1 0,0 1 0,1-1 0,1 1 0,11-45 0,51-135 0,-27 98 0,24-68 0,-60 169 0,0 0 0,0 0 0,0 0 0,-1 0 0,0 0 0,0 0 0,0 0 0,0 0 0,-1-4 0,1 7 0,-1 0 0,1 0 0,0 0 0,-1 0 0,1 0 0,-1 0 0,1 0 0,-1 0 0,0 0 0,1 0 0,-1 0 0,0 1 0,0-1 0,0 0 0,0 0 0,1 1 0,-1-1 0,0 0 0,0 1 0,0-1 0,0 1 0,0 0 0,-1-1 0,1 1 0,0 0 0,0-1 0,0 1 0,0 0 0,0 0 0,0 0 0,0 0 0,-1 0 0,1 0 0,0 1 0,0-1 0,-1 0 0,-40 9 0,-54 17 0,64-16 0,1-2 0,-2 0 0,-51 4 0,-115-13 0,-30 2 0,213 1 0,-1 1 0,1 1 0,-1 0 0,-15 8 0,14-6 0,0 0 0,-34 6 0,-85 17 0,13-3 0,115-25 0,0 1 0,0 0 0,0 1 0,1-1 0,-1 1 0,1 1 0,-1 0 0,1 0 0,0 1 0,0 0 0,1 0 0,0 1 0,0-1 0,0 2 0,1-1 0,-1 1 0,1 0 0,1 0 0,-7 12 0,4-7 0,6-9 0,-1 1 0,1-1 0,0 1 0,0-1 0,1 1 0,-1 0 0,-2 7 0,4-9 0,1 0 0,-1 0 0,0 0 0,0 0 0,1 0 0,-1 0 0,1 0 0,-1 0 0,1 0 0,0 0 0,0 0 0,0 0 0,0-1 0,0 1 0,0 0 0,0-1 0,1 1 0,-1-1 0,3 3 0,3 2 0,0-1 0,0 0 0,0 0 0,0-1 0,1 0 0,0 0 0,0-1 0,0 0 0,0 0 0,1-1 0,-1 0 0,1 0 0,-1-1 0,1 0 0,12-1 0,9 0 0,0-1 0,-1-2 0,36-9 0,16-7 0,29-6 0,-93 21 0,0 0 0,33-13 0,-36 11 0,1 1 0,0 0 0,1 2 0,22-4 0,26 3 0,108 9 0,-110 5 0,-58-10 0,0 2 0,0-1 0,0 0 0,0 1 0,0 0 0,0-1 0,0 2 0,-1-1 0,1 0 0,-1 1 0,1 0 0,2 3 0,-5-5 0,0 0 0,-1 0 0,1 0 0,-1 1 0,1-1 0,-1 0 0,1 1 0,-1-1 0,0 0 0,0 0 0,0 1 0,0-1 0,0 1 0,0-1 0,0 0 0,0 1 0,0-1 0,0 0 0,-1 0 0,1 1 0,-1-1 0,1 0 0,-1 0 0,1 1 0,-1-1 0,0 0 0,0 0 0,1 0 0,-1 0 0,0 0 0,0 0 0,0 0 0,0 0 0,0 0 0,0-1 0,-2 2 0,-3 3 0,-1 0 0,0 0 0,-1-1 0,-9 5 0,3-4 0,-1-1 0,0 0 0,0-1 0,0 0 0,0-2 0,-1 1 0,1-2 0,-24-2 0,25 1 0,0 0 0,0 1 0,-1 1 0,1 0 0,0 1 0,0 0 0,0 2 0,0-1 0,-24 11 0,20-7 0,1 0 0,-1-2 0,0 0 0,0-1 0,-1 0 0,-22 0 0,-17 4 0,-29-1 0,66-6 0,0 0 0,1 1 0,-32 8 0,41-8 0,0 1 0,0 0 0,1 1 0,-1 1 0,1-1 0,0 2 0,0-1 0,0 1 0,1 1 0,-10 8 0,10-7 0,-1-1 0,0 0 0,0-1 0,0 0 0,-1-1 0,0 0 0,0 0 0,0-1 0,-18 3 0,-10 2 0,-59 3 0,-225-6 58,216-8-1481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1"/>
            <a:ext cx="100584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914400" y="4572000"/>
            <a:ext cx="861568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4DA9C4-05E0-43D6-BBD4-6D1A9589099A}" type="datetimeFigureOut">
              <a:rPr lang="en-IN" smtClean="0"/>
              <a:t>26-11-2024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7A6D5-EAC0-483C-807D-F49150F22ACD}" type="slidenum">
              <a:rPr lang="en-IN" smtClean="0"/>
              <a:t>‹#›</a:t>
            </a:fld>
            <a:endParaRPr lang="en-IN"/>
          </a:p>
        </p:txBody>
      </p:sp>
    </p:spTree>
    <p:extLst>
      <p:ext uri="{BB962C8B-B14F-4D97-AF65-F5344CB8AC3E}">
        <p14:creationId xmlns:p14="http://schemas.microsoft.com/office/powerpoint/2010/main" val="1579144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4DA9C4-05E0-43D6-BBD4-6D1A9589099A}" type="datetimeFigureOut">
              <a:rPr lang="en-IN" smtClean="0"/>
              <a:t>26-11-2024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7A6D5-EAC0-483C-807D-F49150F22ACD}" type="slidenum">
              <a:rPr lang="en-IN" smtClean="0"/>
              <a:t>‹#›</a:t>
            </a:fld>
            <a:endParaRPr lang="en-IN"/>
          </a:p>
        </p:txBody>
      </p:sp>
    </p:spTree>
    <p:extLst>
      <p:ext uri="{BB962C8B-B14F-4D97-AF65-F5344CB8AC3E}">
        <p14:creationId xmlns:p14="http://schemas.microsoft.com/office/powerpoint/2010/main" val="3440716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5486400"/>
            <a:ext cx="10212916"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963085" y="3852863"/>
            <a:ext cx="8180916"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4DA9C4-05E0-43D6-BBD4-6D1A9589099A}" type="datetimeFigureOut">
              <a:rPr lang="en-IN" smtClean="0"/>
              <a:t>26-11-2024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7A6D5-EAC0-483C-807D-F49150F22ACD}" type="slidenum">
              <a:rPr lang="en-IN" smtClean="0"/>
              <a:t>‹#›</a:t>
            </a:fld>
            <a:endParaRPr lang="en-IN"/>
          </a:p>
        </p:txBody>
      </p:sp>
    </p:spTree>
    <p:extLst>
      <p:ext uri="{BB962C8B-B14F-4D97-AF65-F5344CB8AC3E}">
        <p14:creationId xmlns:p14="http://schemas.microsoft.com/office/powerpoint/2010/main" val="2916084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928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4DA9C4-05E0-43D6-BBD4-6D1A9589099A}" type="datetimeFigureOut">
              <a:rPr lang="en-IN" smtClean="0"/>
              <a:t>26-11-2024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07A6D5-EAC0-483C-807D-F49150F22ACD}" type="slidenum">
              <a:rPr lang="en-IN" smtClean="0"/>
              <a:t>‹#›</a:t>
            </a:fld>
            <a:endParaRPr lang="en-IN"/>
          </a:p>
        </p:txBody>
      </p:sp>
    </p:spTree>
    <p:extLst>
      <p:ext uri="{BB962C8B-B14F-4D97-AF65-F5344CB8AC3E}">
        <p14:creationId xmlns:p14="http://schemas.microsoft.com/office/powerpoint/2010/main" val="4043096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928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928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E4DA9C4-05E0-43D6-BBD4-6D1A9589099A}" type="datetimeFigureOut">
              <a:rPr lang="en-IN" smtClean="0"/>
              <a:t>26-11-2024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907A6D5-EAC0-483C-807D-F49150F22ACD}" type="slidenum">
              <a:rPr lang="en-IN" smtClean="0"/>
              <a:t>‹#›</a:t>
            </a:fld>
            <a:endParaRPr lang="en-IN"/>
          </a:p>
        </p:txBody>
      </p:sp>
    </p:spTree>
    <p:extLst>
      <p:ext uri="{BB962C8B-B14F-4D97-AF65-F5344CB8AC3E}">
        <p14:creationId xmlns:p14="http://schemas.microsoft.com/office/powerpoint/2010/main" val="3819559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E4DA9C4-05E0-43D6-BBD4-6D1A9589099A}" type="datetimeFigureOut">
              <a:rPr lang="en-IN" smtClean="0"/>
              <a:t>26-11-2024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907A6D5-EAC0-483C-807D-F49150F22ACD}" type="slidenum">
              <a:rPr lang="en-IN" smtClean="0"/>
              <a:t>‹#›</a:t>
            </a:fld>
            <a:endParaRPr lang="en-IN"/>
          </a:p>
        </p:txBody>
      </p:sp>
    </p:spTree>
    <p:extLst>
      <p:ext uri="{BB962C8B-B14F-4D97-AF65-F5344CB8AC3E}">
        <p14:creationId xmlns:p14="http://schemas.microsoft.com/office/powerpoint/2010/main" val="3879257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4DA9C4-05E0-43D6-BBD4-6D1A9589099A}" type="datetimeFigureOut">
              <a:rPr lang="en-IN" smtClean="0"/>
              <a:t>26-11-2024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907A6D5-EAC0-483C-807D-F49150F22ACD}" type="slidenum">
              <a:rPr lang="en-IN" smtClean="0"/>
              <a:t>‹#›</a:t>
            </a:fld>
            <a:endParaRPr lang="en-IN"/>
          </a:p>
        </p:txBody>
      </p:sp>
    </p:spTree>
    <p:extLst>
      <p:ext uri="{BB962C8B-B14F-4D97-AF65-F5344CB8AC3E}">
        <p14:creationId xmlns:p14="http://schemas.microsoft.com/office/powerpoint/2010/main" val="29487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6401" y="5495544"/>
            <a:ext cx="103632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406400" y="6096000"/>
            <a:ext cx="103632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4DA9C4-05E0-43D6-BBD4-6D1A9589099A}" type="datetimeFigureOut">
              <a:rPr lang="en-IN" smtClean="0"/>
              <a:t>26-11-2024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07A6D5-EAC0-483C-807D-F49150F22ACD}" type="slidenum">
              <a:rPr lang="en-IN" smtClean="0"/>
              <a:t>‹#›</a:t>
            </a:fld>
            <a:endParaRPr lang="en-IN"/>
          </a:p>
        </p:txBody>
      </p:sp>
      <p:sp>
        <p:nvSpPr>
          <p:cNvPr id="9" name="Content Placeholder 8"/>
          <p:cNvSpPr>
            <a:spLocks noGrp="1"/>
          </p:cNvSpPr>
          <p:nvPr>
            <p:ph sz="quarter" idx="13"/>
          </p:nvPr>
        </p:nvSpPr>
        <p:spPr>
          <a:xfrm>
            <a:off x="406400" y="381000"/>
            <a:ext cx="103632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9121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2336" y="5495278"/>
            <a:ext cx="103632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112776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02336" y="6096000"/>
            <a:ext cx="103632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E4DA9C4-05E0-43D6-BBD4-6D1A9589099A}" type="datetimeFigureOut">
              <a:rPr lang="en-IN" smtClean="0"/>
              <a:t>26-11-2024</a:t>
            </a:fld>
            <a:endParaRPr lang="en-IN"/>
          </a:p>
        </p:txBody>
      </p:sp>
      <p:sp>
        <p:nvSpPr>
          <p:cNvPr id="9" name="Slide Number Placeholder 8"/>
          <p:cNvSpPr>
            <a:spLocks noGrp="1"/>
          </p:cNvSpPr>
          <p:nvPr>
            <p:ph type="sldNum" sz="quarter" idx="11"/>
          </p:nvPr>
        </p:nvSpPr>
        <p:spPr/>
        <p:txBody>
          <a:bodyPr/>
          <a:lstStyle/>
          <a:p>
            <a:fld id="{8907A6D5-EAC0-483C-807D-F49150F22ACD}" type="slidenum">
              <a:rPr lang="en-IN" smtClean="0"/>
              <a:t>‹#›</a:t>
            </a:fld>
            <a:endParaRPr lang="en-IN"/>
          </a:p>
        </p:txBody>
      </p:sp>
      <p:sp>
        <p:nvSpPr>
          <p:cNvPr id="10" name="Footer Placeholder 9"/>
          <p:cNvSpPr>
            <a:spLocks noGrp="1"/>
          </p:cNvSpPr>
          <p:nvPr>
            <p:ph type="ftr" sz="quarter" idx="12"/>
          </p:nvPr>
        </p:nvSpPr>
        <p:spPr/>
        <p:txBody>
          <a:bodyPr/>
          <a:lstStyle/>
          <a:p>
            <a:endParaRPr lang="en-IN"/>
          </a:p>
        </p:txBody>
      </p:sp>
    </p:spTree>
    <p:extLst>
      <p:ext uri="{BB962C8B-B14F-4D97-AF65-F5344CB8AC3E}">
        <p14:creationId xmlns:p14="http://schemas.microsoft.com/office/powerpoint/2010/main" val="1780481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4DA9C4-05E0-43D6-BBD4-6D1A9589099A}" type="datetimeFigureOut">
              <a:rPr lang="en-IN" smtClean="0"/>
              <a:t>26-11-2024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7A6D5-EAC0-483C-807D-F49150F22ACD}" type="slidenum">
              <a:rPr lang="en-IN" smtClean="0"/>
              <a:t>‹#›</a:t>
            </a:fld>
            <a:endParaRPr lang="en-IN"/>
          </a:p>
        </p:txBody>
      </p:sp>
    </p:spTree>
    <p:extLst>
      <p:ext uri="{BB962C8B-B14F-4D97-AF65-F5344CB8AC3E}">
        <p14:creationId xmlns:p14="http://schemas.microsoft.com/office/powerpoint/2010/main" val="3452436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3368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4DA9C4-05E0-43D6-BBD4-6D1A9589099A}" type="datetimeFigureOut">
              <a:rPr lang="en-IN" smtClean="0"/>
              <a:t>26-11-2024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7A6D5-EAC0-483C-807D-F49150F22ACD}" type="slidenum">
              <a:rPr lang="en-IN" smtClean="0"/>
              <a:t>‹#›</a:t>
            </a:fld>
            <a:endParaRPr lang="en-IN"/>
          </a:p>
        </p:txBody>
      </p:sp>
    </p:spTree>
    <p:extLst>
      <p:ext uri="{BB962C8B-B14F-4D97-AF65-F5344CB8AC3E}">
        <p14:creationId xmlns:p14="http://schemas.microsoft.com/office/powerpoint/2010/main" val="949954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A9C5621F-D452-4E1A-6C36-69419E8FE1A4}"/>
              </a:ext>
            </a:extLst>
          </p:cNvPr>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3" name="Rectangle 2">
            <a:extLst>
              <a:ext uri="{FF2B5EF4-FFF2-40B4-BE49-F238E27FC236}">
                <a16:creationId xmlns:a16="http://schemas.microsoft.com/office/drawing/2014/main" xmlns="" id="{49800575-C37D-FF46-BDA1-30FFAF5B8455}"/>
              </a:ext>
            </a:extLst>
          </p:cNvPr>
          <p:cNvSpPr/>
          <p:nvPr/>
        </p:nvSpPr>
        <p:spPr bwMode="auto">
          <a:xfrm>
            <a:off x="368301" y="0"/>
            <a:ext cx="139700"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4" name="Rectangle 3">
            <a:extLst>
              <a:ext uri="{FF2B5EF4-FFF2-40B4-BE49-F238E27FC236}">
                <a16:creationId xmlns:a16="http://schemas.microsoft.com/office/drawing/2014/main" xmlns="" id="{36DA5657-8CC8-346C-AFCF-23EFAB0FC5F4}"/>
              </a:ext>
            </a:extLst>
          </p:cNvPr>
          <p:cNvSpPr/>
          <p:nvPr/>
        </p:nvSpPr>
        <p:spPr bwMode="auto">
          <a:xfrm>
            <a:off x="1320801" y="0"/>
            <a:ext cx="243417"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5" name="Rectangle 4">
            <a:extLst>
              <a:ext uri="{FF2B5EF4-FFF2-40B4-BE49-F238E27FC236}">
                <a16:creationId xmlns:a16="http://schemas.microsoft.com/office/drawing/2014/main" xmlns="" id="{8327A526-CDD2-6C9D-DC5D-8DF5DFF7C86D}"/>
              </a:ext>
            </a:extLst>
          </p:cNvPr>
          <p:cNvSpPr/>
          <p:nvPr/>
        </p:nvSpPr>
        <p:spPr bwMode="auto">
          <a:xfrm>
            <a:off x="1521885" y="0"/>
            <a:ext cx="306916"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6" name="Straight Connector 5">
            <a:extLst>
              <a:ext uri="{FF2B5EF4-FFF2-40B4-BE49-F238E27FC236}">
                <a16:creationId xmlns:a16="http://schemas.microsoft.com/office/drawing/2014/main" xmlns="" id="{24F65115-9236-E280-A242-7385C8834F78}"/>
              </a:ext>
            </a:extLst>
          </p:cNvPr>
          <p:cNvSpPr>
            <a:spLocks noChangeShapeType="1"/>
          </p:cNvSpPr>
          <p:nvPr/>
        </p:nvSpPr>
        <p:spPr bwMode="auto">
          <a:xfrm>
            <a:off x="141817"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eaLnBrk="1" hangingPunct="1">
              <a:defRPr/>
            </a:pPr>
            <a:endParaRPr lang="en-US" sz="1800"/>
          </a:p>
        </p:txBody>
      </p:sp>
      <p:sp>
        <p:nvSpPr>
          <p:cNvPr id="7" name="Straight Connector 6">
            <a:extLst>
              <a:ext uri="{FF2B5EF4-FFF2-40B4-BE49-F238E27FC236}">
                <a16:creationId xmlns:a16="http://schemas.microsoft.com/office/drawing/2014/main" xmlns="" id="{C5405FD6-1726-FFD8-DF70-CBF183983916}"/>
              </a:ext>
            </a:extLst>
          </p:cNvPr>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eaLnBrk="1" hangingPunct="1">
              <a:defRPr/>
            </a:pPr>
            <a:endParaRPr lang="en-US" sz="1800"/>
          </a:p>
        </p:txBody>
      </p:sp>
      <p:sp>
        <p:nvSpPr>
          <p:cNvPr id="10" name="Straight Connector 9">
            <a:extLst>
              <a:ext uri="{FF2B5EF4-FFF2-40B4-BE49-F238E27FC236}">
                <a16:creationId xmlns:a16="http://schemas.microsoft.com/office/drawing/2014/main" xmlns="" id="{BD61E6F3-8EDB-2A32-1F05-981D9598485E}"/>
              </a:ext>
            </a:extLst>
          </p:cNvPr>
          <p:cNvSpPr>
            <a:spLocks noChangeShapeType="1"/>
          </p:cNvSpPr>
          <p:nvPr/>
        </p:nvSpPr>
        <p:spPr bwMode="auto">
          <a:xfrm>
            <a:off x="1138767"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eaLnBrk="1" hangingPunct="1">
              <a:defRPr/>
            </a:pPr>
            <a:endParaRPr lang="en-US" sz="1800"/>
          </a:p>
        </p:txBody>
      </p:sp>
      <p:sp>
        <p:nvSpPr>
          <p:cNvPr id="11" name="Straight Connector 10">
            <a:extLst>
              <a:ext uri="{FF2B5EF4-FFF2-40B4-BE49-F238E27FC236}">
                <a16:creationId xmlns:a16="http://schemas.microsoft.com/office/drawing/2014/main" xmlns="" id="{EA760265-433D-B5CF-66FB-F5388E207FC5}"/>
              </a:ext>
            </a:extLst>
          </p:cNvPr>
          <p:cNvSpPr>
            <a:spLocks noChangeShapeType="1"/>
          </p:cNvSpPr>
          <p:nvPr/>
        </p:nvSpPr>
        <p:spPr bwMode="auto">
          <a:xfrm>
            <a:off x="2302933"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eaLnBrk="1" hangingPunct="1">
              <a:defRPr/>
            </a:pPr>
            <a:endParaRPr lang="en-US" sz="1800"/>
          </a:p>
        </p:txBody>
      </p:sp>
      <p:sp>
        <p:nvSpPr>
          <p:cNvPr id="12" name="Straight Connector 11">
            <a:extLst>
              <a:ext uri="{FF2B5EF4-FFF2-40B4-BE49-F238E27FC236}">
                <a16:creationId xmlns:a16="http://schemas.microsoft.com/office/drawing/2014/main" xmlns="" id="{247B84A5-5391-171C-FC47-7C2ECA934008}"/>
              </a:ext>
            </a:extLst>
          </p:cNvPr>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eaLnBrk="1" hangingPunct="1">
              <a:defRPr/>
            </a:pPr>
            <a:endParaRPr lang="en-US" sz="1800"/>
          </a:p>
        </p:txBody>
      </p:sp>
      <p:sp>
        <p:nvSpPr>
          <p:cNvPr id="13" name="Straight Connector 12">
            <a:extLst>
              <a:ext uri="{FF2B5EF4-FFF2-40B4-BE49-F238E27FC236}">
                <a16:creationId xmlns:a16="http://schemas.microsoft.com/office/drawing/2014/main" xmlns="" id="{C4748B02-BABF-6646-07FE-8D9407210783}"/>
              </a:ext>
            </a:extLst>
          </p:cNvPr>
          <p:cNvSpPr>
            <a:spLocks noChangeShapeType="1"/>
          </p:cNvSpPr>
          <p:nvPr/>
        </p:nvSpPr>
        <p:spPr bwMode="auto">
          <a:xfrm>
            <a:off x="1215178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eaLnBrk="1" hangingPunct="1">
              <a:defRPr/>
            </a:pPr>
            <a:endParaRPr lang="en-US" sz="1800"/>
          </a:p>
        </p:txBody>
      </p:sp>
      <p:sp>
        <p:nvSpPr>
          <p:cNvPr id="14" name="Rectangle 13">
            <a:extLst>
              <a:ext uri="{FF2B5EF4-FFF2-40B4-BE49-F238E27FC236}">
                <a16:creationId xmlns:a16="http://schemas.microsoft.com/office/drawing/2014/main" xmlns="" id="{6F0DA1F0-4518-FD1B-0714-0B9431032CE1}"/>
              </a:ext>
            </a:extLst>
          </p:cNvPr>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15" name="Oval 14">
            <a:extLst>
              <a:ext uri="{FF2B5EF4-FFF2-40B4-BE49-F238E27FC236}">
                <a16:creationId xmlns:a16="http://schemas.microsoft.com/office/drawing/2014/main" xmlns="" id="{8352C7D2-D6B0-3FE3-8AD9-0B0F026D637E}"/>
              </a:ext>
            </a:extLst>
          </p:cNvPr>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16" name="Oval 15">
            <a:extLst>
              <a:ext uri="{FF2B5EF4-FFF2-40B4-BE49-F238E27FC236}">
                <a16:creationId xmlns:a16="http://schemas.microsoft.com/office/drawing/2014/main" xmlns="" id="{DF6E6CBC-D53F-5C16-4F42-6FE37309A23A}"/>
              </a:ext>
            </a:extLst>
          </p:cNvPr>
          <p:cNvSpPr/>
          <p:nvPr/>
        </p:nvSpPr>
        <p:spPr bwMode="auto">
          <a:xfrm>
            <a:off x="1746251" y="4867275"/>
            <a:ext cx="855133"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17" name="Oval 16">
            <a:extLst>
              <a:ext uri="{FF2B5EF4-FFF2-40B4-BE49-F238E27FC236}">
                <a16:creationId xmlns:a16="http://schemas.microsoft.com/office/drawing/2014/main" xmlns="" id="{94CC2B5E-3ED1-A65B-E3BF-1155C424AB6B}"/>
              </a:ext>
            </a:extLst>
          </p:cNvPr>
          <p:cNvSpPr/>
          <p:nvPr/>
        </p:nvSpPr>
        <p:spPr bwMode="auto">
          <a:xfrm>
            <a:off x="1454151" y="5500689"/>
            <a:ext cx="184149"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18" name="Oval 17">
            <a:extLst>
              <a:ext uri="{FF2B5EF4-FFF2-40B4-BE49-F238E27FC236}">
                <a16:creationId xmlns:a16="http://schemas.microsoft.com/office/drawing/2014/main" xmlns="" id="{07135CE5-BE9A-20ED-81B4-849422251FED}"/>
              </a:ext>
            </a:extLst>
          </p:cNvPr>
          <p:cNvSpPr/>
          <p:nvPr/>
        </p:nvSpPr>
        <p:spPr bwMode="auto">
          <a:xfrm>
            <a:off x="2218267" y="5788025"/>
            <a:ext cx="366184"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19" name="Oval 18">
            <a:extLst>
              <a:ext uri="{FF2B5EF4-FFF2-40B4-BE49-F238E27FC236}">
                <a16:creationId xmlns:a16="http://schemas.microsoft.com/office/drawing/2014/main" xmlns="" id="{FBCAB753-FA42-1679-7CC2-168AFB5E9890}"/>
              </a:ext>
            </a:extLst>
          </p:cNvPr>
          <p:cNvSpPr/>
          <p:nvPr/>
        </p:nvSpPr>
        <p:spPr>
          <a:xfrm>
            <a:off x="2540001" y="4495801"/>
            <a:ext cx="486833"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8" name="Title 7"/>
          <p:cNvSpPr>
            <a:spLocks noGrp="1"/>
          </p:cNvSpPr>
          <p:nvPr>
            <p:ph type="ctrTitle"/>
          </p:nvPr>
        </p:nvSpPr>
        <p:spPr>
          <a:xfrm>
            <a:off x="3048000" y="3124200"/>
            <a:ext cx="8229600" cy="1894362"/>
          </a:xfrm>
        </p:spPr>
        <p:txBody>
          <a:bodyPr/>
          <a:lstStyle>
            <a:lvl1pPr>
              <a:defRPr b="1"/>
            </a:lvl1pPr>
          </a:lstStyle>
          <a:p>
            <a:r>
              <a:rPr lang="en-US"/>
              <a:t>Click to edit Master title style</a:t>
            </a:r>
          </a:p>
        </p:txBody>
      </p:sp>
      <p:sp>
        <p:nvSpPr>
          <p:cNvPr id="9" name="Subtitle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20" name="Date Placeholder 27">
            <a:extLst>
              <a:ext uri="{FF2B5EF4-FFF2-40B4-BE49-F238E27FC236}">
                <a16:creationId xmlns:a16="http://schemas.microsoft.com/office/drawing/2014/main" xmlns="" id="{C3E2E17E-A7FE-91C8-1E94-3A13CB26243C}"/>
              </a:ext>
            </a:extLst>
          </p:cNvPr>
          <p:cNvSpPr>
            <a:spLocks noGrp="1"/>
          </p:cNvSpPr>
          <p:nvPr>
            <p:ph type="dt" sz="half" idx="10"/>
          </p:nvPr>
        </p:nvSpPr>
        <p:spPr bwMode="auto">
          <a:xfrm rot="5400000">
            <a:off x="10733617" y="1111250"/>
            <a:ext cx="2286000" cy="508000"/>
          </a:xfrm>
        </p:spPr>
        <p:txBody>
          <a:bodyPr/>
          <a:lstStyle>
            <a:lvl1pPr>
              <a:defRPr/>
            </a:lvl1pPr>
          </a:lstStyle>
          <a:p>
            <a:pPr>
              <a:defRPr/>
            </a:pPr>
            <a:endParaRPr lang="en-AU"/>
          </a:p>
        </p:txBody>
      </p:sp>
      <p:sp>
        <p:nvSpPr>
          <p:cNvPr id="21" name="Footer Placeholder 16">
            <a:extLst>
              <a:ext uri="{FF2B5EF4-FFF2-40B4-BE49-F238E27FC236}">
                <a16:creationId xmlns:a16="http://schemas.microsoft.com/office/drawing/2014/main" xmlns="" id="{6D7C4B98-2901-3073-26C7-E0998FFC897B}"/>
              </a:ext>
            </a:extLst>
          </p:cNvPr>
          <p:cNvSpPr>
            <a:spLocks noGrp="1"/>
          </p:cNvSpPr>
          <p:nvPr>
            <p:ph type="ftr" sz="quarter" idx="11"/>
          </p:nvPr>
        </p:nvSpPr>
        <p:spPr bwMode="auto">
          <a:xfrm rot="5400000">
            <a:off x="10045701" y="4117447"/>
            <a:ext cx="3657600" cy="512233"/>
          </a:xfrm>
        </p:spPr>
        <p:txBody>
          <a:bodyPr/>
          <a:lstStyle>
            <a:lvl1pPr>
              <a:defRPr/>
            </a:lvl1pPr>
          </a:lstStyle>
          <a:p>
            <a:pPr>
              <a:defRPr/>
            </a:pPr>
            <a:endParaRPr lang="en-AU"/>
          </a:p>
        </p:txBody>
      </p:sp>
      <p:sp>
        <p:nvSpPr>
          <p:cNvPr id="22" name="Slide Number Placeholder 28">
            <a:extLst>
              <a:ext uri="{FF2B5EF4-FFF2-40B4-BE49-F238E27FC236}">
                <a16:creationId xmlns:a16="http://schemas.microsoft.com/office/drawing/2014/main" xmlns="" id="{6462665D-D8D4-04B9-E853-684C3576701E}"/>
              </a:ext>
            </a:extLst>
          </p:cNvPr>
          <p:cNvSpPr>
            <a:spLocks noGrp="1"/>
          </p:cNvSpPr>
          <p:nvPr>
            <p:ph type="sldNum" sz="quarter" idx="12"/>
          </p:nvPr>
        </p:nvSpPr>
        <p:spPr bwMode="auto">
          <a:xfrm>
            <a:off x="1767417" y="4929189"/>
            <a:ext cx="812800" cy="517525"/>
          </a:xfrm>
        </p:spPr>
        <p:txBody>
          <a:bodyPr/>
          <a:lstStyle>
            <a:lvl1pPr>
              <a:defRPr smtClean="0"/>
            </a:lvl1pPr>
          </a:lstStyle>
          <a:p>
            <a:pPr>
              <a:defRPr/>
            </a:pPr>
            <a:fld id="{0AC50960-CD53-4C17-A3CD-BC79F5DF3A1E}" type="slidenum">
              <a:rPr lang="en-AU" altLang="en-US"/>
              <a:pPr>
                <a:defRPr/>
              </a:pPr>
              <a:t>‹#›</a:t>
            </a:fld>
            <a:endParaRPr lang="en-AU" altLang="en-US"/>
          </a:p>
        </p:txBody>
      </p:sp>
    </p:spTree>
    <p:extLst>
      <p:ext uri="{BB962C8B-B14F-4D97-AF65-F5344CB8AC3E}">
        <p14:creationId xmlns:p14="http://schemas.microsoft.com/office/powerpoint/2010/main" val="314928315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609600" y="1600200"/>
            <a:ext cx="9956800" cy="48737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6">
            <a:extLst>
              <a:ext uri="{FF2B5EF4-FFF2-40B4-BE49-F238E27FC236}">
                <a16:creationId xmlns:a16="http://schemas.microsoft.com/office/drawing/2014/main" xmlns="" id="{39C7791B-5584-00A9-8FC8-3E89ADD6C6A8}"/>
              </a:ext>
            </a:extLst>
          </p:cNvPr>
          <p:cNvSpPr>
            <a:spLocks noGrp="1"/>
          </p:cNvSpPr>
          <p:nvPr>
            <p:ph type="dt" sz="half" idx="10"/>
          </p:nvPr>
        </p:nvSpPr>
        <p:spPr/>
        <p:txBody>
          <a:bodyPr rtlCol="0"/>
          <a:lstStyle>
            <a:lvl1pPr>
              <a:defRPr/>
            </a:lvl1pPr>
          </a:lstStyle>
          <a:p>
            <a:pPr>
              <a:defRPr/>
            </a:pPr>
            <a:endParaRPr lang="en-AU"/>
          </a:p>
        </p:txBody>
      </p:sp>
      <p:sp>
        <p:nvSpPr>
          <p:cNvPr id="4" name="Slide Number Placeholder 8">
            <a:extLst>
              <a:ext uri="{FF2B5EF4-FFF2-40B4-BE49-F238E27FC236}">
                <a16:creationId xmlns:a16="http://schemas.microsoft.com/office/drawing/2014/main" xmlns="" id="{4AFD293F-E3C1-CD7C-A3AD-155E8ADE64D7}"/>
              </a:ext>
            </a:extLst>
          </p:cNvPr>
          <p:cNvSpPr>
            <a:spLocks noGrp="1"/>
          </p:cNvSpPr>
          <p:nvPr>
            <p:ph type="sldNum" sz="quarter" idx="11"/>
          </p:nvPr>
        </p:nvSpPr>
        <p:spPr/>
        <p:txBody>
          <a:bodyPr/>
          <a:lstStyle>
            <a:lvl1pPr>
              <a:defRPr smtClean="0"/>
            </a:lvl1pPr>
          </a:lstStyle>
          <a:p>
            <a:pPr>
              <a:defRPr/>
            </a:pPr>
            <a:fld id="{82DDCE4E-44AB-4821-89BD-F26C024C7814}" type="slidenum">
              <a:rPr lang="en-AU" altLang="en-US"/>
              <a:pPr>
                <a:defRPr/>
              </a:pPr>
              <a:t>‹#›</a:t>
            </a:fld>
            <a:endParaRPr lang="en-AU" altLang="en-US"/>
          </a:p>
        </p:txBody>
      </p:sp>
      <p:sp>
        <p:nvSpPr>
          <p:cNvPr id="5" name="Footer Placeholder 9">
            <a:extLst>
              <a:ext uri="{FF2B5EF4-FFF2-40B4-BE49-F238E27FC236}">
                <a16:creationId xmlns:a16="http://schemas.microsoft.com/office/drawing/2014/main" xmlns="" id="{F057FCE2-EDAE-ED84-DF63-F287D05FD6E5}"/>
              </a:ext>
            </a:extLst>
          </p:cNvPr>
          <p:cNvSpPr>
            <a:spLocks noGrp="1"/>
          </p:cNvSpPr>
          <p:nvPr>
            <p:ph type="ftr" sz="quarter" idx="12"/>
          </p:nvPr>
        </p:nvSpPr>
        <p:spPr/>
        <p:txBody>
          <a:bodyPr rtlCol="0"/>
          <a:lstStyle>
            <a:lvl1pPr>
              <a:defRPr/>
            </a:lvl1pPr>
          </a:lstStyle>
          <a:p>
            <a:pPr>
              <a:defRPr/>
            </a:pPr>
            <a:endParaRPr lang="en-AU"/>
          </a:p>
        </p:txBody>
      </p:sp>
    </p:spTree>
    <p:extLst>
      <p:ext uri="{BB962C8B-B14F-4D97-AF65-F5344CB8AC3E}">
        <p14:creationId xmlns:p14="http://schemas.microsoft.com/office/powerpoint/2010/main" val="2476857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0BE0B880-7551-6F47-5385-A7E61D792861}"/>
              </a:ext>
            </a:extLst>
          </p:cNvPr>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5" name="Rectangle 4">
            <a:extLst>
              <a:ext uri="{FF2B5EF4-FFF2-40B4-BE49-F238E27FC236}">
                <a16:creationId xmlns:a16="http://schemas.microsoft.com/office/drawing/2014/main" xmlns="" id="{1272C553-24F9-E0DF-3108-63475064FB84}"/>
              </a:ext>
            </a:extLst>
          </p:cNvPr>
          <p:cNvSpPr/>
          <p:nvPr/>
        </p:nvSpPr>
        <p:spPr bwMode="auto">
          <a:xfrm>
            <a:off x="368301" y="0"/>
            <a:ext cx="139700"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6" name="Rectangle 5">
            <a:extLst>
              <a:ext uri="{FF2B5EF4-FFF2-40B4-BE49-F238E27FC236}">
                <a16:creationId xmlns:a16="http://schemas.microsoft.com/office/drawing/2014/main" xmlns="" id="{B25E4FE1-5098-21DF-E358-22516A8B16BE}"/>
              </a:ext>
            </a:extLst>
          </p:cNvPr>
          <p:cNvSpPr/>
          <p:nvPr/>
        </p:nvSpPr>
        <p:spPr bwMode="auto">
          <a:xfrm>
            <a:off x="1320801" y="0"/>
            <a:ext cx="243417"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7" name="Rectangle 6">
            <a:extLst>
              <a:ext uri="{FF2B5EF4-FFF2-40B4-BE49-F238E27FC236}">
                <a16:creationId xmlns:a16="http://schemas.microsoft.com/office/drawing/2014/main" xmlns="" id="{187FE8CF-07FC-ED67-39B0-0D24D306BD4A}"/>
              </a:ext>
            </a:extLst>
          </p:cNvPr>
          <p:cNvSpPr/>
          <p:nvPr/>
        </p:nvSpPr>
        <p:spPr bwMode="auto">
          <a:xfrm>
            <a:off x="1521885" y="0"/>
            <a:ext cx="306916"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8" name="Straight Connector 7">
            <a:extLst>
              <a:ext uri="{FF2B5EF4-FFF2-40B4-BE49-F238E27FC236}">
                <a16:creationId xmlns:a16="http://schemas.microsoft.com/office/drawing/2014/main" xmlns="" id="{D64304AA-ED26-C6F7-9924-CAD57198F381}"/>
              </a:ext>
            </a:extLst>
          </p:cNvPr>
          <p:cNvSpPr>
            <a:spLocks noChangeShapeType="1"/>
          </p:cNvSpPr>
          <p:nvPr/>
        </p:nvSpPr>
        <p:spPr bwMode="auto">
          <a:xfrm>
            <a:off x="141817"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eaLnBrk="1" hangingPunct="1">
              <a:defRPr/>
            </a:pPr>
            <a:endParaRPr lang="en-US" sz="1800"/>
          </a:p>
        </p:txBody>
      </p:sp>
      <p:sp>
        <p:nvSpPr>
          <p:cNvPr id="9" name="Straight Connector 8">
            <a:extLst>
              <a:ext uri="{FF2B5EF4-FFF2-40B4-BE49-F238E27FC236}">
                <a16:creationId xmlns:a16="http://schemas.microsoft.com/office/drawing/2014/main" xmlns="" id="{783F813F-4021-9D57-46AA-C839D49782E4}"/>
              </a:ext>
            </a:extLst>
          </p:cNvPr>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eaLnBrk="1" hangingPunct="1">
              <a:defRPr/>
            </a:pPr>
            <a:endParaRPr lang="en-US" sz="1800"/>
          </a:p>
        </p:txBody>
      </p:sp>
      <p:sp>
        <p:nvSpPr>
          <p:cNvPr id="10" name="Straight Connector 9">
            <a:extLst>
              <a:ext uri="{FF2B5EF4-FFF2-40B4-BE49-F238E27FC236}">
                <a16:creationId xmlns:a16="http://schemas.microsoft.com/office/drawing/2014/main" xmlns="" id="{8432AC42-FAF5-B79B-3492-442A3FFE3F45}"/>
              </a:ext>
            </a:extLst>
          </p:cNvPr>
          <p:cNvSpPr>
            <a:spLocks noChangeShapeType="1"/>
          </p:cNvSpPr>
          <p:nvPr/>
        </p:nvSpPr>
        <p:spPr bwMode="auto">
          <a:xfrm>
            <a:off x="1138767"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eaLnBrk="1" hangingPunct="1">
              <a:defRPr/>
            </a:pPr>
            <a:endParaRPr lang="en-US" sz="1800"/>
          </a:p>
        </p:txBody>
      </p:sp>
      <p:sp>
        <p:nvSpPr>
          <p:cNvPr id="11" name="Straight Connector 10">
            <a:extLst>
              <a:ext uri="{FF2B5EF4-FFF2-40B4-BE49-F238E27FC236}">
                <a16:creationId xmlns:a16="http://schemas.microsoft.com/office/drawing/2014/main" xmlns="" id="{4AEE19B6-F82A-717E-0A20-719930CCB041}"/>
              </a:ext>
            </a:extLst>
          </p:cNvPr>
          <p:cNvSpPr>
            <a:spLocks noChangeShapeType="1"/>
          </p:cNvSpPr>
          <p:nvPr/>
        </p:nvSpPr>
        <p:spPr bwMode="auto">
          <a:xfrm>
            <a:off x="2302933"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eaLnBrk="1" hangingPunct="1">
              <a:defRPr/>
            </a:pPr>
            <a:endParaRPr lang="en-US" sz="1800"/>
          </a:p>
        </p:txBody>
      </p:sp>
      <p:sp>
        <p:nvSpPr>
          <p:cNvPr id="12" name="Straight Connector 11">
            <a:extLst>
              <a:ext uri="{FF2B5EF4-FFF2-40B4-BE49-F238E27FC236}">
                <a16:creationId xmlns:a16="http://schemas.microsoft.com/office/drawing/2014/main" xmlns="" id="{0872DE69-6E1F-7BA4-0874-0FD7052FF575}"/>
              </a:ext>
            </a:extLst>
          </p:cNvPr>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eaLnBrk="1" hangingPunct="1">
              <a:defRPr/>
            </a:pPr>
            <a:endParaRPr lang="en-US" sz="1800"/>
          </a:p>
        </p:txBody>
      </p:sp>
      <p:sp>
        <p:nvSpPr>
          <p:cNvPr id="13" name="Rectangle 12">
            <a:extLst>
              <a:ext uri="{FF2B5EF4-FFF2-40B4-BE49-F238E27FC236}">
                <a16:creationId xmlns:a16="http://schemas.microsoft.com/office/drawing/2014/main" xmlns="" id="{EF104D67-4F7B-3F5F-2CFE-B75ED343021F}"/>
              </a:ext>
            </a:extLst>
          </p:cNvPr>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14" name="Oval 13">
            <a:extLst>
              <a:ext uri="{FF2B5EF4-FFF2-40B4-BE49-F238E27FC236}">
                <a16:creationId xmlns:a16="http://schemas.microsoft.com/office/drawing/2014/main" xmlns="" id="{562252C4-9FC9-61E4-407F-20F1E263E663}"/>
              </a:ext>
            </a:extLst>
          </p:cNvPr>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15" name="Oval 14">
            <a:extLst>
              <a:ext uri="{FF2B5EF4-FFF2-40B4-BE49-F238E27FC236}">
                <a16:creationId xmlns:a16="http://schemas.microsoft.com/office/drawing/2014/main" xmlns="" id="{6A62C7DD-CD3A-2AE0-DCFB-3F8570E1181C}"/>
              </a:ext>
            </a:extLst>
          </p:cNvPr>
          <p:cNvSpPr/>
          <p:nvPr/>
        </p:nvSpPr>
        <p:spPr bwMode="auto">
          <a:xfrm>
            <a:off x="1765300" y="4867275"/>
            <a:ext cx="857251"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16" name="Oval 15">
            <a:extLst>
              <a:ext uri="{FF2B5EF4-FFF2-40B4-BE49-F238E27FC236}">
                <a16:creationId xmlns:a16="http://schemas.microsoft.com/office/drawing/2014/main" xmlns="" id="{5728EB00-480B-0057-AA2F-F1E83E94A564}"/>
              </a:ext>
            </a:extLst>
          </p:cNvPr>
          <p:cNvSpPr/>
          <p:nvPr/>
        </p:nvSpPr>
        <p:spPr bwMode="auto">
          <a:xfrm>
            <a:off x="1454151" y="5500689"/>
            <a:ext cx="184149"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17" name="Oval 16">
            <a:extLst>
              <a:ext uri="{FF2B5EF4-FFF2-40B4-BE49-F238E27FC236}">
                <a16:creationId xmlns:a16="http://schemas.microsoft.com/office/drawing/2014/main" xmlns="" id="{7276A679-A74E-D63D-0520-61BB0D291351}"/>
              </a:ext>
            </a:extLst>
          </p:cNvPr>
          <p:cNvSpPr/>
          <p:nvPr/>
        </p:nvSpPr>
        <p:spPr bwMode="auto">
          <a:xfrm>
            <a:off x="2218267" y="5791200"/>
            <a:ext cx="366184"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18" name="Oval 17">
            <a:extLst>
              <a:ext uri="{FF2B5EF4-FFF2-40B4-BE49-F238E27FC236}">
                <a16:creationId xmlns:a16="http://schemas.microsoft.com/office/drawing/2014/main" xmlns="" id="{7427D214-CE2E-2154-0766-F595197A5571}"/>
              </a:ext>
            </a:extLst>
          </p:cNvPr>
          <p:cNvSpPr/>
          <p:nvPr/>
        </p:nvSpPr>
        <p:spPr bwMode="auto">
          <a:xfrm>
            <a:off x="2506134" y="4479926"/>
            <a:ext cx="486833"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19" name="Straight Connector 18">
            <a:extLst>
              <a:ext uri="{FF2B5EF4-FFF2-40B4-BE49-F238E27FC236}">
                <a16:creationId xmlns:a16="http://schemas.microsoft.com/office/drawing/2014/main" xmlns="" id="{4F44AB5E-4C63-0896-31F1-0383FEA82ABD}"/>
              </a:ext>
            </a:extLst>
          </p:cNvPr>
          <p:cNvSpPr>
            <a:spLocks noChangeShapeType="1"/>
          </p:cNvSpPr>
          <p:nvPr/>
        </p:nvSpPr>
        <p:spPr bwMode="auto">
          <a:xfrm>
            <a:off x="12130617"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eaLnBrk="1" hangingPunct="1">
              <a:defRPr/>
            </a:pPr>
            <a:endParaRPr lang="en-US" sz="1800"/>
          </a:p>
        </p:txBody>
      </p:sp>
      <p:sp>
        <p:nvSpPr>
          <p:cNvPr id="2" name="Title 1"/>
          <p:cNvSpPr>
            <a:spLocks noGrp="1"/>
          </p:cNvSpPr>
          <p:nvPr>
            <p:ph type="title"/>
          </p:nvPr>
        </p:nvSpPr>
        <p:spPr>
          <a:xfrm>
            <a:off x="3048000" y="2895600"/>
            <a:ext cx="8229600" cy="2053590"/>
          </a:xfrm>
        </p:spPr>
        <p:txBody>
          <a:bodyPr/>
          <a:lstStyle>
            <a:lvl1pPr algn="l">
              <a:buNone/>
              <a:defRPr sz="3000" b="1" cap="small" baseline="0"/>
            </a:lvl1pPr>
          </a:lstStyle>
          <a:p>
            <a:r>
              <a:rPr lang="en-US"/>
              <a:t>Click to edit Master title style</a:t>
            </a:r>
          </a:p>
        </p:txBody>
      </p:sp>
      <p:sp>
        <p:nvSpPr>
          <p:cNvPr id="3" name="Text Placeholder 2"/>
          <p:cNvSpPr>
            <a:spLocks noGrp="1"/>
          </p:cNvSpPr>
          <p:nvPr>
            <p:ph type="body" idx="1"/>
          </p:nvPr>
        </p:nvSpPr>
        <p:spPr>
          <a:xfrm>
            <a:off x="3048000" y="5010150"/>
            <a:ext cx="82296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0" name="Date Placeholder 3">
            <a:extLst>
              <a:ext uri="{FF2B5EF4-FFF2-40B4-BE49-F238E27FC236}">
                <a16:creationId xmlns:a16="http://schemas.microsoft.com/office/drawing/2014/main" xmlns="" id="{E61A9BB2-5047-B2D9-2EE8-E45635E635BA}"/>
              </a:ext>
            </a:extLst>
          </p:cNvPr>
          <p:cNvSpPr>
            <a:spLocks noGrp="1"/>
          </p:cNvSpPr>
          <p:nvPr>
            <p:ph type="dt" sz="half" idx="10"/>
          </p:nvPr>
        </p:nvSpPr>
        <p:spPr bwMode="auto">
          <a:xfrm rot="5400000">
            <a:off x="10731500" y="1106488"/>
            <a:ext cx="2286000" cy="508000"/>
          </a:xfrm>
        </p:spPr>
        <p:txBody>
          <a:bodyPr/>
          <a:lstStyle>
            <a:lvl1pPr>
              <a:defRPr/>
            </a:lvl1pPr>
          </a:lstStyle>
          <a:p>
            <a:pPr>
              <a:defRPr/>
            </a:pPr>
            <a:endParaRPr lang="en-AU"/>
          </a:p>
        </p:txBody>
      </p:sp>
      <p:sp>
        <p:nvSpPr>
          <p:cNvPr id="21" name="Footer Placeholder 4">
            <a:extLst>
              <a:ext uri="{FF2B5EF4-FFF2-40B4-BE49-F238E27FC236}">
                <a16:creationId xmlns:a16="http://schemas.microsoft.com/office/drawing/2014/main" xmlns="" id="{F68FEE24-8964-D02B-82F1-9A38638CF1FC}"/>
              </a:ext>
            </a:extLst>
          </p:cNvPr>
          <p:cNvSpPr>
            <a:spLocks noGrp="1"/>
          </p:cNvSpPr>
          <p:nvPr>
            <p:ph type="ftr" sz="quarter" idx="11"/>
          </p:nvPr>
        </p:nvSpPr>
        <p:spPr bwMode="auto">
          <a:xfrm rot="5400000">
            <a:off x="10045701" y="4114272"/>
            <a:ext cx="3657600" cy="512233"/>
          </a:xfrm>
        </p:spPr>
        <p:txBody>
          <a:bodyPr/>
          <a:lstStyle>
            <a:lvl1pPr>
              <a:defRPr/>
            </a:lvl1pPr>
          </a:lstStyle>
          <a:p>
            <a:pPr>
              <a:defRPr/>
            </a:pPr>
            <a:endParaRPr lang="en-AU"/>
          </a:p>
        </p:txBody>
      </p:sp>
      <p:sp>
        <p:nvSpPr>
          <p:cNvPr id="22" name="Slide Number Placeholder 5">
            <a:extLst>
              <a:ext uri="{FF2B5EF4-FFF2-40B4-BE49-F238E27FC236}">
                <a16:creationId xmlns:a16="http://schemas.microsoft.com/office/drawing/2014/main" xmlns="" id="{725AEBD7-7E9B-7049-B647-8F089525D1E0}"/>
              </a:ext>
            </a:extLst>
          </p:cNvPr>
          <p:cNvSpPr>
            <a:spLocks noGrp="1"/>
          </p:cNvSpPr>
          <p:nvPr>
            <p:ph type="sldNum" sz="quarter" idx="12"/>
          </p:nvPr>
        </p:nvSpPr>
        <p:spPr bwMode="auto">
          <a:xfrm>
            <a:off x="1786467" y="4929189"/>
            <a:ext cx="812800" cy="517525"/>
          </a:xfrm>
        </p:spPr>
        <p:txBody>
          <a:bodyPr/>
          <a:lstStyle>
            <a:lvl1pPr>
              <a:defRPr smtClean="0"/>
            </a:lvl1pPr>
          </a:lstStyle>
          <a:p>
            <a:pPr>
              <a:defRPr/>
            </a:pPr>
            <a:fld id="{3BD3F82C-3BAE-49F9-BDB3-13C4C72AA9A1}" type="slidenum">
              <a:rPr lang="en-AU" altLang="en-US"/>
              <a:pPr>
                <a:defRPr/>
              </a:pPr>
              <a:t>‹#›</a:t>
            </a:fld>
            <a:endParaRPr lang="en-AU" altLang="en-US"/>
          </a:p>
        </p:txBody>
      </p:sp>
    </p:spTree>
    <p:extLst>
      <p:ext uri="{BB962C8B-B14F-4D97-AF65-F5344CB8AC3E}">
        <p14:creationId xmlns:p14="http://schemas.microsoft.com/office/powerpoint/2010/main" val="95578678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600200"/>
            <a:ext cx="48768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5693664" y="1600200"/>
            <a:ext cx="48768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13">
            <a:extLst>
              <a:ext uri="{FF2B5EF4-FFF2-40B4-BE49-F238E27FC236}">
                <a16:creationId xmlns:a16="http://schemas.microsoft.com/office/drawing/2014/main" xmlns="" id="{D50A950C-5BD5-E102-31C0-BB1F38F7596F}"/>
              </a:ext>
            </a:extLst>
          </p:cNvPr>
          <p:cNvSpPr>
            <a:spLocks noGrp="1"/>
          </p:cNvSpPr>
          <p:nvPr>
            <p:ph type="dt" sz="half" idx="10"/>
          </p:nvPr>
        </p:nvSpPr>
        <p:spPr/>
        <p:txBody>
          <a:bodyPr/>
          <a:lstStyle>
            <a:lvl1pPr>
              <a:defRPr/>
            </a:lvl1pPr>
          </a:lstStyle>
          <a:p>
            <a:pPr>
              <a:defRPr/>
            </a:pPr>
            <a:endParaRPr lang="en-AU"/>
          </a:p>
        </p:txBody>
      </p:sp>
      <p:sp>
        <p:nvSpPr>
          <p:cNvPr id="4" name="Footer Placeholder 2">
            <a:extLst>
              <a:ext uri="{FF2B5EF4-FFF2-40B4-BE49-F238E27FC236}">
                <a16:creationId xmlns:a16="http://schemas.microsoft.com/office/drawing/2014/main" xmlns="" id="{73BD9B46-9A38-2FA7-AFAF-09085882FBD3}"/>
              </a:ext>
            </a:extLst>
          </p:cNvPr>
          <p:cNvSpPr>
            <a:spLocks noGrp="1"/>
          </p:cNvSpPr>
          <p:nvPr>
            <p:ph type="ftr" sz="quarter" idx="11"/>
          </p:nvPr>
        </p:nvSpPr>
        <p:spPr/>
        <p:txBody>
          <a:bodyPr/>
          <a:lstStyle>
            <a:lvl1pPr>
              <a:defRPr/>
            </a:lvl1pPr>
          </a:lstStyle>
          <a:p>
            <a:pPr>
              <a:defRPr/>
            </a:pPr>
            <a:endParaRPr lang="en-AU"/>
          </a:p>
        </p:txBody>
      </p:sp>
      <p:sp>
        <p:nvSpPr>
          <p:cNvPr id="5" name="Slide Number Placeholder 22">
            <a:extLst>
              <a:ext uri="{FF2B5EF4-FFF2-40B4-BE49-F238E27FC236}">
                <a16:creationId xmlns:a16="http://schemas.microsoft.com/office/drawing/2014/main" xmlns="" id="{D2B17F0A-349F-B85B-162F-F71E2096193B}"/>
              </a:ext>
            </a:extLst>
          </p:cNvPr>
          <p:cNvSpPr>
            <a:spLocks noGrp="1"/>
          </p:cNvSpPr>
          <p:nvPr>
            <p:ph type="sldNum" sz="quarter" idx="12"/>
          </p:nvPr>
        </p:nvSpPr>
        <p:spPr/>
        <p:txBody>
          <a:bodyPr/>
          <a:lstStyle>
            <a:lvl1pPr>
              <a:defRPr/>
            </a:lvl1pPr>
          </a:lstStyle>
          <a:p>
            <a:pPr>
              <a:defRPr/>
            </a:pPr>
            <a:fld id="{45026CC8-F5E0-48F9-A6E2-1B4A57B8CF94}" type="slidenum">
              <a:rPr lang="en-AU" altLang="en-US"/>
              <a:pPr>
                <a:defRPr/>
              </a:pPr>
              <a:t>‹#›</a:t>
            </a:fld>
            <a:endParaRPr lang="en-AU" altLang="en-US"/>
          </a:p>
        </p:txBody>
      </p:sp>
    </p:spTree>
    <p:extLst>
      <p:ext uri="{BB962C8B-B14F-4D97-AF65-F5344CB8AC3E}">
        <p14:creationId xmlns:p14="http://schemas.microsoft.com/office/powerpoint/2010/main" val="1169777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058400" cy="114300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609600" y="2362200"/>
            <a:ext cx="4876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5829300" y="2362200"/>
            <a:ext cx="4876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a:t>Click to edit Master text styles</a:t>
            </a:r>
          </a:p>
        </p:txBody>
      </p:sp>
      <p:sp>
        <p:nvSpPr>
          <p:cNvPr id="14" name="Text Placeholder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a:t>Click to edit Master text styles</a:t>
            </a:r>
          </a:p>
        </p:txBody>
      </p:sp>
      <p:sp>
        <p:nvSpPr>
          <p:cNvPr id="3" name="Date Placeholder 13">
            <a:extLst>
              <a:ext uri="{FF2B5EF4-FFF2-40B4-BE49-F238E27FC236}">
                <a16:creationId xmlns:a16="http://schemas.microsoft.com/office/drawing/2014/main" xmlns="" id="{AC22A7EC-701C-BFB5-D8C3-2A152CE4209F}"/>
              </a:ext>
            </a:extLst>
          </p:cNvPr>
          <p:cNvSpPr>
            <a:spLocks noGrp="1"/>
          </p:cNvSpPr>
          <p:nvPr>
            <p:ph type="dt" sz="half" idx="10"/>
          </p:nvPr>
        </p:nvSpPr>
        <p:spPr/>
        <p:txBody>
          <a:bodyPr/>
          <a:lstStyle>
            <a:lvl1pPr>
              <a:defRPr/>
            </a:lvl1pPr>
          </a:lstStyle>
          <a:p>
            <a:pPr>
              <a:defRPr/>
            </a:pPr>
            <a:endParaRPr lang="en-AU"/>
          </a:p>
        </p:txBody>
      </p:sp>
      <p:sp>
        <p:nvSpPr>
          <p:cNvPr id="4" name="Footer Placeholder 2">
            <a:extLst>
              <a:ext uri="{FF2B5EF4-FFF2-40B4-BE49-F238E27FC236}">
                <a16:creationId xmlns:a16="http://schemas.microsoft.com/office/drawing/2014/main" xmlns="" id="{237964E3-A7F9-CD49-0539-28CE8CFDDFE8}"/>
              </a:ext>
            </a:extLst>
          </p:cNvPr>
          <p:cNvSpPr>
            <a:spLocks noGrp="1"/>
          </p:cNvSpPr>
          <p:nvPr>
            <p:ph type="ftr" sz="quarter" idx="11"/>
          </p:nvPr>
        </p:nvSpPr>
        <p:spPr/>
        <p:txBody>
          <a:bodyPr/>
          <a:lstStyle>
            <a:lvl1pPr>
              <a:defRPr/>
            </a:lvl1pPr>
          </a:lstStyle>
          <a:p>
            <a:pPr>
              <a:defRPr/>
            </a:pPr>
            <a:endParaRPr lang="en-AU"/>
          </a:p>
        </p:txBody>
      </p:sp>
      <p:sp>
        <p:nvSpPr>
          <p:cNvPr id="5" name="Slide Number Placeholder 22">
            <a:extLst>
              <a:ext uri="{FF2B5EF4-FFF2-40B4-BE49-F238E27FC236}">
                <a16:creationId xmlns:a16="http://schemas.microsoft.com/office/drawing/2014/main" xmlns="" id="{A1307554-DDA2-E5C2-CFB9-0DF79BFF227A}"/>
              </a:ext>
            </a:extLst>
          </p:cNvPr>
          <p:cNvSpPr>
            <a:spLocks noGrp="1"/>
          </p:cNvSpPr>
          <p:nvPr>
            <p:ph type="sldNum" sz="quarter" idx="12"/>
          </p:nvPr>
        </p:nvSpPr>
        <p:spPr/>
        <p:txBody>
          <a:bodyPr/>
          <a:lstStyle>
            <a:lvl1pPr>
              <a:defRPr/>
            </a:lvl1pPr>
          </a:lstStyle>
          <a:p>
            <a:pPr>
              <a:defRPr/>
            </a:pPr>
            <a:fld id="{AC71795B-2F87-4BD3-910F-6376148B9C11}" type="slidenum">
              <a:rPr lang="en-AU" altLang="en-US"/>
              <a:pPr>
                <a:defRPr/>
              </a:pPr>
              <a:t>‹#›</a:t>
            </a:fld>
            <a:endParaRPr lang="en-AU" altLang="en-US"/>
          </a:p>
        </p:txBody>
      </p:sp>
    </p:spTree>
    <p:extLst>
      <p:ext uri="{BB962C8B-B14F-4D97-AF65-F5344CB8AC3E}">
        <p14:creationId xmlns:p14="http://schemas.microsoft.com/office/powerpoint/2010/main" val="3849847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5">
            <a:extLst>
              <a:ext uri="{FF2B5EF4-FFF2-40B4-BE49-F238E27FC236}">
                <a16:creationId xmlns:a16="http://schemas.microsoft.com/office/drawing/2014/main" xmlns="" id="{34DE2954-EA5B-6A24-FC17-8D16DAA9F8F9}"/>
              </a:ext>
            </a:extLst>
          </p:cNvPr>
          <p:cNvSpPr>
            <a:spLocks noGrp="1"/>
          </p:cNvSpPr>
          <p:nvPr>
            <p:ph type="dt" sz="half" idx="10"/>
          </p:nvPr>
        </p:nvSpPr>
        <p:spPr/>
        <p:txBody>
          <a:bodyPr rtlCol="0"/>
          <a:lstStyle>
            <a:lvl1pPr>
              <a:defRPr/>
            </a:lvl1pPr>
          </a:lstStyle>
          <a:p>
            <a:pPr>
              <a:defRPr/>
            </a:pPr>
            <a:endParaRPr lang="en-AU"/>
          </a:p>
        </p:txBody>
      </p:sp>
      <p:sp>
        <p:nvSpPr>
          <p:cNvPr id="4" name="Slide Number Placeholder 6">
            <a:extLst>
              <a:ext uri="{FF2B5EF4-FFF2-40B4-BE49-F238E27FC236}">
                <a16:creationId xmlns:a16="http://schemas.microsoft.com/office/drawing/2014/main" xmlns="" id="{3A19BCC0-EF55-C8B2-111B-05A2F50C73B7}"/>
              </a:ext>
            </a:extLst>
          </p:cNvPr>
          <p:cNvSpPr>
            <a:spLocks noGrp="1"/>
          </p:cNvSpPr>
          <p:nvPr>
            <p:ph type="sldNum" sz="quarter" idx="11"/>
          </p:nvPr>
        </p:nvSpPr>
        <p:spPr/>
        <p:txBody>
          <a:bodyPr/>
          <a:lstStyle>
            <a:lvl1pPr>
              <a:defRPr smtClean="0"/>
            </a:lvl1pPr>
          </a:lstStyle>
          <a:p>
            <a:pPr>
              <a:defRPr/>
            </a:pPr>
            <a:fld id="{EF6E9721-15B4-4C95-B229-6CC1F68EDC75}" type="slidenum">
              <a:rPr lang="en-AU" altLang="en-US"/>
              <a:pPr>
                <a:defRPr/>
              </a:pPr>
              <a:t>‹#›</a:t>
            </a:fld>
            <a:endParaRPr lang="en-AU" altLang="en-US"/>
          </a:p>
        </p:txBody>
      </p:sp>
      <p:sp>
        <p:nvSpPr>
          <p:cNvPr id="5" name="Footer Placeholder 7">
            <a:extLst>
              <a:ext uri="{FF2B5EF4-FFF2-40B4-BE49-F238E27FC236}">
                <a16:creationId xmlns:a16="http://schemas.microsoft.com/office/drawing/2014/main" xmlns="" id="{BDF7E787-5A56-C297-0EEC-37EC15D6ACE8}"/>
              </a:ext>
            </a:extLst>
          </p:cNvPr>
          <p:cNvSpPr>
            <a:spLocks noGrp="1"/>
          </p:cNvSpPr>
          <p:nvPr>
            <p:ph type="ftr" sz="quarter" idx="12"/>
          </p:nvPr>
        </p:nvSpPr>
        <p:spPr/>
        <p:txBody>
          <a:bodyPr rtlCol="0"/>
          <a:lstStyle>
            <a:lvl1pPr>
              <a:defRPr/>
            </a:lvl1pPr>
          </a:lstStyle>
          <a:p>
            <a:pPr>
              <a:defRPr/>
            </a:pPr>
            <a:endParaRPr lang="en-AU"/>
          </a:p>
        </p:txBody>
      </p:sp>
    </p:spTree>
    <p:extLst>
      <p:ext uri="{BB962C8B-B14F-4D97-AF65-F5344CB8AC3E}">
        <p14:creationId xmlns:p14="http://schemas.microsoft.com/office/powerpoint/2010/main" val="1421764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xmlns="" id="{14B0788B-6B8A-FF30-A93A-12247146AE99}"/>
              </a:ext>
            </a:extLst>
          </p:cNvPr>
          <p:cNvSpPr>
            <a:spLocks noGrp="1"/>
          </p:cNvSpPr>
          <p:nvPr>
            <p:ph type="dt" sz="half" idx="10"/>
          </p:nvPr>
        </p:nvSpPr>
        <p:spPr/>
        <p:txBody>
          <a:bodyPr/>
          <a:lstStyle>
            <a:lvl1pPr>
              <a:defRPr/>
            </a:lvl1pPr>
          </a:lstStyle>
          <a:p>
            <a:pPr>
              <a:defRPr/>
            </a:pPr>
            <a:endParaRPr lang="en-AU"/>
          </a:p>
        </p:txBody>
      </p:sp>
      <p:sp>
        <p:nvSpPr>
          <p:cNvPr id="3" name="Footer Placeholder 2">
            <a:extLst>
              <a:ext uri="{FF2B5EF4-FFF2-40B4-BE49-F238E27FC236}">
                <a16:creationId xmlns:a16="http://schemas.microsoft.com/office/drawing/2014/main" xmlns="" id="{4B9043B6-2F3E-6221-45C7-A8CACB2AB92D}"/>
              </a:ext>
            </a:extLst>
          </p:cNvPr>
          <p:cNvSpPr>
            <a:spLocks noGrp="1"/>
          </p:cNvSpPr>
          <p:nvPr>
            <p:ph type="ftr" sz="quarter" idx="11"/>
          </p:nvPr>
        </p:nvSpPr>
        <p:spPr/>
        <p:txBody>
          <a:bodyPr/>
          <a:lstStyle>
            <a:lvl1pPr>
              <a:defRPr/>
            </a:lvl1pPr>
          </a:lstStyle>
          <a:p>
            <a:pPr>
              <a:defRPr/>
            </a:pPr>
            <a:endParaRPr lang="en-AU"/>
          </a:p>
        </p:txBody>
      </p:sp>
      <p:sp>
        <p:nvSpPr>
          <p:cNvPr id="4" name="Slide Number Placeholder 22">
            <a:extLst>
              <a:ext uri="{FF2B5EF4-FFF2-40B4-BE49-F238E27FC236}">
                <a16:creationId xmlns:a16="http://schemas.microsoft.com/office/drawing/2014/main" xmlns="" id="{21DC7F4C-BB84-5FF0-4C7C-AC6DFC0F20E4}"/>
              </a:ext>
            </a:extLst>
          </p:cNvPr>
          <p:cNvSpPr>
            <a:spLocks noGrp="1"/>
          </p:cNvSpPr>
          <p:nvPr>
            <p:ph type="sldNum" sz="quarter" idx="12"/>
          </p:nvPr>
        </p:nvSpPr>
        <p:spPr/>
        <p:txBody>
          <a:bodyPr/>
          <a:lstStyle>
            <a:lvl1pPr>
              <a:defRPr/>
            </a:lvl1pPr>
          </a:lstStyle>
          <a:p>
            <a:pPr>
              <a:defRPr/>
            </a:pPr>
            <a:fld id="{C06A4372-A3F9-4569-B41E-8696C4D6C27B}" type="slidenum">
              <a:rPr lang="en-AU" altLang="en-US"/>
              <a:pPr>
                <a:defRPr/>
              </a:pPr>
              <a:t>‹#›</a:t>
            </a:fld>
            <a:endParaRPr lang="en-AU" altLang="en-US"/>
          </a:p>
        </p:txBody>
      </p:sp>
    </p:spTree>
    <p:extLst>
      <p:ext uri="{BB962C8B-B14F-4D97-AF65-F5344CB8AC3E}">
        <p14:creationId xmlns:p14="http://schemas.microsoft.com/office/powerpoint/2010/main" val="2704745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 name="Straight Connector 3">
            <a:extLst>
              <a:ext uri="{FF2B5EF4-FFF2-40B4-BE49-F238E27FC236}">
                <a16:creationId xmlns:a16="http://schemas.microsoft.com/office/drawing/2014/main" xmlns="" id="{65FFCB78-94FB-B3BB-FE35-2BBB80299005}"/>
              </a:ext>
            </a:extLst>
          </p:cNvPr>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eaLnBrk="1" hangingPunct="1">
              <a:defRPr/>
            </a:pPr>
            <a:endParaRPr lang="en-US" sz="1800" dirty="0"/>
          </a:p>
        </p:txBody>
      </p:sp>
      <p:sp>
        <p:nvSpPr>
          <p:cNvPr id="5" name="Straight Connector 4">
            <a:extLst>
              <a:ext uri="{FF2B5EF4-FFF2-40B4-BE49-F238E27FC236}">
                <a16:creationId xmlns:a16="http://schemas.microsoft.com/office/drawing/2014/main" xmlns="" id="{DC857F45-0AE5-C927-5303-A1474785B5B9}"/>
              </a:ext>
            </a:extLst>
          </p:cNvPr>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eaLnBrk="1" hangingPunct="1">
              <a:defRPr/>
            </a:pPr>
            <a:endParaRPr lang="en-US" sz="1800" dirty="0"/>
          </a:p>
        </p:txBody>
      </p:sp>
      <p:sp>
        <p:nvSpPr>
          <p:cNvPr id="6" name="Straight Connector 4">
            <a:extLst>
              <a:ext uri="{FF2B5EF4-FFF2-40B4-BE49-F238E27FC236}">
                <a16:creationId xmlns:a16="http://schemas.microsoft.com/office/drawing/2014/main" xmlns="" id="{B39CE38D-822E-BD61-4938-AC707B144B02}"/>
              </a:ext>
            </a:extLst>
          </p:cNvPr>
          <p:cNvSpPr>
            <a:spLocks noChangeShapeType="1"/>
          </p:cNvSpPr>
          <p:nvPr/>
        </p:nvSpPr>
        <p:spPr bwMode="auto">
          <a:xfrm>
            <a:off x="8257117"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sz="1800"/>
          </a:p>
        </p:txBody>
      </p:sp>
      <p:sp>
        <p:nvSpPr>
          <p:cNvPr id="7" name="Straight Connector 5">
            <a:extLst>
              <a:ext uri="{FF2B5EF4-FFF2-40B4-BE49-F238E27FC236}">
                <a16:creationId xmlns:a16="http://schemas.microsoft.com/office/drawing/2014/main" xmlns="" id="{4F4097D8-DC48-2AA1-9A74-EAE3651B2143}"/>
              </a:ext>
            </a:extLst>
          </p:cNvPr>
          <p:cNvSpPr>
            <a:spLocks noChangeShapeType="1"/>
          </p:cNvSpPr>
          <p:nvPr/>
        </p:nvSpPr>
        <p:spPr bwMode="auto">
          <a:xfrm>
            <a:off x="119888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sz="1800"/>
          </a:p>
        </p:txBody>
      </p:sp>
      <p:sp>
        <p:nvSpPr>
          <p:cNvPr id="8" name="Rectangle 7">
            <a:extLst>
              <a:ext uri="{FF2B5EF4-FFF2-40B4-BE49-F238E27FC236}">
                <a16:creationId xmlns:a16="http://schemas.microsoft.com/office/drawing/2014/main" xmlns="" id="{E0D4CFC6-7EEC-12CA-FB24-1FCE36870F74}"/>
              </a:ext>
            </a:extLst>
          </p:cNvPr>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9" name="Straight Connector 12">
            <a:extLst>
              <a:ext uri="{FF2B5EF4-FFF2-40B4-BE49-F238E27FC236}">
                <a16:creationId xmlns:a16="http://schemas.microsoft.com/office/drawing/2014/main" xmlns="" id="{5839928A-323A-CC89-2C31-B83D293F91B3}"/>
              </a:ext>
            </a:extLst>
          </p:cNvPr>
          <p:cNvSpPr>
            <a:spLocks noChangeShapeType="1"/>
          </p:cNvSpPr>
          <p:nvPr/>
        </p:nvSpPr>
        <p:spPr bwMode="auto">
          <a:xfrm>
            <a:off x="118872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sz="1800"/>
          </a:p>
        </p:txBody>
      </p:sp>
      <p:sp>
        <p:nvSpPr>
          <p:cNvPr id="10" name="Oval 9">
            <a:extLst>
              <a:ext uri="{FF2B5EF4-FFF2-40B4-BE49-F238E27FC236}">
                <a16:creationId xmlns:a16="http://schemas.microsoft.com/office/drawing/2014/main" xmlns="" id="{FD37344B-4E9B-A895-F1D9-A834E8B646F6}"/>
              </a:ext>
            </a:extLst>
          </p:cNvPr>
          <p:cNvSpPr/>
          <p:nvPr/>
        </p:nvSpPr>
        <p:spPr>
          <a:xfrm>
            <a:off x="10875434" y="5715001"/>
            <a:ext cx="732367"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2" name="Title 1"/>
          <p:cNvSpPr>
            <a:spLocks noGrp="1"/>
          </p:cNvSpPr>
          <p:nvPr>
            <p:ph type="title"/>
          </p:nvPr>
        </p:nvSpPr>
        <p:spPr>
          <a:xfrm rot="5400000">
            <a:off x="5547360" y="3124200"/>
            <a:ext cx="6309360" cy="609600"/>
          </a:xfrm>
        </p:spPr>
        <p:txBody>
          <a:bodyPr/>
          <a:lstStyle>
            <a:lvl1pPr algn="l">
              <a:buNone/>
              <a:defRPr sz="2000" b="1" cap="small" baseline="0"/>
            </a:lvl1pPr>
          </a:lstStyle>
          <a:p>
            <a:r>
              <a:rPr lang="en-US"/>
              <a:t>Click to edit Master title style</a:t>
            </a:r>
          </a:p>
        </p:txBody>
      </p:sp>
      <p:sp>
        <p:nvSpPr>
          <p:cNvPr id="3" name="Text Placeholder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8" name="Content Placeholder 17"/>
          <p:cNvSpPr>
            <a:spLocks noGrp="1"/>
          </p:cNvSpPr>
          <p:nvPr>
            <p:ph sz="quarter" idx="1"/>
          </p:nvPr>
        </p:nvSpPr>
        <p:spPr>
          <a:xfrm>
            <a:off x="406400" y="274320"/>
            <a:ext cx="7518400" cy="6327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20">
            <a:extLst>
              <a:ext uri="{FF2B5EF4-FFF2-40B4-BE49-F238E27FC236}">
                <a16:creationId xmlns:a16="http://schemas.microsoft.com/office/drawing/2014/main" xmlns="" id="{49323A95-5C21-5FD4-08B9-903DDB1627CA}"/>
              </a:ext>
            </a:extLst>
          </p:cNvPr>
          <p:cNvSpPr>
            <a:spLocks noGrp="1"/>
          </p:cNvSpPr>
          <p:nvPr>
            <p:ph type="dt" sz="half" idx="10"/>
          </p:nvPr>
        </p:nvSpPr>
        <p:spPr/>
        <p:txBody>
          <a:bodyPr rtlCol="0"/>
          <a:lstStyle>
            <a:lvl1pPr>
              <a:defRPr/>
            </a:lvl1pPr>
          </a:lstStyle>
          <a:p>
            <a:pPr>
              <a:defRPr/>
            </a:pPr>
            <a:endParaRPr lang="en-AU"/>
          </a:p>
        </p:txBody>
      </p:sp>
      <p:sp>
        <p:nvSpPr>
          <p:cNvPr id="12" name="Slide Number Placeholder 21">
            <a:extLst>
              <a:ext uri="{FF2B5EF4-FFF2-40B4-BE49-F238E27FC236}">
                <a16:creationId xmlns:a16="http://schemas.microsoft.com/office/drawing/2014/main" xmlns="" id="{EE93C529-70A4-A145-1107-8149159F4CA0}"/>
              </a:ext>
            </a:extLst>
          </p:cNvPr>
          <p:cNvSpPr>
            <a:spLocks noGrp="1"/>
          </p:cNvSpPr>
          <p:nvPr>
            <p:ph type="sldNum" sz="quarter" idx="11"/>
          </p:nvPr>
        </p:nvSpPr>
        <p:spPr/>
        <p:txBody>
          <a:bodyPr/>
          <a:lstStyle>
            <a:lvl1pPr>
              <a:defRPr smtClean="0"/>
            </a:lvl1pPr>
          </a:lstStyle>
          <a:p>
            <a:pPr>
              <a:defRPr/>
            </a:pPr>
            <a:fld id="{D61F96F3-BC01-482A-AE72-1CDCA177BA2C}" type="slidenum">
              <a:rPr lang="en-AU" altLang="en-US"/>
              <a:pPr>
                <a:defRPr/>
              </a:pPr>
              <a:t>‹#›</a:t>
            </a:fld>
            <a:endParaRPr lang="en-AU" altLang="en-US"/>
          </a:p>
        </p:txBody>
      </p:sp>
      <p:sp>
        <p:nvSpPr>
          <p:cNvPr id="13" name="Footer Placeholder 22">
            <a:extLst>
              <a:ext uri="{FF2B5EF4-FFF2-40B4-BE49-F238E27FC236}">
                <a16:creationId xmlns:a16="http://schemas.microsoft.com/office/drawing/2014/main" xmlns="" id="{A9237C9E-71D1-C36D-B193-D5D67E6F65B8}"/>
              </a:ext>
            </a:extLst>
          </p:cNvPr>
          <p:cNvSpPr>
            <a:spLocks noGrp="1"/>
          </p:cNvSpPr>
          <p:nvPr>
            <p:ph type="ftr" sz="quarter" idx="12"/>
          </p:nvPr>
        </p:nvSpPr>
        <p:spPr/>
        <p:txBody>
          <a:bodyPr rtlCol="0"/>
          <a:lstStyle>
            <a:lvl1pPr>
              <a:defRPr/>
            </a:lvl1pPr>
          </a:lstStyle>
          <a:p>
            <a:pPr>
              <a:defRPr/>
            </a:pPr>
            <a:endParaRPr lang="en-AU"/>
          </a:p>
        </p:txBody>
      </p:sp>
    </p:spTree>
    <p:extLst>
      <p:ext uri="{BB962C8B-B14F-4D97-AF65-F5344CB8AC3E}">
        <p14:creationId xmlns:p14="http://schemas.microsoft.com/office/powerpoint/2010/main" val="3611824849"/>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a:extLst>
              <a:ext uri="{FF2B5EF4-FFF2-40B4-BE49-F238E27FC236}">
                <a16:creationId xmlns:a16="http://schemas.microsoft.com/office/drawing/2014/main" xmlns="" id="{2A31845F-E56E-E862-2983-C5F0A30E9068}"/>
              </a:ext>
            </a:extLst>
          </p:cNvPr>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eaLnBrk="1" hangingPunct="1">
              <a:defRPr/>
            </a:pPr>
            <a:endParaRPr lang="en-US" sz="1800"/>
          </a:p>
        </p:txBody>
      </p:sp>
      <p:sp>
        <p:nvSpPr>
          <p:cNvPr id="6" name="Oval 5">
            <a:extLst>
              <a:ext uri="{FF2B5EF4-FFF2-40B4-BE49-F238E27FC236}">
                <a16:creationId xmlns:a16="http://schemas.microsoft.com/office/drawing/2014/main" xmlns="" id="{88177AE3-7813-9088-D531-760A47433C2A}"/>
              </a:ext>
            </a:extLst>
          </p:cNvPr>
          <p:cNvSpPr/>
          <p:nvPr/>
        </p:nvSpPr>
        <p:spPr>
          <a:xfrm>
            <a:off x="10875434" y="5715001"/>
            <a:ext cx="732367"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7" name="Straight Connector 4">
            <a:extLst>
              <a:ext uri="{FF2B5EF4-FFF2-40B4-BE49-F238E27FC236}">
                <a16:creationId xmlns:a16="http://schemas.microsoft.com/office/drawing/2014/main" xmlns="" id="{7E039ED8-AFBD-398D-7FD1-31892DFB3E47}"/>
              </a:ext>
            </a:extLst>
          </p:cNvPr>
          <p:cNvSpPr>
            <a:spLocks noChangeShapeType="1"/>
          </p:cNvSpPr>
          <p:nvPr/>
        </p:nvSpPr>
        <p:spPr bwMode="auto">
          <a:xfrm>
            <a:off x="119888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endParaRPr lang="en-IN" sz="1800"/>
          </a:p>
        </p:txBody>
      </p:sp>
      <p:sp>
        <p:nvSpPr>
          <p:cNvPr id="8" name="Rectangle 7">
            <a:extLst>
              <a:ext uri="{FF2B5EF4-FFF2-40B4-BE49-F238E27FC236}">
                <a16:creationId xmlns:a16="http://schemas.microsoft.com/office/drawing/2014/main" xmlns="" id="{5AAD3D69-C915-4503-1551-75CFBDA2A725}"/>
              </a:ext>
            </a:extLst>
          </p:cNvPr>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9" name="Straight Connector 7">
            <a:extLst>
              <a:ext uri="{FF2B5EF4-FFF2-40B4-BE49-F238E27FC236}">
                <a16:creationId xmlns:a16="http://schemas.microsoft.com/office/drawing/2014/main" xmlns="" id="{F9D2C2AE-5E3C-D69D-6ACC-D871DC85A6D8}"/>
              </a:ext>
            </a:extLst>
          </p:cNvPr>
          <p:cNvSpPr>
            <a:spLocks noChangeShapeType="1"/>
          </p:cNvSpPr>
          <p:nvPr/>
        </p:nvSpPr>
        <p:spPr bwMode="auto">
          <a:xfrm>
            <a:off x="118872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sz="1800"/>
          </a:p>
        </p:txBody>
      </p:sp>
      <p:sp>
        <p:nvSpPr>
          <p:cNvPr id="10" name="Straight Connector 9">
            <a:extLst>
              <a:ext uri="{FF2B5EF4-FFF2-40B4-BE49-F238E27FC236}">
                <a16:creationId xmlns:a16="http://schemas.microsoft.com/office/drawing/2014/main" xmlns="" id="{0483B13B-F594-EC7D-B52C-586C69B51D5E}"/>
              </a:ext>
            </a:extLst>
          </p:cNvPr>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eaLnBrk="1" hangingPunct="1">
              <a:defRPr/>
            </a:pPr>
            <a:endParaRPr lang="en-US" sz="1800" dirty="0"/>
          </a:p>
        </p:txBody>
      </p:sp>
      <p:sp>
        <p:nvSpPr>
          <p:cNvPr id="11" name="Straight Connector 14">
            <a:extLst>
              <a:ext uri="{FF2B5EF4-FFF2-40B4-BE49-F238E27FC236}">
                <a16:creationId xmlns:a16="http://schemas.microsoft.com/office/drawing/2014/main" xmlns="" id="{081C2144-8ECA-099D-BFA3-D9E8DAD49F19}"/>
              </a:ext>
            </a:extLst>
          </p:cNvPr>
          <p:cNvSpPr>
            <a:spLocks noChangeShapeType="1"/>
          </p:cNvSpPr>
          <p:nvPr/>
        </p:nvSpPr>
        <p:spPr bwMode="auto">
          <a:xfrm>
            <a:off x="8257117"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sz="1800"/>
          </a:p>
        </p:txBody>
      </p:sp>
      <p:sp>
        <p:nvSpPr>
          <p:cNvPr id="2" name="Title 1"/>
          <p:cNvSpPr>
            <a:spLocks noGrp="1"/>
          </p:cNvSpPr>
          <p:nvPr>
            <p:ph type="title"/>
          </p:nvPr>
        </p:nvSpPr>
        <p:spPr>
          <a:xfrm rot="5400000">
            <a:off x="5518404" y="3124200"/>
            <a:ext cx="6309360" cy="609600"/>
          </a:xfrm>
        </p:spPr>
        <p:txBody>
          <a:bodyPr/>
          <a:lstStyle>
            <a:lvl1pPr algn="l">
              <a:buNone/>
              <a:defRPr sz="2000" b="1"/>
            </a:lvl1pPr>
          </a:lstStyle>
          <a:p>
            <a:r>
              <a:rPr lang="en-US"/>
              <a:t>Click to edit Master title style</a:t>
            </a:r>
          </a:p>
        </p:txBody>
      </p:sp>
      <p:sp>
        <p:nvSpPr>
          <p:cNvPr id="3" name="Picture Placeholder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9021064" y="264795"/>
            <a:ext cx="2032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a:t>Click to edit Master text styles</a:t>
            </a:r>
          </a:p>
        </p:txBody>
      </p:sp>
      <p:sp>
        <p:nvSpPr>
          <p:cNvPr id="12" name="Date Placeholder 16">
            <a:extLst>
              <a:ext uri="{FF2B5EF4-FFF2-40B4-BE49-F238E27FC236}">
                <a16:creationId xmlns:a16="http://schemas.microsoft.com/office/drawing/2014/main" xmlns="" id="{4DAB703B-5F94-27CD-1275-4DAF73D29878}"/>
              </a:ext>
            </a:extLst>
          </p:cNvPr>
          <p:cNvSpPr>
            <a:spLocks noGrp="1"/>
          </p:cNvSpPr>
          <p:nvPr>
            <p:ph type="dt" sz="half" idx="10"/>
          </p:nvPr>
        </p:nvSpPr>
        <p:spPr/>
        <p:txBody>
          <a:bodyPr rtlCol="0"/>
          <a:lstStyle>
            <a:lvl1pPr>
              <a:defRPr/>
            </a:lvl1pPr>
          </a:lstStyle>
          <a:p>
            <a:pPr>
              <a:defRPr/>
            </a:pPr>
            <a:endParaRPr lang="en-AU"/>
          </a:p>
        </p:txBody>
      </p:sp>
      <p:sp>
        <p:nvSpPr>
          <p:cNvPr id="13" name="Slide Number Placeholder 17">
            <a:extLst>
              <a:ext uri="{FF2B5EF4-FFF2-40B4-BE49-F238E27FC236}">
                <a16:creationId xmlns:a16="http://schemas.microsoft.com/office/drawing/2014/main" xmlns="" id="{15371F41-2C24-30CE-63AF-58BFD710CE79}"/>
              </a:ext>
            </a:extLst>
          </p:cNvPr>
          <p:cNvSpPr>
            <a:spLocks noGrp="1"/>
          </p:cNvSpPr>
          <p:nvPr>
            <p:ph type="sldNum" sz="quarter" idx="11"/>
          </p:nvPr>
        </p:nvSpPr>
        <p:spPr/>
        <p:txBody>
          <a:bodyPr/>
          <a:lstStyle>
            <a:lvl1pPr>
              <a:defRPr smtClean="0"/>
            </a:lvl1pPr>
          </a:lstStyle>
          <a:p>
            <a:pPr>
              <a:defRPr/>
            </a:pPr>
            <a:fld id="{C4289736-B2E8-49D6-9E9F-DE629323820E}" type="slidenum">
              <a:rPr lang="en-AU" altLang="en-US"/>
              <a:pPr>
                <a:defRPr/>
              </a:pPr>
              <a:t>‹#›</a:t>
            </a:fld>
            <a:endParaRPr lang="en-AU" altLang="en-US"/>
          </a:p>
        </p:txBody>
      </p:sp>
      <p:sp>
        <p:nvSpPr>
          <p:cNvPr id="14" name="Footer Placeholder 20">
            <a:extLst>
              <a:ext uri="{FF2B5EF4-FFF2-40B4-BE49-F238E27FC236}">
                <a16:creationId xmlns:a16="http://schemas.microsoft.com/office/drawing/2014/main" xmlns="" id="{1802E42B-E520-BC3B-E0B9-1F5F84ED9353}"/>
              </a:ext>
            </a:extLst>
          </p:cNvPr>
          <p:cNvSpPr>
            <a:spLocks noGrp="1"/>
          </p:cNvSpPr>
          <p:nvPr>
            <p:ph type="ftr" sz="quarter" idx="12"/>
          </p:nvPr>
        </p:nvSpPr>
        <p:spPr/>
        <p:txBody>
          <a:bodyPr rtlCol="0"/>
          <a:lstStyle>
            <a:lvl1pPr>
              <a:defRPr/>
            </a:lvl1pPr>
          </a:lstStyle>
          <a:p>
            <a:pPr>
              <a:defRPr/>
            </a:pPr>
            <a:endParaRPr lang="en-AU"/>
          </a:p>
        </p:txBody>
      </p:sp>
    </p:spTree>
    <p:extLst>
      <p:ext uri="{BB962C8B-B14F-4D97-AF65-F5344CB8AC3E}">
        <p14:creationId xmlns:p14="http://schemas.microsoft.com/office/powerpoint/2010/main" val="37062058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xmlns="" id="{7A95E881-5921-9CDA-9116-795F39724A55}"/>
              </a:ext>
            </a:extLst>
          </p:cNvPr>
          <p:cNvSpPr>
            <a:spLocks noGrp="1"/>
          </p:cNvSpPr>
          <p:nvPr>
            <p:ph type="dt" sz="half" idx="10"/>
          </p:nvPr>
        </p:nvSpPr>
        <p:spPr/>
        <p:txBody>
          <a:bodyPr/>
          <a:lstStyle>
            <a:lvl1pPr>
              <a:defRPr/>
            </a:lvl1pPr>
          </a:lstStyle>
          <a:p>
            <a:pPr>
              <a:defRPr/>
            </a:pPr>
            <a:endParaRPr lang="en-AU"/>
          </a:p>
        </p:txBody>
      </p:sp>
      <p:sp>
        <p:nvSpPr>
          <p:cNvPr id="5" name="Footer Placeholder 2">
            <a:extLst>
              <a:ext uri="{FF2B5EF4-FFF2-40B4-BE49-F238E27FC236}">
                <a16:creationId xmlns:a16="http://schemas.microsoft.com/office/drawing/2014/main" xmlns="" id="{D08A8A92-CD84-F589-3035-190346AFBC55}"/>
              </a:ext>
            </a:extLst>
          </p:cNvPr>
          <p:cNvSpPr>
            <a:spLocks noGrp="1"/>
          </p:cNvSpPr>
          <p:nvPr>
            <p:ph type="ftr" sz="quarter" idx="11"/>
          </p:nvPr>
        </p:nvSpPr>
        <p:spPr/>
        <p:txBody>
          <a:bodyPr/>
          <a:lstStyle>
            <a:lvl1pPr>
              <a:defRPr/>
            </a:lvl1pPr>
          </a:lstStyle>
          <a:p>
            <a:pPr>
              <a:defRPr/>
            </a:pPr>
            <a:endParaRPr lang="en-AU"/>
          </a:p>
        </p:txBody>
      </p:sp>
      <p:sp>
        <p:nvSpPr>
          <p:cNvPr id="6" name="Slide Number Placeholder 22">
            <a:extLst>
              <a:ext uri="{FF2B5EF4-FFF2-40B4-BE49-F238E27FC236}">
                <a16:creationId xmlns:a16="http://schemas.microsoft.com/office/drawing/2014/main" xmlns="" id="{71FBC697-DE1B-67FF-BDF4-9B395F899569}"/>
              </a:ext>
            </a:extLst>
          </p:cNvPr>
          <p:cNvSpPr>
            <a:spLocks noGrp="1"/>
          </p:cNvSpPr>
          <p:nvPr>
            <p:ph type="sldNum" sz="quarter" idx="12"/>
          </p:nvPr>
        </p:nvSpPr>
        <p:spPr/>
        <p:txBody>
          <a:bodyPr/>
          <a:lstStyle>
            <a:lvl1pPr>
              <a:defRPr/>
            </a:lvl1pPr>
          </a:lstStyle>
          <a:p>
            <a:pPr>
              <a:defRPr/>
            </a:pPr>
            <a:fld id="{EDF2BA9A-E7D9-4026-A218-24415E4C09B7}" type="slidenum">
              <a:rPr lang="en-AU" altLang="en-US"/>
              <a:pPr>
                <a:defRPr/>
              </a:pPr>
              <a:t>‹#›</a:t>
            </a:fld>
            <a:endParaRPr lang="en-AU" altLang="en-US"/>
          </a:p>
        </p:txBody>
      </p:sp>
    </p:spTree>
    <p:extLst>
      <p:ext uri="{BB962C8B-B14F-4D97-AF65-F5344CB8AC3E}">
        <p14:creationId xmlns:p14="http://schemas.microsoft.com/office/powerpoint/2010/main" val="4515109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235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xmlns="" id="{3E736D45-0492-0D34-D3C7-2475949A208C}"/>
              </a:ext>
            </a:extLst>
          </p:cNvPr>
          <p:cNvSpPr>
            <a:spLocks noGrp="1"/>
          </p:cNvSpPr>
          <p:nvPr>
            <p:ph type="dt" sz="half" idx="10"/>
          </p:nvPr>
        </p:nvSpPr>
        <p:spPr/>
        <p:txBody>
          <a:bodyPr/>
          <a:lstStyle>
            <a:lvl1pPr>
              <a:defRPr/>
            </a:lvl1pPr>
          </a:lstStyle>
          <a:p>
            <a:pPr>
              <a:defRPr/>
            </a:pPr>
            <a:endParaRPr lang="en-AU"/>
          </a:p>
        </p:txBody>
      </p:sp>
      <p:sp>
        <p:nvSpPr>
          <p:cNvPr id="5" name="Footer Placeholder 2">
            <a:extLst>
              <a:ext uri="{FF2B5EF4-FFF2-40B4-BE49-F238E27FC236}">
                <a16:creationId xmlns:a16="http://schemas.microsoft.com/office/drawing/2014/main" xmlns="" id="{AE01146A-437F-004E-94E3-50BEA445A48B}"/>
              </a:ext>
            </a:extLst>
          </p:cNvPr>
          <p:cNvSpPr>
            <a:spLocks noGrp="1"/>
          </p:cNvSpPr>
          <p:nvPr>
            <p:ph type="ftr" sz="quarter" idx="11"/>
          </p:nvPr>
        </p:nvSpPr>
        <p:spPr/>
        <p:txBody>
          <a:bodyPr/>
          <a:lstStyle>
            <a:lvl1pPr>
              <a:defRPr/>
            </a:lvl1pPr>
          </a:lstStyle>
          <a:p>
            <a:pPr>
              <a:defRPr/>
            </a:pPr>
            <a:endParaRPr lang="en-AU"/>
          </a:p>
        </p:txBody>
      </p:sp>
      <p:sp>
        <p:nvSpPr>
          <p:cNvPr id="6" name="Slide Number Placeholder 22">
            <a:extLst>
              <a:ext uri="{FF2B5EF4-FFF2-40B4-BE49-F238E27FC236}">
                <a16:creationId xmlns:a16="http://schemas.microsoft.com/office/drawing/2014/main" xmlns="" id="{9449D07A-8343-B257-2B1B-3637A5D68901}"/>
              </a:ext>
            </a:extLst>
          </p:cNvPr>
          <p:cNvSpPr>
            <a:spLocks noGrp="1"/>
          </p:cNvSpPr>
          <p:nvPr>
            <p:ph type="sldNum" sz="quarter" idx="12"/>
          </p:nvPr>
        </p:nvSpPr>
        <p:spPr/>
        <p:txBody>
          <a:bodyPr/>
          <a:lstStyle>
            <a:lvl1pPr>
              <a:defRPr/>
            </a:lvl1pPr>
          </a:lstStyle>
          <a:p>
            <a:pPr>
              <a:defRPr/>
            </a:pPr>
            <a:fld id="{6A49ECEA-B454-4B4F-8356-EBEDA345A948}" type="slidenum">
              <a:rPr lang="en-AU" altLang="en-US"/>
              <a:pPr>
                <a:defRPr/>
              </a:pPr>
              <a:t>‹#›</a:t>
            </a:fld>
            <a:endParaRPr lang="en-AU" altLang="en-US"/>
          </a:p>
        </p:txBody>
      </p:sp>
    </p:spTree>
    <p:extLst>
      <p:ext uri="{BB962C8B-B14F-4D97-AF65-F5344CB8AC3E}">
        <p14:creationId xmlns:p14="http://schemas.microsoft.com/office/powerpoint/2010/main" val="9177802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ext Placeholder 2"/>
          <p:cNvSpPr>
            <a:spLocks noGrp="1"/>
          </p:cNvSpPr>
          <p:nvPr>
            <p:ph type="body" sz="half" idx="1"/>
          </p:nvPr>
        </p:nvSpPr>
        <p:spPr>
          <a:xfrm>
            <a:off x="15769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601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712334A-1F00-F3CC-5FE2-18C3D84310F3}"/>
              </a:ext>
            </a:extLst>
          </p:cNvPr>
          <p:cNvSpPr>
            <a:spLocks noGrp="1"/>
          </p:cNvSpPr>
          <p:nvPr>
            <p:ph type="dt" sz="half" idx="10"/>
          </p:nvPr>
        </p:nvSpPr>
        <p:spPr>
          <a:xfrm>
            <a:off x="1549400" y="6243638"/>
            <a:ext cx="2540000" cy="457200"/>
          </a:xfrm>
        </p:spPr>
        <p:txBody>
          <a:bodyPr/>
          <a:lstStyle>
            <a:lvl1pPr>
              <a:defRPr/>
            </a:lvl1pPr>
          </a:lstStyle>
          <a:p>
            <a:pPr>
              <a:defRPr/>
            </a:pPr>
            <a:endParaRPr lang="en-AU"/>
          </a:p>
        </p:txBody>
      </p:sp>
      <p:sp>
        <p:nvSpPr>
          <p:cNvPr id="6" name="Footer Placeholder 5">
            <a:extLst>
              <a:ext uri="{FF2B5EF4-FFF2-40B4-BE49-F238E27FC236}">
                <a16:creationId xmlns:a16="http://schemas.microsoft.com/office/drawing/2014/main" xmlns="" id="{D8C6CD91-3610-C396-B265-D7514AEDDB6F}"/>
              </a:ext>
            </a:extLst>
          </p:cNvPr>
          <p:cNvSpPr>
            <a:spLocks noGrp="1"/>
          </p:cNvSpPr>
          <p:nvPr>
            <p:ph type="ftr" sz="quarter" idx="11"/>
          </p:nvPr>
        </p:nvSpPr>
        <p:spPr>
          <a:xfrm>
            <a:off x="4876800" y="6243638"/>
            <a:ext cx="3860800" cy="457200"/>
          </a:xfrm>
        </p:spPr>
        <p:txBody>
          <a:bodyPr/>
          <a:lstStyle>
            <a:lvl1pPr>
              <a:defRPr/>
            </a:lvl1pPr>
          </a:lstStyle>
          <a:p>
            <a:pPr>
              <a:defRPr/>
            </a:pPr>
            <a:endParaRPr lang="en-AU"/>
          </a:p>
        </p:txBody>
      </p:sp>
      <p:sp>
        <p:nvSpPr>
          <p:cNvPr id="7" name="Slide Number Placeholder 6">
            <a:extLst>
              <a:ext uri="{FF2B5EF4-FFF2-40B4-BE49-F238E27FC236}">
                <a16:creationId xmlns:a16="http://schemas.microsoft.com/office/drawing/2014/main" xmlns="" id="{7885A3D2-60F1-B650-81B0-CB0421447B20}"/>
              </a:ext>
            </a:extLst>
          </p:cNvPr>
          <p:cNvSpPr>
            <a:spLocks noGrp="1"/>
          </p:cNvSpPr>
          <p:nvPr>
            <p:ph type="sldNum" sz="quarter" idx="12"/>
          </p:nvPr>
        </p:nvSpPr>
        <p:spPr>
          <a:xfrm>
            <a:off x="9389533" y="6243638"/>
            <a:ext cx="2540000" cy="457200"/>
          </a:xfrm>
        </p:spPr>
        <p:txBody>
          <a:bodyPr/>
          <a:lstStyle>
            <a:lvl1pPr>
              <a:defRPr smtClean="0"/>
            </a:lvl1pPr>
          </a:lstStyle>
          <a:p>
            <a:pPr>
              <a:defRPr/>
            </a:pPr>
            <a:fld id="{D83E30AC-C6B0-48F6-BD98-FDB665683C6F}" type="slidenum">
              <a:rPr lang="en-AU" altLang="en-US"/>
              <a:pPr>
                <a:defRPr/>
              </a:pPr>
              <a:t>‹#›</a:t>
            </a:fld>
            <a:endParaRPr lang="en-AU" altLang="en-US"/>
          </a:p>
        </p:txBody>
      </p:sp>
    </p:spTree>
    <p:extLst>
      <p:ext uri="{BB962C8B-B14F-4D97-AF65-F5344CB8AC3E}">
        <p14:creationId xmlns:p14="http://schemas.microsoft.com/office/powerpoint/2010/main" val="2252910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16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16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1127760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1277600" y="5486400"/>
            <a:ext cx="9144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11375717" y="5648960"/>
            <a:ext cx="73152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8907A6D5-EAC0-483C-807D-F49150F22ACD}" type="slidenum">
              <a:rPr lang="en-IN" smtClean="0"/>
              <a:t>‹#›</a:t>
            </a:fld>
            <a:endParaRPr lang="en-IN"/>
          </a:p>
        </p:txBody>
      </p:sp>
      <p:sp>
        <p:nvSpPr>
          <p:cNvPr id="5" name="Footer Placeholder 4"/>
          <p:cNvSpPr>
            <a:spLocks noGrp="1"/>
          </p:cNvSpPr>
          <p:nvPr>
            <p:ph type="ftr" sz="quarter" idx="3"/>
          </p:nvPr>
        </p:nvSpPr>
        <p:spPr>
          <a:xfrm rot="16200000">
            <a:off x="10510428" y="3987800"/>
            <a:ext cx="2367281" cy="487680"/>
          </a:xfrm>
          <a:prstGeom prst="rect">
            <a:avLst/>
          </a:prstGeom>
        </p:spPr>
        <p:txBody>
          <a:bodyPr vert="horz" lIns="91440" tIns="45720" rIns="91440" bIns="45720" rtlCol="0" anchor="ctr"/>
          <a:lstStyle>
            <a:lvl1pPr algn="r">
              <a:defRPr sz="1200">
                <a:solidFill>
                  <a:schemeClr val="bg2"/>
                </a:solidFill>
              </a:defRPr>
            </a:lvl1pPr>
          </a:lstStyle>
          <a:p>
            <a:endParaRPr lang="en-IN"/>
          </a:p>
        </p:txBody>
      </p:sp>
      <p:sp>
        <p:nvSpPr>
          <p:cNvPr id="4" name="Date Placeholder 3"/>
          <p:cNvSpPr>
            <a:spLocks noGrp="1"/>
          </p:cNvSpPr>
          <p:nvPr>
            <p:ph type="dt" sz="half" idx="2"/>
          </p:nvPr>
        </p:nvSpPr>
        <p:spPr>
          <a:xfrm rot="16200000">
            <a:off x="10474869" y="1584960"/>
            <a:ext cx="2438399" cy="487680"/>
          </a:xfrm>
          <a:prstGeom prst="rect">
            <a:avLst/>
          </a:prstGeom>
        </p:spPr>
        <p:txBody>
          <a:bodyPr vert="horz" lIns="91440" tIns="45720" rIns="91440" bIns="45720" rtlCol="0" anchor="ctr"/>
          <a:lstStyle>
            <a:lvl1pPr algn="l">
              <a:defRPr sz="1200">
                <a:solidFill>
                  <a:schemeClr val="bg2"/>
                </a:solidFill>
              </a:defRPr>
            </a:lvl1pPr>
          </a:lstStyle>
          <a:p>
            <a:fld id="{9E4DA9C4-05E0-43D6-BBD4-6D1A9589099A}" type="datetimeFigureOut">
              <a:rPr lang="en-IN" smtClean="0"/>
              <a:t>26-11-2024</a:t>
            </a:fld>
            <a:endParaRPr lang="en-IN"/>
          </a:p>
        </p:txBody>
      </p:sp>
    </p:spTree>
    <p:extLst>
      <p:ext uri="{BB962C8B-B14F-4D97-AF65-F5344CB8AC3E}">
        <p14:creationId xmlns:p14="http://schemas.microsoft.com/office/powerpoint/2010/main" val="34388899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Straight Connector 15">
            <a:extLst>
              <a:ext uri="{FF2B5EF4-FFF2-40B4-BE49-F238E27FC236}">
                <a16:creationId xmlns:a16="http://schemas.microsoft.com/office/drawing/2014/main" xmlns="" id="{03829E0D-F3C8-D7A0-036A-75CC6255682F}"/>
              </a:ext>
            </a:extLst>
          </p:cNvPr>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eaLnBrk="1" hangingPunct="1">
              <a:defRPr/>
            </a:pPr>
            <a:endParaRPr lang="en-US" sz="1800" dirty="0"/>
          </a:p>
        </p:txBody>
      </p:sp>
      <p:sp>
        <p:nvSpPr>
          <p:cNvPr id="22" name="Title Placeholder 21">
            <a:extLst>
              <a:ext uri="{FF2B5EF4-FFF2-40B4-BE49-F238E27FC236}">
                <a16:creationId xmlns:a16="http://schemas.microsoft.com/office/drawing/2014/main" xmlns="" id="{FD2440CA-3098-4EE1-F6F7-F0B8F5F01D3C}"/>
              </a:ext>
            </a:extLst>
          </p:cNvPr>
          <p:cNvSpPr>
            <a:spLocks noGrp="1"/>
          </p:cNvSpPr>
          <p:nvPr>
            <p:ph type="title"/>
          </p:nvPr>
        </p:nvSpPr>
        <p:spPr>
          <a:xfrm>
            <a:off x="609600" y="274638"/>
            <a:ext cx="9956800" cy="1143000"/>
          </a:xfrm>
          <a:prstGeom prst="rect">
            <a:avLst/>
          </a:prstGeom>
        </p:spPr>
        <p:txBody>
          <a:bodyPr vert="horz" anchor="b">
            <a:normAutofit/>
          </a:bodyPr>
          <a:lstStyle/>
          <a:p>
            <a:r>
              <a:rPr lang="en-US"/>
              <a:t>Click to edit Master title style</a:t>
            </a:r>
          </a:p>
        </p:txBody>
      </p:sp>
      <p:sp>
        <p:nvSpPr>
          <p:cNvPr id="1028" name="Text Placeholder 12">
            <a:extLst>
              <a:ext uri="{FF2B5EF4-FFF2-40B4-BE49-F238E27FC236}">
                <a16:creationId xmlns:a16="http://schemas.microsoft.com/office/drawing/2014/main" xmlns="" id="{423E5441-06B5-9E4D-64C9-F6271E9209EC}"/>
              </a:ext>
            </a:extLst>
          </p:cNvPr>
          <p:cNvSpPr>
            <a:spLocks noGrp="1"/>
          </p:cNvSpPr>
          <p:nvPr>
            <p:ph type="body" idx="1"/>
          </p:nvPr>
        </p:nvSpPr>
        <p:spPr bwMode="auto">
          <a:xfrm>
            <a:off x="609600" y="1600201"/>
            <a:ext cx="99568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xmlns="" id="{1365F791-0259-9503-75BB-8689696FB400}"/>
              </a:ext>
            </a:extLst>
          </p:cNvPr>
          <p:cNvSpPr>
            <a:spLocks noGrp="1"/>
          </p:cNvSpPr>
          <p:nvPr>
            <p:ph type="dt" sz="half" idx="2"/>
          </p:nvPr>
        </p:nvSpPr>
        <p:spPr>
          <a:xfrm rot="5400000">
            <a:off x="10453954" y="1017853"/>
            <a:ext cx="2011362" cy="512233"/>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n-AU"/>
          </a:p>
        </p:txBody>
      </p:sp>
      <p:sp>
        <p:nvSpPr>
          <p:cNvPr id="3" name="Footer Placeholder 2">
            <a:extLst>
              <a:ext uri="{FF2B5EF4-FFF2-40B4-BE49-F238E27FC236}">
                <a16:creationId xmlns:a16="http://schemas.microsoft.com/office/drawing/2014/main" xmlns="" id="{BE36F259-D143-1503-997D-5EACD59D0993}"/>
              </a:ext>
            </a:extLst>
          </p:cNvPr>
          <p:cNvSpPr>
            <a:spLocks noGrp="1"/>
          </p:cNvSpPr>
          <p:nvPr>
            <p:ph type="ftr" sz="quarter" idx="3"/>
          </p:nvPr>
        </p:nvSpPr>
        <p:spPr>
          <a:xfrm rot="5400000">
            <a:off x="9853084" y="3676121"/>
            <a:ext cx="3200400" cy="486833"/>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AU"/>
          </a:p>
        </p:txBody>
      </p:sp>
      <p:sp>
        <p:nvSpPr>
          <p:cNvPr id="7" name="Straight Connector 6">
            <a:extLst>
              <a:ext uri="{FF2B5EF4-FFF2-40B4-BE49-F238E27FC236}">
                <a16:creationId xmlns:a16="http://schemas.microsoft.com/office/drawing/2014/main" xmlns="" id="{FAA1DAB6-C402-F01B-4288-5960E27D6C27}"/>
              </a:ext>
            </a:extLst>
          </p:cNvPr>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eaLnBrk="1" hangingPunct="1">
              <a:defRPr/>
            </a:pPr>
            <a:endParaRPr lang="en-US" sz="1800"/>
          </a:p>
        </p:txBody>
      </p:sp>
      <p:sp>
        <p:nvSpPr>
          <p:cNvPr id="1032" name="Straight Connector 8">
            <a:extLst>
              <a:ext uri="{FF2B5EF4-FFF2-40B4-BE49-F238E27FC236}">
                <a16:creationId xmlns:a16="http://schemas.microsoft.com/office/drawing/2014/main" xmlns="" id="{E0D5C6BE-FEC7-A0C6-D3D4-793F2A0165D6}"/>
              </a:ext>
            </a:extLst>
          </p:cNvPr>
          <p:cNvSpPr>
            <a:spLocks noChangeShapeType="1"/>
          </p:cNvSpPr>
          <p:nvPr/>
        </p:nvSpPr>
        <p:spPr bwMode="auto">
          <a:xfrm>
            <a:off x="119888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sz="1800"/>
          </a:p>
        </p:txBody>
      </p:sp>
      <p:sp>
        <p:nvSpPr>
          <p:cNvPr id="10" name="Rectangle 9">
            <a:extLst>
              <a:ext uri="{FF2B5EF4-FFF2-40B4-BE49-F238E27FC236}">
                <a16:creationId xmlns:a16="http://schemas.microsoft.com/office/drawing/2014/main" xmlns="" id="{5B46A099-FE2B-DB8C-0DAA-D0AE8876A709}"/>
              </a:ext>
            </a:extLst>
          </p:cNvPr>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1034" name="Straight Connector 10">
            <a:extLst>
              <a:ext uri="{FF2B5EF4-FFF2-40B4-BE49-F238E27FC236}">
                <a16:creationId xmlns:a16="http://schemas.microsoft.com/office/drawing/2014/main" xmlns="" id="{D2296F45-12E7-F6A3-0466-56FCB41F0C7E}"/>
              </a:ext>
            </a:extLst>
          </p:cNvPr>
          <p:cNvSpPr>
            <a:spLocks noChangeShapeType="1"/>
          </p:cNvSpPr>
          <p:nvPr/>
        </p:nvSpPr>
        <p:spPr bwMode="auto">
          <a:xfrm>
            <a:off x="118872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sz="1800"/>
          </a:p>
        </p:txBody>
      </p:sp>
      <p:sp>
        <p:nvSpPr>
          <p:cNvPr id="12" name="Oval 11">
            <a:extLst>
              <a:ext uri="{FF2B5EF4-FFF2-40B4-BE49-F238E27FC236}">
                <a16:creationId xmlns:a16="http://schemas.microsoft.com/office/drawing/2014/main" xmlns="" id="{8BDC076A-84D9-3D13-8B3C-BE7C7BB2A4E3}"/>
              </a:ext>
            </a:extLst>
          </p:cNvPr>
          <p:cNvSpPr/>
          <p:nvPr/>
        </p:nvSpPr>
        <p:spPr>
          <a:xfrm>
            <a:off x="10875434" y="5715001"/>
            <a:ext cx="732367"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dirty="0"/>
          </a:p>
        </p:txBody>
      </p:sp>
      <p:sp>
        <p:nvSpPr>
          <p:cNvPr id="23" name="Slide Number Placeholder 22">
            <a:extLst>
              <a:ext uri="{FF2B5EF4-FFF2-40B4-BE49-F238E27FC236}">
                <a16:creationId xmlns:a16="http://schemas.microsoft.com/office/drawing/2014/main" xmlns="" id="{137FBE0A-6E96-7EB6-2CDC-7D04214173FA}"/>
              </a:ext>
            </a:extLst>
          </p:cNvPr>
          <p:cNvSpPr>
            <a:spLocks noGrp="1"/>
          </p:cNvSpPr>
          <p:nvPr>
            <p:ph type="sldNum" sz="quarter" idx="4"/>
          </p:nvPr>
        </p:nvSpPr>
        <p:spPr>
          <a:xfrm>
            <a:off x="10839451" y="5734050"/>
            <a:ext cx="812800" cy="520700"/>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400" b="1" smtClean="0">
                <a:solidFill>
                  <a:srgbClr val="FFFFFF"/>
                </a:solidFill>
              </a:defRPr>
            </a:lvl1pPr>
          </a:lstStyle>
          <a:p>
            <a:pPr>
              <a:defRPr/>
            </a:pPr>
            <a:fld id="{B4623B32-4ED3-4321-833F-92675EFB552E}" type="slidenum">
              <a:rPr lang="en-AU" altLang="en-US"/>
              <a:pPr>
                <a:defRPr/>
              </a:pPr>
              <a:t>‹#›</a:t>
            </a:fld>
            <a:endParaRPr lang="en-AU" altLang="en-US"/>
          </a:p>
        </p:txBody>
      </p:sp>
    </p:spTree>
    <p:extLst>
      <p:ext uri="{BB962C8B-B14F-4D97-AF65-F5344CB8AC3E}">
        <p14:creationId xmlns:p14="http://schemas.microsoft.com/office/powerpoint/2010/main" val="39112441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rtl="0" eaLnBrk="1" fontAlgn="base" hangingPunct="1">
        <a:spcBef>
          <a:spcPct val="0"/>
        </a:spcBef>
        <a:spcAft>
          <a:spcPct val="0"/>
        </a:spcAft>
        <a:defRPr sz="3000" kern="1200" cap="small">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Century Schoolbook" pitchFamily="18" charset="0"/>
        </a:defRPr>
      </a:lvl2pPr>
      <a:lvl3pPr algn="l" rtl="0" eaLnBrk="1" fontAlgn="base" hangingPunct="1">
        <a:spcBef>
          <a:spcPct val="0"/>
        </a:spcBef>
        <a:spcAft>
          <a:spcPct val="0"/>
        </a:spcAft>
        <a:defRPr sz="3000">
          <a:solidFill>
            <a:schemeClr val="tx2"/>
          </a:solidFill>
          <a:latin typeface="Century Schoolbook" pitchFamily="18" charset="0"/>
        </a:defRPr>
      </a:lvl3pPr>
      <a:lvl4pPr algn="l" rtl="0" eaLnBrk="1" fontAlgn="base" hangingPunct="1">
        <a:spcBef>
          <a:spcPct val="0"/>
        </a:spcBef>
        <a:spcAft>
          <a:spcPct val="0"/>
        </a:spcAft>
        <a:defRPr sz="3000">
          <a:solidFill>
            <a:schemeClr val="tx2"/>
          </a:solidFill>
          <a:latin typeface="Century Schoolbook" pitchFamily="18" charset="0"/>
        </a:defRPr>
      </a:lvl4pPr>
      <a:lvl5pPr algn="l" rtl="0" eaLnBrk="1" fontAlgn="base" hangingPunct="1">
        <a:spcBef>
          <a:spcPct val="0"/>
        </a:spcBef>
        <a:spcAft>
          <a:spcPct val="0"/>
        </a:spcAft>
        <a:defRPr sz="3000">
          <a:solidFill>
            <a:schemeClr val="tx2"/>
          </a:solidFill>
          <a:latin typeface="Century Schoolbook" pitchFamily="18" charset="0"/>
        </a:defRPr>
      </a:lvl5pPr>
      <a:lvl6pPr marL="457200" algn="l" rtl="0" eaLnBrk="1" fontAlgn="base" hangingPunct="1">
        <a:spcBef>
          <a:spcPct val="0"/>
        </a:spcBef>
        <a:spcAft>
          <a:spcPct val="0"/>
        </a:spcAft>
        <a:defRPr sz="3000">
          <a:solidFill>
            <a:schemeClr val="tx2"/>
          </a:solidFill>
          <a:latin typeface="Century Schoolbook" pitchFamily="18" charset="0"/>
        </a:defRPr>
      </a:lvl6pPr>
      <a:lvl7pPr marL="914400" algn="l" rtl="0" eaLnBrk="1" fontAlgn="base" hangingPunct="1">
        <a:spcBef>
          <a:spcPct val="0"/>
        </a:spcBef>
        <a:spcAft>
          <a:spcPct val="0"/>
        </a:spcAft>
        <a:defRPr sz="3000">
          <a:solidFill>
            <a:schemeClr val="tx2"/>
          </a:solidFill>
          <a:latin typeface="Century Schoolbook" pitchFamily="18" charset="0"/>
        </a:defRPr>
      </a:lvl7pPr>
      <a:lvl8pPr marL="1371600" algn="l" rtl="0" eaLnBrk="1" fontAlgn="base" hangingPunct="1">
        <a:spcBef>
          <a:spcPct val="0"/>
        </a:spcBef>
        <a:spcAft>
          <a:spcPct val="0"/>
        </a:spcAft>
        <a:defRPr sz="3000">
          <a:solidFill>
            <a:schemeClr val="tx2"/>
          </a:solidFill>
          <a:latin typeface="Century Schoolbook" pitchFamily="18" charset="0"/>
        </a:defRPr>
      </a:lvl8pPr>
      <a:lvl9pPr marL="1828800" algn="l" rtl="0" eaLnBrk="1" fontAlgn="base" hangingPunct="1">
        <a:spcBef>
          <a:spcPct val="0"/>
        </a:spcBef>
        <a:spcAft>
          <a:spcPct val="0"/>
        </a:spcAft>
        <a:defRPr sz="3000">
          <a:solidFill>
            <a:schemeClr val="tx2"/>
          </a:solidFill>
          <a:latin typeface="Century Schoolbook" pitchFamily="18" charset="0"/>
        </a:defRPr>
      </a:lvl9pPr>
    </p:titleStyle>
    <p:bodyStyle>
      <a:lvl1pPr marL="273050" indent="-273050" algn="l" rtl="0" eaLnBrk="1" fontAlgn="base" hangingPunct="1">
        <a:spcBef>
          <a:spcPts val="600"/>
        </a:spcBef>
        <a:spcAft>
          <a:spcPct val="0"/>
        </a:spcAft>
        <a:buClr>
          <a:schemeClr val="accent1"/>
        </a:buClr>
        <a:buSzPct val="70000"/>
        <a:buFont typeface="Wingdings" panose="05000000000000000000" pitchFamily="2" charset="2"/>
        <a:buChar char=""/>
        <a:defRPr sz="2400" kern="1200">
          <a:solidFill>
            <a:schemeClr val="tx1"/>
          </a:solidFill>
          <a:latin typeface="+mn-lt"/>
          <a:ea typeface="+mn-ea"/>
          <a:cs typeface="+mn-cs"/>
        </a:defRPr>
      </a:lvl1pPr>
      <a:lvl2pPr marL="639763" indent="-273050" algn="l" rtl="0" eaLnBrk="1" fontAlgn="base" hangingPunct="1">
        <a:spcBef>
          <a:spcPct val="20000"/>
        </a:spcBef>
        <a:spcAft>
          <a:spcPct val="0"/>
        </a:spcAft>
        <a:buClr>
          <a:schemeClr val="accent1"/>
        </a:buClr>
        <a:buSzPct val="80000"/>
        <a:buFont typeface="Wingdings 2" panose="05020102010507070707" pitchFamily="18" charset="2"/>
        <a:buChar char=""/>
        <a:defRPr sz="2100" kern="1200">
          <a:solidFill>
            <a:schemeClr val="tx1"/>
          </a:solidFill>
          <a:latin typeface="+mn-lt"/>
          <a:ea typeface="+mn-ea"/>
          <a:cs typeface="+mn-cs"/>
        </a:defRPr>
      </a:lvl2pPr>
      <a:lvl3pPr marL="914400" indent="-182563" algn="l" rtl="0" eaLnBrk="1" fontAlgn="base" hangingPunct="1">
        <a:spcBef>
          <a:spcPct val="20000"/>
        </a:spcBef>
        <a:spcAft>
          <a:spcPct val="0"/>
        </a:spcAft>
        <a:buClr>
          <a:srgbClr val="E0752F"/>
        </a:buClr>
        <a:buSzPct val="60000"/>
        <a:buFont typeface="Wingdings" panose="05000000000000000000" pitchFamily="2" charset="2"/>
        <a:buChar char=""/>
        <a:defRPr sz="2400" kern="1200">
          <a:solidFill>
            <a:schemeClr val="tx1"/>
          </a:solidFill>
          <a:latin typeface="+mn-lt"/>
          <a:ea typeface="+mn-ea"/>
          <a:cs typeface="+mn-cs"/>
        </a:defRPr>
      </a:lvl3pPr>
      <a:lvl4pPr marL="1187450" indent="-182563" algn="l" rtl="0" eaLnBrk="1" fontAlgn="base" hangingPunct="1">
        <a:spcBef>
          <a:spcPct val="20000"/>
        </a:spcBef>
        <a:spcAft>
          <a:spcPct val="0"/>
        </a:spcAft>
        <a:buClr>
          <a:srgbClr val="FEC3AE"/>
        </a:buClr>
        <a:buSzPct val="60000"/>
        <a:buFont typeface="Wingdings" panose="05000000000000000000" pitchFamily="2" charset="2"/>
        <a:buChar char=""/>
        <a:defRPr sz="2000" kern="1200">
          <a:solidFill>
            <a:schemeClr val="tx1"/>
          </a:solidFill>
          <a:latin typeface="+mn-lt"/>
          <a:ea typeface="+mn-ea"/>
          <a:cs typeface="+mn-cs"/>
        </a:defRPr>
      </a:lvl4pPr>
      <a:lvl5pPr marL="1462088" indent="-182563" algn="l" rtl="0" eaLnBrk="1" fontAlgn="base" hangingPunct="1">
        <a:spcBef>
          <a:spcPct val="20000"/>
        </a:spcBef>
        <a:spcAft>
          <a:spcPct val="0"/>
        </a:spcAft>
        <a:buClr>
          <a:srgbClr val="BDCAE9"/>
        </a:buClr>
        <a:buSzPct val="68000"/>
        <a:buFont typeface="Wingdings 2" panose="05020102010507070707"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archive.nptel.ac.in/courses/106/106/106106212/"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hyperlink" Target="https://www.geeksforgeeks.org/introduction-to-r-programming-language/"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B802F2-5A4D-F37D-EFFA-6A08FE782AD8}"/>
              </a:ext>
            </a:extLst>
          </p:cNvPr>
          <p:cNvSpPr>
            <a:spLocks noGrp="1"/>
          </p:cNvSpPr>
          <p:nvPr>
            <p:ph type="ctrTitle"/>
          </p:nvPr>
        </p:nvSpPr>
        <p:spPr>
          <a:xfrm>
            <a:off x="2953731" y="2205872"/>
            <a:ext cx="8540685" cy="2652435"/>
          </a:xfrm>
        </p:spPr>
        <p:txBody>
          <a:bodyPr>
            <a:noAutofit/>
          </a:bodyPr>
          <a:lstStyle/>
          <a:p>
            <a:pPr algn="ctr">
              <a:lnSpc>
                <a:spcPct val="150000"/>
              </a:lnSpc>
            </a:pPr>
            <a:r>
              <a:rPr lang="en-IN" sz="4400" dirty="0">
                <a:solidFill>
                  <a:schemeClr val="accent2">
                    <a:lumMod val="75000"/>
                  </a:schemeClr>
                </a:solidFill>
              </a:rPr>
              <a:t>DATA SCIENCE AND VISUALIZATION</a:t>
            </a:r>
            <a:r>
              <a:rPr lang="en-IN" sz="4400" dirty="0"/>
              <a:t/>
            </a:r>
            <a:br>
              <a:rPr lang="en-IN" sz="4400" dirty="0"/>
            </a:br>
            <a:endParaRPr lang="en-IN" sz="4400" dirty="0"/>
          </a:p>
        </p:txBody>
      </p:sp>
      <p:sp>
        <p:nvSpPr>
          <p:cNvPr id="3" name="TextBox 2">
            <a:extLst>
              <a:ext uri="{FF2B5EF4-FFF2-40B4-BE49-F238E27FC236}">
                <a16:creationId xmlns:a16="http://schemas.microsoft.com/office/drawing/2014/main" xmlns="" id="{A5A7B1D5-7122-39F1-5BB3-5C12000AF47E}"/>
              </a:ext>
            </a:extLst>
          </p:cNvPr>
          <p:cNvSpPr txBox="1"/>
          <p:nvPr/>
        </p:nvSpPr>
        <p:spPr>
          <a:xfrm>
            <a:off x="3824748" y="5319252"/>
            <a:ext cx="6420465" cy="369332"/>
          </a:xfrm>
          <a:prstGeom prst="rect">
            <a:avLst/>
          </a:prstGeom>
          <a:noFill/>
        </p:spPr>
        <p:txBody>
          <a:bodyPr wrap="square" rtlCol="0">
            <a:spAutoFit/>
          </a:bodyPr>
          <a:lstStyle/>
          <a:p>
            <a:r>
              <a:rPr lang="en-IN" dirty="0">
                <a:hlinkClick r:id="rId2"/>
              </a:rPr>
              <a:t>https://archive.nptel.ac.in/courses/106/106/106106212/</a:t>
            </a:r>
            <a:endParaRPr lang="en-IN" dirty="0"/>
          </a:p>
        </p:txBody>
      </p:sp>
    </p:spTree>
    <p:extLst>
      <p:ext uri="{BB962C8B-B14F-4D97-AF65-F5344CB8AC3E}">
        <p14:creationId xmlns:p14="http://schemas.microsoft.com/office/powerpoint/2010/main" val="1767279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820AF5-11EF-D245-03C1-376ADDE55519}"/>
              </a:ext>
            </a:extLst>
          </p:cNvPr>
          <p:cNvSpPr>
            <a:spLocks noGrp="1"/>
          </p:cNvSpPr>
          <p:nvPr>
            <p:ph type="title"/>
          </p:nvPr>
        </p:nvSpPr>
        <p:spPr>
          <a:xfrm>
            <a:off x="609600" y="28281"/>
            <a:ext cx="9956800" cy="1329179"/>
          </a:xfrm>
        </p:spPr>
        <p:txBody>
          <a:bodyPr>
            <a:normAutofit fontScale="90000"/>
          </a:bodyPr>
          <a:lstStyle/>
          <a:p>
            <a:pPr algn="ctr"/>
            <a:r>
              <a:rPr lang="en-IN" sz="3200" dirty="0"/>
              <a:t/>
            </a:r>
            <a:br>
              <a:rPr lang="en-IN" sz="3200" dirty="0"/>
            </a:br>
            <a:r>
              <a:rPr lang="en-IN" sz="3200" dirty="0"/>
              <a:t/>
            </a:r>
            <a:br>
              <a:rPr lang="en-IN" sz="3200" dirty="0"/>
            </a:br>
            <a:r>
              <a:rPr lang="en-IN" sz="3200" dirty="0"/>
              <a:t/>
            </a:r>
            <a:br>
              <a:rPr lang="en-IN" sz="3200" dirty="0"/>
            </a:br>
            <a:r>
              <a:rPr lang="en-IN" sz="3200" dirty="0"/>
              <a:t/>
            </a:r>
            <a:br>
              <a:rPr lang="en-IN" sz="3200" dirty="0"/>
            </a:br>
            <a:r>
              <a:rPr lang="en-IN" sz="3200" dirty="0"/>
              <a:t/>
            </a:r>
            <a:br>
              <a:rPr lang="en-IN" sz="3200" dirty="0"/>
            </a:br>
            <a:r>
              <a:rPr lang="en-IN" sz="3200" dirty="0"/>
              <a:t/>
            </a:r>
            <a:br>
              <a:rPr lang="en-IN" sz="3200" dirty="0"/>
            </a:br>
            <a:r>
              <a:rPr lang="en-IN" sz="3200" dirty="0"/>
              <a:t/>
            </a:r>
            <a:br>
              <a:rPr lang="en-IN" sz="3200" dirty="0"/>
            </a:br>
            <a:r>
              <a:rPr lang="en-IN" sz="3600" b="1" dirty="0">
                <a:latin typeface="Times New Roman" panose="02020603050405020304" pitchFamily="18" charset="0"/>
                <a:cs typeface="Times New Roman" panose="02020603050405020304" pitchFamily="18" charset="0"/>
              </a:rPr>
              <a:t>MODULE 1</a:t>
            </a:r>
            <a:br>
              <a:rPr lang="en-IN" sz="3600" b="1" dirty="0">
                <a:latin typeface="Times New Roman" panose="02020603050405020304" pitchFamily="18" charset="0"/>
                <a:cs typeface="Times New Roman" panose="02020603050405020304" pitchFamily="18" charset="0"/>
              </a:rPr>
            </a:br>
            <a:r>
              <a:rPr lang="en-IN" sz="3600" b="1" dirty="0">
                <a:latin typeface="Times New Roman" panose="02020603050405020304" pitchFamily="18" charset="0"/>
                <a:cs typeface="Times New Roman" panose="02020603050405020304" pitchFamily="18" charset="0"/>
              </a:rPr>
              <a:t>INTRODUCTION TO DATA SCIENCE</a:t>
            </a:r>
            <a:r>
              <a:rPr lang="en-IN" sz="3200" dirty="0"/>
              <a:t/>
            </a:r>
            <a:br>
              <a:rPr lang="en-IN" sz="3200" dirty="0"/>
            </a:br>
            <a:endParaRPr lang="en-IN" dirty="0"/>
          </a:p>
        </p:txBody>
      </p:sp>
      <p:sp>
        <p:nvSpPr>
          <p:cNvPr id="3" name="Content Placeholder 2">
            <a:extLst>
              <a:ext uri="{FF2B5EF4-FFF2-40B4-BE49-F238E27FC236}">
                <a16:creationId xmlns:a16="http://schemas.microsoft.com/office/drawing/2014/main" xmlns="" id="{FA548238-E170-065D-CDB5-295E65093B36}"/>
              </a:ext>
            </a:extLst>
          </p:cNvPr>
          <p:cNvSpPr>
            <a:spLocks noGrp="1"/>
          </p:cNvSpPr>
          <p:nvPr>
            <p:ph sz="quarter" idx="1"/>
          </p:nvPr>
        </p:nvSpPr>
        <p:spPr>
          <a:xfrm>
            <a:off x="282804" y="754144"/>
            <a:ext cx="11299596" cy="6103856"/>
          </a:xfrm>
        </p:spPr>
        <p:txBody>
          <a:bodyPr/>
          <a:lstStyle/>
          <a:p>
            <a:pPr marL="0" indent="0" algn="just">
              <a:lnSpc>
                <a:spcPct val="150000"/>
              </a:lnSpc>
              <a:buNone/>
            </a:pPr>
            <a:r>
              <a:rPr lang="en-US" b="1" dirty="0">
                <a:latin typeface="Times New Roman" panose="02020603050405020304" pitchFamily="18" charset="0"/>
                <a:cs typeface="Times New Roman" panose="02020603050405020304" pitchFamily="18" charset="0"/>
              </a:rPr>
              <a:t>Introduction: What is Data Science? </a:t>
            </a:r>
          </a:p>
          <a:p>
            <a:pPr algn="just">
              <a:lnSpc>
                <a:spcPct val="150000"/>
              </a:lnSpc>
            </a:pPr>
            <a:r>
              <a:rPr lang="en-US" dirty="0">
                <a:latin typeface="Times New Roman" panose="02020603050405020304" pitchFamily="18" charset="0"/>
                <a:cs typeface="Times New Roman" panose="02020603050405020304" pitchFamily="18" charset="0"/>
              </a:rPr>
              <a:t>Big Data and Data Science hype</a:t>
            </a:r>
          </a:p>
          <a:p>
            <a:pPr algn="just">
              <a:lnSpc>
                <a:spcPct val="150000"/>
              </a:lnSpc>
            </a:pPr>
            <a:r>
              <a:rPr lang="en-US" dirty="0">
                <a:latin typeface="Times New Roman" panose="02020603050405020304" pitchFamily="18" charset="0"/>
                <a:cs typeface="Times New Roman" panose="02020603050405020304" pitchFamily="18" charset="0"/>
              </a:rPr>
              <a:t> Getting past the hype</a:t>
            </a:r>
          </a:p>
          <a:p>
            <a:pPr algn="just">
              <a:lnSpc>
                <a:spcPct val="150000"/>
              </a:lnSpc>
            </a:pPr>
            <a:r>
              <a:rPr lang="en-US" dirty="0">
                <a:latin typeface="Times New Roman" panose="02020603050405020304" pitchFamily="18" charset="0"/>
                <a:cs typeface="Times New Roman" panose="02020603050405020304" pitchFamily="18" charset="0"/>
              </a:rPr>
              <a:t>Why now? – Datafication</a:t>
            </a:r>
          </a:p>
          <a:p>
            <a:pPr algn="just">
              <a:lnSpc>
                <a:spcPct val="150000"/>
              </a:lnSpc>
            </a:pPr>
            <a:r>
              <a:rPr lang="en-US" dirty="0">
                <a:latin typeface="Times New Roman" panose="02020603050405020304" pitchFamily="18" charset="0"/>
                <a:cs typeface="Times New Roman" panose="02020603050405020304" pitchFamily="18" charset="0"/>
              </a:rPr>
              <a:t>The current landscape –Data science jobs</a:t>
            </a:r>
          </a:p>
          <a:p>
            <a:pPr algn="just">
              <a:lnSpc>
                <a:spcPct val="150000"/>
              </a:lnSpc>
            </a:pPr>
            <a:r>
              <a:rPr lang="en-US" dirty="0">
                <a:latin typeface="Times New Roman" panose="02020603050405020304" pitchFamily="18" charset="0"/>
                <a:cs typeface="Times New Roman" panose="02020603050405020304" pitchFamily="18" charset="0"/>
              </a:rPr>
              <a:t>A data science profile</a:t>
            </a:r>
          </a:p>
          <a:p>
            <a:pPr algn="just">
              <a:lnSpc>
                <a:spcPct val="150000"/>
              </a:lnSpc>
            </a:pPr>
            <a:r>
              <a:rPr lang="en-US" dirty="0">
                <a:latin typeface="Times New Roman" panose="02020603050405020304" pitchFamily="18" charset="0"/>
                <a:cs typeface="Times New Roman" panose="02020603050405020304" pitchFamily="18" charset="0"/>
              </a:rPr>
              <a:t>Thought Experiment: Meta-Definition</a:t>
            </a:r>
          </a:p>
          <a:p>
            <a:pPr algn="just">
              <a:lnSpc>
                <a:spcPct val="150000"/>
              </a:lnSpc>
            </a:pPr>
            <a:r>
              <a:rPr lang="en-US" dirty="0">
                <a:latin typeface="Times New Roman" panose="02020603050405020304" pitchFamily="18" charset="0"/>
                <a:cs typeface="Times New Roman" panose="02020603050405020304" pitchFamily="18" charset="0"/>
              </a:rPr>
              <a:t>OK, So What is Data Scientist, Really? – In Academia, In Industry</a:t>
            </a:r>
          </a:p>
          <a:p>
            <a:pPr marL="0" indent="0" algn="just">
              <a:lnSpc>
                <a:spcPct val="150000"/>
              </a:lnSpc>
              <a:buNone/>
            </a:pPr>
            <a:r>
              <a:rPr lang="en-US" b="1" dirty="0">
                <a:latin typeface="Times New Roman" panose="02020603050405020304" pitchFamily="18" charset="0"/>
                <a:cs typeface="Times New Roman" panose="02020603050405020304" pitchFamily="18" charset="0"/>
              </a:rPr>
              <a:t>Needed Statistical Inference: </a:t>
            </a:r>
            <a:r>
              <a:rPr lang="en-US" dirty="0">
                <a:latin typeface="Times New Roman" panose="02020603050405020304" pitchFamily="18" charset="0"/>
                <a:cs typeface="Times New Roman" panose="02020603050405020304" pitchFamily="18" charset="0"/>
              </a:rPr>
              <a:t>Populations and samples, Statistical modelling, probability distributions, fitting a model</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1870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B48333-E2FB-EA4E-E352-1DD642282F9C}"/>
              </a:ext>
            </a:extLst>
          </p:cNvPr>
          <p:cNvSpPr>
            <a:spLocks noGrp="1"/>
          </p:cNvSpPr>
          <p:nvPr>
            <p:ph type="title"/>
          </p:nvPr>
        </p:nvSpPr>
        <p:spPr>
          <a:xfrm>
            <a:off x="609600" y="274638"/>
            <a:ext cx="9956800" cy="649189"/>
          </a:xfrm>
        </p:spPr>
        <p:txBody>
          <a:bodyPr>
            <a:noAutofit/>
          </a:bodyPr>
          <a:lstStyle/>
          <a:p>
            <a:pPr algn="ctr"/>
            <a:r>
              <a:rPr lang="en-US" sz="4000" b="1" dirty="0">
                <a:latin typeface="Times New Roman" panose="02020603050405020304" pitchFamily="18" charset="0"/>
                <a:cs typeface="Times New Roman" panose="02020603050405020304" pitchFamily="18" charset="0"/>
              </a:rPr>
              <a:t>What is Data Science?</a:t>
            </a:r>
            <a:endParaRPr lang="en-IN" sz="4000" b="1" dirty="0"/>
          </a:p>
        </p:txBody>
      </p:sp>
      <p:sp>
        <p:nvSpPr>
          <p:cNvPr id="3" name="Content Placeholder 2">
            <a:extLst>
              <a:ext uri="{FF2B5EF4-FFF2-40B4-BE49-F238E27FC236}">
                <a16:creationId xmlns:a16="http://schemas.microsoft.com/office/drawing/2014/main" xmlns="" id="{4DE00D33-CFEA-852B-B49B-6B4C51118783}"/>
              </a:ext>
            </a:extLst>
          </p:cNvPr>
          <p:cNvSpPr>
            <a:spLocks noGrp="1"/>
          </p:cNvSpPr>
          <p:nvPr>
            <p:ph sz="quarter" idx="1"/>
          </p:nvPr>
        </p:nvSpPr>
        <p:spPr>
          <a:xfrm>
            <a:off x="609600" y="1112363"/>
            <a:ext cx="10391480" cy="5934173"/>
          </a:xfrm>
        </p:spPr>
        <p:txBody>
          <a:bodyPr/>
          <a:lstStyle/>
          <a:p>
            <a:pPr algn="just">
              <a:lnSpc>
                <a:spcPct val="150000"/>
              </a:lnSpc>
            </a:pPr>
            <a:r>
              <a:rPr lang="en-US" sz="2800" dirty="0">
                <a:latin typeface="Times New Roman" panose="02020603050405020304" pitchFamily="18" charset="0"/>
                <a:cs typeface="Times New Roman" panose="02020603050405020304" pitchFamily="18" charset="0"/>
              </a:rPr>
              <a:t>Data Science is an approach of </a:t>
            </a:r>
            <a:r>
              <a:rPr lang="en-US" sz="2800" b="1" dirty="0">
                <a:latin typeface="Times New Roman" panose="02020603050405020304" pitchFamily="18" charset="0"/>
                <a:cs typeface="Times New Roman" panose="02020603050405020304" pitchFamily="18" charset="0"/>
              </a:rPr>
              <a:t>analyzing</a:t>
            </a:r>
            <a:r>
              <a:rPr lang="en-US" sz="2800" dirty="0">
                <a:latin typeface="Times New Roman" panose="02020603050405020304" pitchFamily="18" charset="0"/>
                <a:cs typeface="Times New Roman" panose="02020603050405020304" pitchFamily="18" charset="0"/>
              </a:rPr>
              <a:t> the past or current data and </a:t>
            </a:r>
            <a:r>
              <a:rPr lang="en-US" sz="2800" b="1" dirty="0">
                <a:latin typeface="Times New Roman" panose="02020603050405020304" pitchFamily="18" charset="0"/>
                <a:cs typeface="Times New Roman" panose="02020603050405020304" pitchFamily="18" charset="0"/>
              </a:rPr>
              <a:t>predicting</a:t>
            </a:r>
            <a:r>
              <a:rPr lang="en-US" sz="2800" dirty="0">
                <a:latin typeface="Times New Roman" panose="02020603050405020304" pitchFamily="18" charset="0"/>
                <a:cs typeface="Times New Roman" panose="02020603050405020304" pitchFamily="18" charset="0"/>
              </a:rPr>
              <a:t> the future outcomes with the aim of making </a:t>
            </a:r>
            <a:r>
              <a:rPr lang="en-US" sz="2800" b="1" dirty="0">
                <a:latin typeface="Times New Roman" panose="02020603050405020304" pitchFamily="18" charset="0"/>
                <a:cs typeface="Times New Roman" panose="02020603050405020304" pitchFamily="18" charset="0"/>
              </a:rPr>
              <a:t>well-versed decisions.</a:t>
            </a:r>
            <a:r>
              <a:rPr lang="en-US" sz="2800" dirty="0">
                <a:latin typeface="Times New Roman" panose="02020603050405020304" pitchFamily="18" charset="0"/>
                <a:cs typeface="Times New Roman" panose="02020603050405020304" pitchFamily="18" charset="0"/>
              </a:rPr>
              <a:t> </a:t>
            </a:r>
          </a:p>
          <a:p>
            <a:pPr algn="just">
              <a:lnSpc>
                <a:spcPct val="150000"/>
              </a:lnSpc>
            </a:pPr>
            <a:r>
              <a:rPr lang="en-US" sz="2800" dirty="0">
                <a:latin typeface="Times New Roman" panose="02020603050405020304" pitchFamily="18" charset="0"/>
                <a:cs typeface="Times New Roman" panose="02020603050405020304" pitchFamily="18" charset="0"/>
              </a:rPr>
              <a:t>Data science is an </a:t>
            </a:r>
            <a:r>
              <a:rPr lang="en-US" sz="2800" b="1" dirty="0">
                <a:latin typeface="Times New Roman" panose="02020603050405020304" pitchFamily="18" charset="0"/>
                <a:cs typeface="Times New Roman" panose="02020603050405020304" pitchFamily="18" charset="0"/>
              </a:rPr>
              <a:t>inter-disciplinary field </a:t>
            </a:r>
            <a:r>
              <a:rPr lang="en-US" sz="2800" dirty="0">
                <a:latin typeface="Times New Roman" panose="02020603050405020304" pitchFamily="18" charset="0"/>
                <a:cs typeface="Times New Roman" panose="02020603050405020304" pitchFamily="18" charset="0"/>
              </a:rPr>
              <a:t>that uses </a:t>
            </a:r>
            <a:r>
              <a:rPr lang="en-US" sz="2800" b="1" dirty="0">
                <a:latin typeface="Times New Roman" panose="02020603050405020304" pitchFamily="18" charset="0"/>
                <a:cs typeface="Times New Roman" panose="02020603050405020304" pitchFamily="18" charset="0"/>
              </a:rPr>
              <a:t>scientific methods, knowledge of mathematics and statistics, algorithms, programming skills </a:t>
            </a:r>
            <a:r>
              <a:rPr lang="en-US" sz="2800" dirty="0">
                <a:latin typeface="Times New Roman" panose="02020603050405020304" pitchFamily="18" charset="0"/>
                <a:cs typeface="Times New Roman" panose="02020603050405020304" pitchFamily="18" charset="0"/>
              </a:rPr>
              <a:t>to extract knowledge and insights from raw data.</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9298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14AA18-2523-7CEB-0323-9C8E34B9BFD7}"/>
              </a:ext>
            </a:extLst>
          </p:cNvPr>
          <p:cNvSpPr>
            <a:spLocks noGrp="1"/>
          </p:cNvSpPr>
          <p:nvPr>
            <p:ph type="title"/>
          </p:nvPr>
        </p:nvSpPr>
        <p:spPr>
          <a:xfrm>
            <a:off x="609600" y="0"/>
            <a:ext cx="9956800" cy="678730"/>
          </a:xfrm>
        </p:spPr>
        <p:txBody>
          <a:bodyPr>
            <a:normAutofit/>
          </a:bodyPr>
          <a:lstStyle/>
          <a:p>
            <a:pPr algn="ctr"/>
            <a:r>
              <a:rPr lang="en-US" sz="3600" b="1" dirty="0"/>
              <a:t>Big Data and Data Science Hype</a:t>
            </a:r>
            <a:endParaRPr lang="en-IN" sz="3600" b="1" dirty="0"/>
          </a:p>
        </p:txBody>
      </p:sp>
      <p:sp>
        <p:nvSpPr>
          <p:cNvPr id="3" name="Content Placeholder 2">
            <a:extLst>
              <a:ext uri="{FF2B5EF4-FFF2-40B4-BE49-F238E27FC236}">
                <a16:creationId xmlns:a16="http://schemas.microsoft.com/office/drawing/2014/main" xmlns="" id="{209F4AEE-A249-E440-C2EA-7239D3CA70BA}"/>
              </a:ext>
            </a:extLst>
          </p:cNvPr>
          <p:cNvSpPr>
            <a:spLocks noGrp="1"/>
          </p:cNvSpPr>
          <p:nvPr>
            <p:ph sz="quarter" idx="1"/>
          </p:nvPr>
        </p:nvSpPr>
        <p:spPr>
          <a:xfrm>
            <a:off x="609600" y="763570"/>
            <a:ext cx="10972800" cy="6094429"/>
          </a:xfrm>
        </p:spPr>
        <p:txBody>
          <a:bodyPr/>
          <a:lstStyle/>
          <a:p>
            <a:pPr algn="just"/>
            <a:r>
              <a:rPr lang="en-US" dirty="0">
                <a:latin typeface="Times New Roman" panose="02020603050405020304" pitchFamily="18" charset="0"/>
                <a:cs typeface="Times New Roman" panose="02020603050405020304" pitchFamily="18" charset="0"/>
              </a:rPr>
              <a:t>What is “Big Data” anyway? What does “data science” mean? What is the relationship between Big Data and data science? Is data science the science of Big Data? Is data science only the stuff going on in companies like Google and Facebook and tech companies?</a:t>
            </a:r>
          </a:p>
          <a:p>
            <a:pPr algn="just"/>
            <a:r>
              <a:rPr lang="en-US" dirty="0">
                <a:latin typeface="Times New Roman" panose="02020603050405020304" pitchFamily="18" charset="0"/>
                <a:cs typeface="Times New Roman" panose="02020603050405020304" pitchFamily="18" charset="0"/>
              </a:rPr>
              <a:t>There’s a distinct lack of respect for the researchers </a:t>
            </a:r>
            <a:r>
              <a:rPr lang="en-US" b="1" dirty="0">
                <a:latin typeface="Times New Roman" panose="02020603050405020304" pitchFamily="18" charset="0"/>
                <a:cs typeface="Times New Roman" panose="02020603050405020304" pitchFamily="18" charset="0"/>
              </a:rPr>
              <a:t>in academia and industry </a:t>
            </a:r>
            <a:r>
              <a:rPr lang="en-US" dirty="0">
                <a:latin typeface="Times New Roman" panose="02020603050405020304" pitchFamily="18" charset="0"/>
                <a:cs typeface="Times New Roman" panose="02020603050405020304" pitchFamily="18" charset="0"/>
              </a:rPr>
              <a:t>labs who have been working on this kind of stuff for years, and whose work is based on decades (in some cases, centuries) of work by statisticians, computer scientists, mathematicians, engineers, and scientists of all types</a:t>
            </a:r>
          </a:p>
          <a:p>
            <a:pPr algn="just"/>
            <a:r>
              <a:rPr lang="en-IN" dirty="0">
                <a:latin typeface="Times New Roman" panose="02020603050405020304" pitchFamily="18" charset="0"/>
                <a:cs typeface="Times New Roman" panose="02020603050405020304" pitchFamily="18" charset="0"/>
              </a:rPr>
              <a:t>The </a:t>
            </a:r>
            <a:r>
              <a:rPr lang="en-IN" b="1" dirty="0">
                <a:latin typeface="Times New Roman" panose="02020603050405020304" pitchFamily="18" charset="0"/>
                <a:cs typeface="Times New Roman" panose="02020603050405020304" pitchFamily="18" charset="0"/>
              </a:rPr>
              <a:t>hype is crazy</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“Masters of the Universe</a:t>
            </a:r>
            <a:r>
              <a:rPr lang="en-US"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 to describe data scientists</a:t>
            </a:r>
          </a:p>
          <a:p>
            <a:pPr marL="0" indent="0" algn="just">
              <a:buNone/>
            </a:pPr>
            <a:r>
              <a:rPr lang="en-US" dirty="0">
                <a:latin typeface="Times New Roman" panose="02020603050405020304" pitchFamily="18" charset="0"/>
                <a:cs typeface="Times New Roman" panose="02020603050405020304" pitchFamily="18" charset="0"/>
              </a:rPr>
              <a:t>     In general, </a:t>
            </a:r>
            <a:r>
              <a:rPr lang="en-US" b="1" dirty="0">
                <a:latin typeface="Times New Roman" panose="02020603050405020304" pitchFamily="18" charset="0"/>
                <a:cs typeface="Times New Roman" panose="02020603050405020304" pitchFamily="18" charset="0"/>
              </a:rPr>
              <a:t>hype masks reality and increases the noise-to-signal ratio</a:t>
            </a:r>
            <a:r>
              <a:rPr lang="en-US" dirty="0">
                <a:latin typeface="Times New Roman" panose="02020603050405020304" pitchFamily="18" charset="0"/>
                <a:cs typeface="Times New Roman" panose="02020603050405020304" pitchFamily="18" charset="0"/>
              </a:rPr>
              <a:t> </a:t>
            </a:r>
          </a:p>
          <a:p>
            <a:pPr algn="just"/>
            <a:r>
              <a:rPr lang="en-US" b="1" dirty="0">
                <a:latin typeface="Times New Roman" panose="02020603050405020304" pitchFamily="18" charset="0"/>
                <a:cs typeface="Times New Roman" panose="02020603050405020304" pitchFamily="18" charset="0"/>
              </a:rPr>
              <a:t>Statisticians</a:t>
            </a:r>
            <a:r>
              <a:rPr lang="en-US" dirty="0">
                <a:latin typeface="Times New Roman" panose="02020603050405020304" pitchFamily="18" charset="0"/>
                <a:cs typeface="Times New Roman" panose="02020603050405020304" pitchFamily="18" charset="0"/>
              </a:rPr>
              <a:t> already feel that they are studying and working on the “Science of Data”. Data science is not just </a:t>
            </a:r>
            <a:r>
              <a:rPr lang="en-US" b="1" dirty="0">
                <a:latin typeface="Times New Roman" panose="02020603050405020304" pitchFamily="18" charset="0"/>
                <a:cs typeface="Times New Roman" panose="02020603050405020304" pitchFamily="18" charset="0"/>
              </a:rPr>
              <a:t>a rebranding of statistics or machine learning but rather </a:t>
            </a:r>
            <a:r>
              <a:rPr lang="en-IN" b="1" dirty="0">
                <a:latin typeface="Times New Roman" panose="02020603050405020304" pitchFamily="18" charset="0"/>
                <a:cs typeface="Times New Roman" panose="02020603050405020304" pitchFamily="18" charset="0"/>
              </a:rPr>
              <a:t>a field into itself</a:t>
            </a:r>
          </a:p>
          <a:p>
            <a:pPr algn="just"/>
            <a:r>
              <a:rPr lang="en-US" dirty="0">
                <a:latin typeface="Times New Roman" panose="02020603050405020304" pitchFamily="18" charset="0"/>
                <a:cs typeface="Times New Roman" panose="02020603050405020304" pitchFamily="18" charset="0"/>
              </a:rPr>
              <a:t>Anything that has to call itself a science isn’t a data science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9423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7E3FCA-8121-2FBA-6153-0D3DA26F22A5}"/>
              </a:ext>
            </a:extLst>
          </p:cNvPr>
          <p:cNvSpPr>
            <a:spLocks noGrp="1"/>
          </p:cNvSpPr>
          <p:nvPr>
            <p:ph type="title"/>
          </p:nvPr>
        </p:nvSpPr>
        <p:spPr>
          <a:xfrm>
            <a:off x="609600" y="65988"/>
            <a:ext cx="9956800" cy="631596"/>
          </a:xfrm>
        </p:spPr>
        <p:txBody>
          <a:bodyPr>
            <a:noAutofit/>
          </a:bodyPr>
          <a:lstStyle/>
          <a:p>
            <a:pPr algn="ctr"/>
            <a:r>
              <a:rPr lang="en-IN" sz="3600" b="1" dirty="0">
                <a:latin typeface="Times New Roman" panose="02020603050405020304" pitchFamily="18" charset="0"/>
                <a:cs typeface="Times New Roman" panose="02020603050405020304" pitchFamily="18" charset="0"/>
              </a:rPr>
              <a:t>Getting Past the Hype</a:t>
            </a:r>
          </a:p>
        </p:txBody>
      </p:sp>
      <p:sp>
        <p:nvSpPr>
          <p:cNvPr id="3" name="Content Placeholder 2">
            <a:extLst>
              <a:ext uri="{FF2B5EF4-FFF2-40B4-BE49-F238E27FC236}">
                <a16:creationId xmlns:a16="http://schemas.microsoft.com/office/drawing/2014/main" xmlns="" id="{6272D33D-007A-D501-5BC4-8C2CC6E68A8F}"/>
              </a:ext>
            </a:extLst>
          </p:cNvPr>
          <p:cNvSpPr>
            <a:spLocks noGrp="1"/>
          </p:cNvSpPr>
          <p:nvPr>
            <p:ph sz="quarter" idx="1"/>
          </p:nvPr>
        </p:nvSpPr>
        <p:spPr>
          <a:xfrm>
            <a:off x="609600" y="697584"/>
            <a:ext cx="10972800" cy="6160416"/>
          </a:xfrm>
        </p:spPr>
        <p:txBody>
          <a:bodyPr/>
          <a:lstStyle/>
          <a:p>
            <a:pPr algn="just"/>
            <a:r>
              <a:rPr lang="en-US" dirty="0">
                <a:latin typeface="Times New Roman" panose="02020603050405020304" pitchFamily="18" charset="0"/>
                <a:cs typeface="Times New Roman" panose="02020603050405020304" pitchFamily="18" charset="0"/>
              </a:rPr>
              <a:t>It’s a general truism that, whenever you go from school to a real job, you realize there’s a gap between what you learned in school and what you do on the job. In other words, you were simply facing the </a:t>
            </a:r>
            <a:r>
              <a:rPr lang="en-US" b="1" dirty="0">
                <a:latin typeface="Times New Roman" panose="02020603050405020304" pitchFamily="18" charset="0"/>
                <a:cs typeface="Times New Roman" panose="02020603050405020304" pitchFamily="18" charset="0"/>
              </a:rPr>
              <a:t>difference between academic statistics and industry statistics.</a:t>
            </a:r>
          </a:p>
          <a:p>
            <a:pPr algn="just"/>
            <a:r>
              <a:rPr lang="en-US" dirty="0">
                <a:latin typeface="Times New Roman" panose="02020603050405020304" pitchFamily="18" charset="0"/>
                <a:cs typeface="Times New Roman" panose="02020603050405020304" pitchFamily="18" charset="0"/>
              </a:rPr>
              <a:t>There’s is a difference between industry and academia. But does it really have to be that way? Why do many courses in school have to be so intrinsically out of touch with reality?</a:t>
            </a:r>
          </a:p>
          <a:p>
            <a:pPr algn="just"/>
            <a:r>
              <a:rPr lang="en-US" dirty="0">
                <a:latin typeface="Times New Roman" panose="02020603050405020304" pitchFamily="18" charset="0"/>
                <a:cs typeface="Times New Roman" panose="02020603050405020304" pitchFamily="18" charset="0"/>
              </a:rPr>
              <a:t>The general experience of data scientists is that, at their job, they have </a:t>
            </a:r>
            <a:r>
              <a:rPr lang="en-US" b="1" dirty="0">
                <a:latin typeface="Times New Roman" panose="02020603050405020304" pitchFamily="18" charset="0"/>
                <a:cs typeface="Times New Roman" panose="02020603050405020304" pitchFamily="18" charset="0"/>
              </a:rPr>
              <a:t>access to a larger body of knowledge and methodology</a:t>
            </a:r>
          </a:p>
          <a:p>
            <a:pPr algn="just"/>
            <a:r>
              <a:rPr lang="en-US" dirty="0">
                <a:latin typeface="Times New Roman" panose="02020603050405020304" pitchFamily="18" charset="0"/>
                <a:cs typeface="Times New Roman" panose="02020603050405020304" pitchFamily="18" charset="0"/>
              </a:rPr>
              <a:t>Around all the hype, in other words, there is a ring of truth: </a:t>
            </a:r>
            <a:r>
              <a:rPr lang="en-US" b="1" dirty="0">
                <a:latin typeface="Times New Roman" panose="02020603050405020304" pitchFamily="18" charset="0"/>
                <a:cs typeface="Times New Roman" panose="02020603050405020304" pitchFamily="18" charset="0"/>
              </a:rPr>
              <a:t>this is something new. But at the same time, it’s a fragile, nascent idea </a:t>
            </a:r>
            <a:r>
              <a:rPr lang="en-US" dirty="0">
                <a:latin typeface="Times New Roman" panose="02020603050405020304" pitchFamily="18" charset="0"/>
                <a:cs typeface="Times New Roman" panose="02020603050405020304" pitchFamily="18" charset="0"/>
              </a:rPr>
              <a:t>at real risk of being rejected prematurely</a:t>
            </a:r>
          </a:p>
          <a:p>
            <a:pPr algn="just"/>
            <a:r>
              <a:rPr lang="en-US" b="1" dirty="0">
                <a:latin typeface="Times New Roman" panose="02020603050405020304" pitchFamily="18" charset="0"/>
                <a:cs typeface="Times New Roman" panose="02020603050405020304" pitchFamily="18" charset="0"/>
              </a:rPr>
              <a:t>Understanding the cultural phenomenon of data science and how others were experiencing it. Study how industry and universities are “doing data science” </a:t>
            </a:r>
            <a:r>
              <a:rPr lang="en-US" dirty="0">
                <a:latin typeface="Times New Roman" panose="02020603050405020304" pitchFamily="18" charset="0"/>
                <a:cs typeface="Times New Roman" panose="02020603050405020304" pitchFamily="18" charset="0"/>
              </a:rPr>
              <a:t>by meeting with people at Google, at startups and tech companies, and at universities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53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B50EFC-A6F9-A4E0-FB14-D1AF020D8226}"/>
              </a:ext>
            </a:extLst>
          </p:cNvPr>
          <p:cNvSpPr>
            <a:spLocks noGrp="1"/>
          </p:cNvSpPr>
          <p:nvPr>
            <p:ph type="title"/>
          </p:nvPr>
        </p:nvSpPr>
        <p:spPr>
          <a:xfrm>
            <a:off x="609600" y="26460"/>
            <a:ext cx="9956800" cy="642843"/>
          </a:xfrm>
        </p:spPr>
        <p:txBody>
          <a:bodyPr>
            <a:normAutofit/>
          </a:bodyPr>
          <a:lstStyle/>
          <a:p>
            <a:pPr algn="ctr"/>
            <a:r>
              <a:rPr lang="en-IN" sz="3600" b="1" dirty="0"/>
              <a:t>Why Now?</a:t>
            </a:r>
          </a:p>
        </p:txBody>
      </p:sp>
      <p:sp>
        <p:nvSpPr>
          <p:cNvPr id="3" name="Content Placeholder 2">
            <a:extLst>
              <a:ext uri="{FF2B5EF4-FFF2-40B4-BE49-F238E27FC236}">
                <a16:creationId xmlns:a16="http://schemas.microsoft.com/office/drawing/2014/main" xmlns="" id="{F282CE4C-98CE-70F8-B234-6110F75069CA}"/>
              </a:ext>
            </a:extLst>
          </p:cNvPr>
          <p:cNvSpPr>
            <a:spLocks noGrp="1"/>
          </p:cNvSpPr>
          <p:nvPr>
            <p:ph sz="quarter" idx="1"/>
          </p:nvPr>
        </p:nvSpPr>
        <p:spPr>
          <a:xfrm>
            <a:off x="524758" y="395925"/>
            <a:ext cx="11057641" cy="6435615"/>
          </a:xfrm>
        </p:spPr>
        <p:txBody>
          <a:bodyPr/>
          <a:lstStyle/>
          <a:p>
            <a:pPr algn="just"/>
            <a:r>
              <a:rPr lang="en-US" dirty="0">
                <a:latin typeface="Times New Roman" panose="02020603050405020304" pitchFamily="18" charset="0"/>
                <a:cs typeface="Times New Roman" panose="02020603050405020304" pitchFamily="18" charset="0"/>
              </a:rPr>
              <a:t>Shopping, communicating, reading news, listening to music, searching for information, expressing our opinions—all this is being tracked online</a:t>
            </a:r>
          </a:p>
          <a:p>
            <a:pPr algn="just"/>
            <a:r>
              <a:rPr lang="en-US" dirty="0">
                <a:latin typeface="Times New Roman" panose="02020603050405020304" pitchFamily="18" charset="0"/>
                <a:cs typeface="Times New Roman" panose="02020603050405020304" pitchFamily="18" charset="0"/>
              </a:rPr>
              <a:t>What people might not know is that the </a:t>
            </a:r>
            <a:r>
              <a:rPr lang="en-US" b="1" dirty="0">
                <a:latin typeface="Times New Roman" panose="02020603050405020304" pitchFamily="18" charset="0"/>
                <a:cs typeface="Times New Roman" panose="02020603050405020304" pitchFamily="18" charset="0"/>
              </a:rPr>
              <a:t>“datafication” </a:t>
            </a:r>
            <a:r>
              <a:rPr lang="en-US" dirty="0">
                <a:latin typeface="Times New Roman" panose="02020603050405020304" pitchFamily="18" charset="0"/>
                <a:cs typeface="Times New Roman" panose="02020603050405020304" pitchFamily="18" charset="0"/>
              </a:rPr>
              <a:t>of our offline behavior has started as well, mirroring the online data collection revolution (more on this later)</a:t>
            </a:r>
          </a:p>
          <a:p>
            <a:pPr algn="just"/>
            <a:r>
              <a:rPr lang="en-US" dirty="0">
                <a:latin typeface="Times New Roman" panose="02020603050405020304" pitchFamily="18" charset="0"/>
                <a:cs typeface="Times New Roman" panose="02020603050405020304" pitchFamily="18" charset="0"/>
              </a:rPr>
              <a:t>It’s not just Internet data, though—</a:t>
            </a:r>
            <a:r>
              <a:rPr lang="en-US" b="1" i="1" dirty="0">
                <a:latin typeface="Times New Roman" panose="02020603050405020304" pitchFamily="18" charset="0"/>
                <a:cs typeface="Times New Roman" panose="02020603050405020304" pitchFamily="18" charset="0"/>
              </a:rPr>
              <a:t>it’s finance, the medical industry, pharmaceuticals, bioinformatics, social welfare, government, education, retail, and the list goes on.</a:t>
            </a:r>
          </a:p>
          <a:p>
            <a:pPr algn="just"/>
            <a:r>
              <a:rPr lang="en-US" dirty="0">
                <a:latin typeface="Times New Roman" panose="02020603050405020304" pitchFamily="18" charset="0"/>
                <a:cs typeface="Times New Roman" panose="02020603050405020304" pitchFamily="18" charset="0"/>
              </a:rPr>
              <a:t>In some cases, the amount of data collected might be enough to be considered “big” in other cases, it’s not.</a:t>
            </a:r>
          </a:p>
          <a:p>
            <a:pPr algn="just"/>
            <a:r>
              <a:rPr lang="en-US" dirty="0">
                <a:latin typeface="Times New Roman" panose="02020603050405020304" pitchFamily="18" charset="0"/>
                <a:cs typeface="Times New Roman" panose="02020603050405020304" pitchFamily="18" charset="0"/>
              </a:rPr>
              <a:t>On the </a:t>
            </a:r>
            <a:r>
              <a:rPr lang="en-US" b="1" dirty="0">
                <a:latin typeface="Times New Roman" panose="02020603050405020304" pitchFamily="18" charset="0"/>
                <a:cs typeface="Times New Roman" panose="02020603050405020304" pitchFamily="18" charset="0"/>
              </a:rPr>
              <a:t>Interne</a:t>
            </a:r>
            <a:r>
              <a:rPr lang="en-US" dirty="0">
                <a:latin typeface="Times New Roman" panose="02020603050405020304" pitchFamily="18" charset="0"/>
                <a:cs typeface="Times New Roman" panose="02020603050405020304" pitchFamily="18" charset="0"/>
              </a:rPr>
              <a:t>t, this means </a:t>
            </a:r>
            <a:r>
              <a:rPr lang="en-US" b="1" i="1" dirty="0">
                <a:latin typeface="Times New Roman" panose="02020603050405020304" pitchFamily="18" charset="0"/>
                <a:cs typeface="Times New Roman" panose="02020603050405020304" pitchFamily="18" charset="0"/>
              </a:rPr>
              <a:t>Amazon recommendation systems, friend recommendations on Facebook, film and music recommendations</a:t>
            </a:r>
            <a:r>
              <a:rPr lang="en-US" dirty="0">
                <a:latin typeface="Times New Roman" panose="02020603050405020304" pitchFamily="18" charset="0"/>
                <a:cs typeface="Times New Roman" panose="02020603050405020304" pitchFamily="18" charset="0"/>
              </a:rPr>
              <a:t>, and so on. </a:t>
            </a:r>
          </a:p>
          <a:p>
            <a:pPr algn="just"/>
            <a:r>
              <a:rPr lang="en-US" dirty="0">
                <a:latin typeface="Times New Roman" panose="02020603050405020304" pitchFamily="18" charset="0"/>
                <a:cs typeface="Times New Roman" panose="02020603050405020304" pitchFamily="18" charset="0"/>
              </a:rPr>
              <a:t>In </a:t>
            </a:r>
            <a:r>
              <a:rPr lang="en-US" b="1" dirty="0">
                <a:latin typeface="Times New Roman" panose="02020603050405020304" pitchFamily="18" charset="0"/>
                <a:cs typeface="Times New Roman" panose="02020603050405020304" pitchFamily="18" charset="0"/>
              </a:rPr>
              <a:t>finance,</a:t>
            </a:r>
            <a:r>
              <a:rPr lang="en-US" dirty="0">
                <a:latin typeface="Times New Roman" panose="02020603050405020304" pitchFamily="18" charset="0"/>
                <a:cs typeface="Times New Roman" panose="02020603050405020304" pitchFamily="18" charset="0"/>
              </a:rPr>
              <a:t> this means </a:t>
            </a:r>
            <a:r>
              <a:rPr lang="en-US" i="1" dirty="0">
                <a:latin typeface="Times New Roman" panose="02020603050405020304" pitchFamily="18" charset="0"/>
                <a:cs typeface="Times New Roman" panose="02020603050405020304" pitchFamily="18" charset="0"/>
              </a:rPr>
              <a:t>credit ratings, trading algorithms, and models</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21976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1F2AF5E-55BF-79F9-805E-AC84EF1B50CF}"/>
              </a:ext>
            </a:extLst>
          </p:cNvPr>
          <p:cNvSpPr>
            <a:spLocks noGrp="1"/>
          </p:cNvSpPr>
          <p:nvPr>
            <p:ph sz="quarter" idx="1"/>
          </p:nvPr>
        </p:nvSpPr>
        <p:spPr>
          <a:xfrm>
            <a:off x="609599" y="537328"/>
            <a:ext cx="10957090" cy="6320672"/>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In </a:t>
            </a:r>
            <a:r>
              <a:rPr lang="en-US" b="1" dirty="0">
                <a:latin typeface="Times New Roman" panose="02020603050405020304" pitchFamily="18" charset="0"/>
                <a:cs typeface="Times New Roman" panose="02020603050405020304" pitchFamily="18" charset="0"/>
              </a:rPr>
              <a:t>education</a:t>
            </a:r>
            <a:r>
              <a:rPr lang="en-US" dirty="0">
                <a:latin typeface="Times New Roman" panose="02020603050405020304" pitchFamily="18" charset="0"/>
                <a:cs typeface="Times New Roman" panose="02020603050405020304" pitchFamily="18" charset="0"/>
              </a:rPr>
              <a:t>, this is starting to mean dynamic personalized learning and assess‐ </a:t>
            </a:r>
            <a:r>
              <a:rPr lang="en-US" dirty="0" err="1">
                <a:latin typeface="Times New Roman" panose="02020603050405020304" pitchFamily="18" charset="0"/>
                <a:cs typeface="Times New Roman" panose="02020603050405020304" pitchFamily="18" charset="0"/>
              </a:rPr>
              <a:t>ments</a:t>
            </a:r>
            <a:r>
              <a:rPr lang="en-US" dirty="0">
                <a:latin typeface="Times New Roman" panose="02020603050405020304" pitchFamily="18" charset="0"/>
                <a:cs typeface="Times New Roman" panose="02020603050405020304" pitchFamily="18" charset="0"/>
              </a:rPr>
              <a:t> coming out of places like </a:t>
            </a:r>
            <a:r>
              <a:rPr lang="en-US" dirty="0" err="1">
                <a:latin typeface="Times New Roman" panose="02020603050405020304" pitchFamily="18" charset="0"/>
                <a:cs typeface="Times New Roman" panose="02020603050405020304" pitchFamily="18" charset="0"/>
              </a:rPr>
              <a:t>Knewton</a:t>
            </a:r>
            <a:r>
              <a:rPr lang="en-US" dirty="0">
                <a:latin typeface="Times New Roman" panose="02020603050405020304" pitchFamily="18" charset="0"/>
                <a:cs typeface="Times New Roman" panose="02020603050405020304" pitchFamily="18" charset="0"/>
              </a:rPr>
              <a:t> and Khan Academy. In government, this means policies based on data.</a:t>
            </a:r>
          </a:p>
          <a:p>
            <a:pPr algn="just">
              <a:lnSpc>
                <a:spcPct val="150000"/>
              </a:lnSpc>
            </a:pPr>
            <a:r>
              <a:rPr lang="en-US" dirty="0">
                <a:latin typeface="Times New Roman" panose="02020603050405020304" pitchFamily="18" charset="0"/>
                <a:cs typeface="Times New Roman" panose="02020603050405020304" pitchFamily="18" charset="0"/>
              </a:rPr>
              <a:t>Technology makes this possible: infrastructure for large-scale data processing, increased memory, and bandwidth, as well as a cultural acceptance of technology in the fabric of our lives. This wasn’t true a decade ago.</a:t>
            </a:r>
          </a:p>
          <a:p>
            <a:pPr algn="just">
              <a:lnSpc>
                <a:spcPct val="150000"/>
              </a:lnSpc>
            </a:pPr>
            <a:r>
              <a:rPr lang="en-US" dirty="0">
                <a:latin typeface="Times New Roman" panose="02020603050405020304" pitchFamily="18" charset="0"/>
                <a:cs typeface="Times New Roman" panose="02020603050405020304" pitchFamily="18" charset="0"/>
              </a:rPr>
              <a:t>Consideration should be to the ethical and technical responsibilities for the people responsible for the process.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6208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EE24DC-C9A1-2913-C0F8-66F677B9FF22}"/>
              </a:ext>
            </a:extLst>
          </p:cNvPr>
          <p:cNvSpPr>
            <a:spLocks noGrp="1"/>
          </p:cNvSpPr>
          <p:nvPr>
            <p:ph type="title"/>
          </p:nvPr>
        </p:nvSpPr>
        <p:spPr>
          <a:xfrm>
            <a:off x="609600" y="158434"/>
            <a:ext cx="9956800" cy="567429"/>
          </a:xfrm>
        </p:spPr>
        <p:txBody>
          <a:bodyPr>
            <a:noAutofit/>
          </a:bodyPr>
          <a:lstStyle/>
          <a:p>
            <a:pPr algn="ctr"/>
            <a:r>
              <a:rPr lang="en-IN" sz="3600" b="1" dirty="0"/>
              <a:t>Why Data Science? </a:t>
            </a:r>
          </a:p>
        </p:txBody>
      </p:sp>
      <p:sp>
        <p:nvSpPr>
          <p:cNvPr id="3" name="Content Placeholder 2">
            <a:extLst>
              <a:ext uri="{FF2B5EF4-FFF2-40B4-BE49-F238E27FC236}">
                <a16:creationId xmlns:a16="http://schemas.microsoft.com/office/drawing/2014/main" xmlns="" id="{F1C6B458-8C6C-0A33-2869-1AE3506DE192}"/>
              </a:ext>
            </a:extLst>
          </p:cNvPr>
          <p:cNvSpPr>
            <a:spLocks noGrp="1"/>
          </p:cNvSpPr>
          <p:nvPr>
            <p:ph sz="quarter" idx="1"/>
          </p:nvPr>
        </p:nvSpPr>
        <p:spPr>
          <a:xfrm>
            <a:off x="609599" y="791852"/>
            <a:ext cx="10938236" cy="6066148"/>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Companies have been </a:t>
            </a:r>
            <a:r>
              <a:rPr lang="en-US" b="1" dirty="0">
                <a:latin typeface="Times New Roman" panose="02020603050405020304" pitchFamily="18" charset="0"/>
                <a:cs typeface="Times New Roman" panose="02020603050405020304" pitchFamily="18" charset="0"/>
              </a:rPr>
              <a:t>storing their data</a:t>
            </a:r>
            <a:r>
              <a:rPr lang="en-US" dirty="0">
                <a:latin typeface="Times New Roman" panose="02020603050405020304" pitchFamily="18" charset="0"/>
                <a:cs typeface="Times New Roman" panose="02020603050405020304" pitchFamily="18" charset="0"/>
              </a:rPr>
              <a:t>. Data has become the most </a:t>
            </a:r>
            <a:r>
              <a:rPr lang="en-US" b="1" dirty="0">
                <a:latin typeface="Times New Roman" panose="02020603050405020304" pitchFamily="18" charset="0"/>
                <a:cs typeface="Times New Roman" panose="02020603050405020304" pitchFamily="18" charset="0"/>
              </a:rPr>
              <a:t>abundant thing </a:t>
            </a:r>
            <a:r>
              <a:rPr lang="en-US" dirty="0">
                <a:latin typeface="Times New Roman" panose="02020603050405020304" pitchFamily="18" charset="0"/>
                <a:cs typeface="Times New Roman" panose="02020603050405020304" pitchFamily="18" charset="0"/>
              </a:rPr>
              <a:t>today. But, </a:t>
            </a:r>
            <a:r>
              <a:rPr lang="en-US" b="1" dirty="0">
                <a:latin typeface="Times New Roman" panose="02020603050405020304" pitchFamily="18" charset="0"/>
                <a:cs typeface="Times New Roman" panose="02020603050405020304" pitchFamily="18" charset="0"/>
              </a:rPr>
              <a:t>what will we do with this data? </a:t>
            </a:r>
            <a:r>
              <a:rPr lang="en-US" dirty="0">
                <a:latin typeface="Times New Roman" panose="02020603050405020304" pitchFamily="18" charset="0"/>
                <a:cs typeface="Times New Roman" panose="02020603050405020304" pitchFamily="18" charset="0"/>
              </a:rPr>
              <a:t>Let’s take an example: •</a:t>
            </a:r>
          </a:p>
          <a:p>
            <a:pPr algn="just">
              <a:lnSpc>
                <a:spcPct val="150000"/>
              </a:lnSpc>
            </a:pPr>
            <a:r>
              <a:rPr lang="en-US" dirty="0">
                <a:latin typeface="Times New Roman" panose="02020603050405020304" pitchFamily="18" charset="0"/>
                <a:cs typeface="Times New Roman" panose="02020603050405020304" pitchFamily="18" charset="0"/>
              </a:rPr>
              <a:t> Say, company which makes </a:t>
            </a:r>
            <a:r>
              <a:rPr lang="en-US" b="1" dirty="0">
                <a:latin typeface="Times New Roman" panose="02020603050405020304" pitchFamily="18" charset="0"/>
                <a:cs typeface="Times New Roman" panose="02020603050405020304" pitchFamily="18" charset="0"/>
              </a:rPr>
              <a:t>mobile phones</a:t>
            </a:r>
            <a:r>
              <a:rPr lang="en-US" dirty="0">
                <a:latin typeface="Times New Roman" panose="02020603050405020304" pitchFamily="18" charset="0"/>
                <a:cs typeface="Times New Roman" panose="02020603050405020304" pitchFamily="18" charset="0"/>
              </a:rPr>
              <a:t>, released their </a:t>
            </a:r>
            <a:r>
              <a:rPr lang="en-US" b="1" dirty="0">
                <a:latin typeface="Times New Roman" panose="02020603050405020304" pitchFamily="18" charset="0"/>
                <a:cs typeface="Times New Roman" panose="02020603050405020304" pitchFamily="18" charset="0"/>
              </a:rPr>
              <a:t>first product</a:t>
            </a:r>
            <a:r>
              <a:rPr lang="en-US" dirty="0">
                <a:latin typeface="Times New Roman" panose="02020603050405020304" pitchFamily="18" charset="0"/>
                <a:cs typeface="Times New Roman" panose="02020603050405020304" pitchFamily="18" charset="0"/>
              </a:rPr>
              <a:t>, became a </a:t>
            </a:r>
            <a:r>
              <a:rPr lang="en-US" b="1" dirty="0">
                <a:latin typeface="Times New Roman" panose="02020603050405020304" pitchFamily="18" charset="0"/>
                <a:cs typeface="Times New Roman" panose="02020603050405020304" pitchFamily="18" charset="0"/>
              </a:rPr>
              <a:t>massive hit</a:t>
            </a:r>
            <a:r>
              <a:rPr lang="en-US" dirty="0">
                <a:latin typeface="Times New Roman" panose="02020603050405020304" pitchFamily="18" charset="0"/>
                <a:cs typeface="Times New Roman" panose="02020603050405020304" pitchFamily="18" charset="0"/>
              </a:rPr>
              <a:t>. Its time to </a:t>
            </a:r>
            <a:r>
              <a:rPr lang="en-US" b="1" dirty="0">
                <a:latin typeface="Times New Roman" panose="02020603050405020304" pitchFamily="18" charset="0"/>
                <a:cs typeface="Times New Roman" panose="02020603050405020304" pitchFamily="18" charset="0"/>
              </a:rPr>
              <a:t>come up with something new</a:t>
            </a:r>
            <a:r>
              <a:rPr lang="en-US" dirty="0">
                <a:latin typeface="Times New Roman" panose="02020603050405020304" pitchFamily="18" charset="0"/>
                <a:cs typeface="Times New Roman" panose="02020603050405020304" pitchFamily="18" charset="0"/>
              </a:rPr>
              <a:t>, so as to meet the </a:t>
            </a:r>
            <a:r>
              <a:rPr lang="en-US" b="1" dirty="0">
                <a:latin typeface="Times New Roman" panose="02020603050405020304" pitchFamily="18" charset="0"/>
                <a:cs typeface="Times New Roman" panose="02020603050405020304" pitchFamily="18" charset="0"/>
              </a:rPr>
              <a:t>expectations</a:t>
            </a:r>
            <a:r>
              <a:rPr lang="en-US" dirty="0">
                <a:latin typeface="Times New Roman" panose="02020603050405020304" pitchFamily="18" charset="0"/>
                <a:cs typeface="Times New Roman" panose="02020603050405020304" pitchFamily="18" charset="0"/>
              </a:rPr>
              <a:t> of the users - </a:t>
            </a:r>
            <a:r>
              <a:rPr lang="en-US" b="1" dirty="0">
                <a:latin typeface="Times New Roman" panose="02020603050405020304" pitchFamily="18" charset="0"/>
                <a:cs typeface="Times New Roman" panose="02020603050405020304" pitchFamily="18" charset="0"/>
              </a:rPr>
              <a:t>eagerly waiting for next release</a:t>
            </a:r>
            <a:r>
              <a:rPr lang="en-US" dirty="0">
                <a:latin typeface="Times New Roman" panose="02020603050405020304" pitchFamily="18" charset="0"/>
                <a:cs typeface="Times New Roman" panose="02020603050405020304" pitchFamily="18" charset="0"/>
              </a:rPr>
              <a:t>.</a:t>
            </a:r>
          </a:p>
          <a:p>
            <a:pPr algn="just">
              <a:lnSpc>
                <a:spcPct val="150000"/>
              </a:lnSpc>
            </a:pPr>
            <a:r>
              <a:rPr lang="en-US" dirty="0">
                <a:latin typeface="Times New Roman" panose="02020603050405020304" pitchFamily="18" charset="0"/>
                <a:cs typeface="Times New Roman" panose="02020603050405020304" pitchFamily="18" charset="0"/>
              </a:rPr>
              <a:t> Here comes </a:t>
            </a:r>
            <a:r>
              <a:rPr lang="en-US" b="1" dirty="0">
                <a:latin typeface="Times New Roman" panose="02020603050405020304" pitchFamily="18" charset="0"/>
                <a:cs typeface="Times New Roman" panose="02020603050405020304" pitchFamily="18" charset="0"/>
              </a:rPr>
              <a:t>Data Science, apply various data mining techniques </a:t>
            </a:r>
            <a:r>
              <a:rPr lang="en-US" dirty="0">
                <a:latin typeface="Times New Roman" panose="02020603050405020304" pitchFamily="18" charset="0"/>
                <a:cs typeface="Times New Roman" panose="02020603050405020304" pitchFamily="18" charset="0"/>
              </a:rPr>
              <a:t>like </a:t>
            </a:r>
            <a:r>
              <a:rPr lang="en-US" i="1" dirty="0">
                <a:latin typeface="Times New Roman" panose="02020603050405020304" pitchFamily="18" charset="0"/>
                <a:cs typeface="Times New Roman" panose="02020603050405020304" pitchFamily="18" charset="0"/>
              </a:rPr>
              <a:t>sentiment analysis, knowledge of mathematical and statistical methods, scientific methods, algorithms, programming skills </a:t>
            </a:r>
            <a:r>
              <a:rPr lang="en-US" dirty="0">
                <a:latin typeface="Times New Roman" panose="02020603050405020304" pitchFamily="18" charset="0"/>
                <a:cs typeface="Times New Roman" panose="02020603050405020304" pitchFamily="18" charset="0"/>
              </a:rPr>
              <a:t>on user generated feedback and pick things what users are expecting in the next release and </a:t>
            </a:r>
            <a:r>
              <a:rPr lang="en-US" b="1" dirty="0">
                <a:latin typeface="Times New Roman" panose="02020603050405020304" pitchFamily="18" charset="0"/>
                <a:cs typeface="Times New Roman" panose="02020603050405020304" pitchFamily="18" charset="0"/>
              </a:rPr>
              <a:t>making well-versed decisions</a:t>
            </a:r>
            <a:r>
              <a:rPr lang="en-US" dirty="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0629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C81820E-0974-0ED8-C3A8-82251AE81DAC}"/>
              </a:ext>
            </a:extLst>
          </p:cNvPr>
          <p:cNvSpPr>
            <a:spLocks noGrp="1"/>
          </p:cNvSpPr>
          <p:nvPr>
            <p:ph sz="quarter" idx="1"/>
          </p:nvPr>
        </p:nvSpPr>
        <p:spPr>
          <a:xfrm>
            <a:off x="609599" y="631595"/>
            <a:ext cx="10891101" cy="6226405"/>
          </a:xfrm>
        </p:spPr>
        <p:txBody>
          <a:bodyPr/>
          <a:lstStyle/>
          <a:p>
            <a:pPr algn="just">
              <a:lnSpc>
                <a:spcPct val="200000"/>
              </a:lnSpc>
            </a:pPr>
            <a:r>
              <a:rPr lang="en-US" dirty="0">
                <a:latin typeface="Times New Roman" panose="02020603050405020304" pitchFamily="18" charset="0"/>
                <a:cs typeface="Times New Roman" panose="02020603050405020304" pitchFamily="18" charset="0"/>
              </a:rPr>
              <a:t>Thus, </a:t>
            </a:r>
            <a:r>
              <a:rPr lang="en-US" i="1" dirty="0">
                <a:latin typeface="Times New Roman" panose="02020603050405020304" pitchFamily="18" charset="0"/>
                <a:cs typeface="Times New Roman" panose="02020603050405020304" pitchFamily="18" charset="0"/>
              </a:rPr>
              <a:t>through Data Science we can make better decisions, we can reduce production costs by coming out with efficient ways, and give customers what they actually want</a:t>
            </a:r>
            <a:r>
              <a:rPr lang="en-US" dirty="0">
                <a:latin typeface="Times New Roman" panose="02020603050405020304" pitchFamily="18" charset="0"/>
                <a:cs typeface="Times New Roman" panose="02020603050405020304" pitchFamily="18" charset="0"/>
              </a:rPr>
              <a:t>! </a:t>
            </a:r>
          </a:p>
          <a:p>
            <a:pPr algn="just">
              <a:lnSpc>
                <a:spcPct val="200000"/>
              </a:lnSpc>
            </a:pPr>
            <a:r>
              <a:rPr lang="en-US" dirty="0">
                <a:latin typeface="Times New Roman" panose="02020603050405020304" pitchFamily="18" charset="0"/>
                <a:cs typeface="Times New Roman" panose="02020603050405020304" pitchFamily="18" charset="0"/>
              </a:rPr>
              <a:t>Thus, there are countless benefits that Data Science can result in, and hence it has become </a:t>
            </a:r>
            <a:r>
              <a:rPr lang="en-US" b="1" dirty="0">
                <a:latin typeface="Times New Roman" panose="02020603050405020304" pitchFamily="18" charset="0"/>
                <a:cs typeface="Times New Roman" panose="02020603050405020304" pitchFamily="18" charset="0"/>
              </a:rPr>
              <a:t>absolutely necessary for the company to have a Data Science Team. </a:t>
            </a:r>
          </a:p>
          <a:p>
            <a:pPr algn="just">
              <a:lnSpc>
                <a:spcPct val="200000"/>
              </a:lnSpc>
            </a:pPr>
            <a:r>
              <a:rPr lang="en-US" b="1" dirty="0">
                <a:latin typeface="Times New Roman" panose="02020603050405020304" pitchFamily="18" charset="0"/>
                <a:cs typeface="Times New Roman" panose="02020603050405020304" pitchFamily="18" charset="0"/>
              </a:rPr>
              <a:t>Data science – making effective decision and development of data product </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333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85995F-7D39-B2EA-7D1E-6CC10227EC3F}"/>
              </a:ext>
            </a:extLst>
          </p:cNvPr>
          <p:cNvSpPr>
            <a:spLocks noGrp="1"/>
          </p:cNvSpPr>
          <p:nvPr>
            <p:ph type="title"/>
          </p:nvPr>
        </p:nvSpPr>
        <p:spPr>
          <a:xfrm>
            <a:off x="609600" y="75415"/>
            <a:ext cx="9956800" cy="575035"/>
          </a:xfrm>
        </p:spPr>
        <p:txBody>
          <a:bodyPr>
            <a:normAutofit fontScale="90000"/>
          </a:bodyPr>
          <a:lstStyle/>
          <a:p>
            <a:pPr algn="ctr"/>
            <a:r>
              <a:rPr lang="en-IN" sz="4000" b="1" dirty="0">
                <a:latin typeface="Times New Roman" panose="02020603050405020304" pitchFamily="18" charset="0"/>
                <a:cs typeface="Times New Roman" panose="02020603050405020304" pitchFamily="18" charset="0"/>
              </a:rPr>
              <a:t>DATAFICATION</a:t>
            </a:r>
          </a:p>
        </p:txBody>
      </p:sp>
      <p:sp>
        <p:nvSpPr>
          <p:cNvPr id="3" name="Content Placeholder 2">
            <a:extLst>
              <a:ext uri="{FF2B5EF4-FFF2-40B4-BE49-F238E27FC236}">
                <a16:creationId xmlns:a16="http://schemas.microsoft.com/office/drawing/2014/main" xmlns="" id="{DD896C66-2CE4-B6DC-00F0-603DF6028416}"/>
              </a:ext>
            </a:extLst>
          </p:cNvPr>
          <p:cNvSpPr>
            <a:spLocks noGrp="1"/>
          </p:cNvSpPr>
          <p:nvPr>
            <p:ph sz="quarter" idx="1"/>
          </p:nvPr>
        </p:nvSpPr>
        <p:spPr>
          <a:xfrm>
            <a:off x="452487" y="490194"/>
            <a:ext cx="11129913" cy="6367806"/>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Datafication is a process of </a:t>
            </a:r>
            <a:r>
              <a:rPr lang="en-US" b="1" dirty="0">
                <a:latin typeface="Times New Roman" panose="02020603050405020304" pitchFamily="18" charset="0"/>
                <a:cs typeface="Times New Roman" panose="02020603050405020304" pitchFamily="18" charset="0"/>
              </a:rPr>
              <a:t>“taking all aspects of life and turning them into data.”</a:t>
            </a:r>
            <a:r>
              <a:rPr lang="en-US" dirty="0">
                <a:latin typeface="Times New Roman" panose="02020603050405020304" pitchFamily="18" charset="0"/>
                <a:cs typeface="Times New Roman" panose="02020603050405020304" pitchFamily="18" charset="0"/>
              </a:rPr>
              <a:t> </a:t>
            </a:r>
          </a:p>
          <a:p>
            <a:pPr algn="just">
              <a:lnSpc>
                <a:spcPct val="150000"/>
              </a:lnSpc>
            </a:pPr>
            <a:r>
              <a:rPr lang="en-US" b="1" dirty="0">
                <a:latin typeface="Times New Roman" panose="02020603050405020304" pitchFamily="18" charset="0"/>
                <a:cs typeface="Times New Roman" panose="02020603050405020304" pitchFamily="18" charset="0"/>
              </a:rPr>
              <a:t>For example</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Google’s</a:t>
            </a:r>
            <a:r>
              <a:rPr lang="en-US" dirty="0">
                <a:latin typeface="Times New Roman" panose="02020603050405020304" pitchFamily="18" charset="0"/>
                <a:cs typeface="Times New Roman" panose="02020603050405020304" pitchFamily="18" charset="0"/>
              </a:rPr>
              <a:t> augmented-reality glasses </a:t>
            </a:r>
            <a:r>
              <a:rPr lang="en-US" b="1" dirty="0" err="1">
                <a:solidFill>
                  <a:srgbClr val="FF0000"/>
                </a:solidFill>
                <a:latin typeface="Times New Roman" panose="02020603050405020304" pitchFamily="18" charset="0"/>
                <a:cs typeface="Times New Roman" panose="02020603050405020304" pitchFamily="18" charset="0"/>
              </a:rPr>
              <a:t>datafy</a:t>
            </a:r>
            <a:r>
              <a:rPr lang="en-US" dirty="0">
                <a:latin typeface="Times New Roman" panose="02020603050405020304" pitchFamily="18" charset="0"/>
                <a:cs typeface="Times New Roman" panose="02020603050405020304" pitchFamily="18" charset="0"/>
              </a:rPr>
              <a:t> the gaze, </a:t>
            </a:r>
            <a:r>
              <a:rPr lang="en-US" b="1" dirty="0">
                <a:latin typeface="Times New Roman" panose="02020603050405020304" pitchFamily="18" charset="0"/>
                <a:cs typeface="Times New Roman" panose="02020603050405020304" pitchFamily="18" charset="0"/>
              </a:rPr>
              <a:t>Twitter</a:t>
            </a:r>
            <a:r>
              <a:rPr lang="en-US" dirty="0">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datafies</a:t>
            </a:r>
            <a:r>
              <a:rPr lang="en-US" dirty="0">
                <a:latin typeface="Times New Roman" panose="02020603050405020304" pitchFamily="18" charset="0"/>
                <a:cs typeface="Times New Roman" panose="02020603050405020304" pitchFamily="18" charset="0"/>
              </a:rPr>
              <a:t> stray thoughts, </a:t>
            </a:r>
            <a:r>
              <a:rPr lang="en-US" b="1" dirty="0">
                <a:latin typeface="Times New Roman" panose="02020603050405020304" pitchFamily="18" charset="0"/>
                <a:cs typeface="Times New Roman" panose="02020603050405020304" pitchFamily="18" charset="0"/>
              </a:rPr>
              <a:t>LinkedIn</a:t>
            </a:r>
            <a:r>
              <a:rPr lang="en-US" dirty="0">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datafies</a:t>
            </a:r>
            <a:r>
              <a:rPr lang="en-US" dirty="0">
                <a:latin typeface="Times New Roman" panose="02020603050405020304" pitchFamily="18" charset="0"/>
                <a:cs typeface="Times New Roman" panose="02020603050405020304" pitchFamily="18" charset="0"/>
              </a:rPr>
              <a:t> professional networks.”</a:t>
            </a:r>
          </a:p>
          <a:p>
            <a:pPr algn="just">
              <a:lnSpc>
                <a:spcPct val="150000"/>
              </a:lnSpc>
            </a:pPr>
            <a:r>
              <a:rPr lang="en-US" dirty="0">
                <a:latin typeface="Times New Roman" panose="02020603050405020304" pitchFamily="18" charset="0"/>
                <a:cs typeface="Times New Roman" panose="02020603050405020304" pitchFamily="18" charset="0"/>
              </a:rPr>
              <a:t>Datafication is an interesting concept and led us to consider its importance with respect to people’s intentions about sharing their own data. </a:t>
            </a:r>
            <a:r>
              <a:rPr lang="en-US" i="1" dirty="0">
                <a:latin typeface="Times New Roman" panose="02020603050405020304" pitchFamily="18" charset="0"/>
                <a:cs typeface="Times New Roman" panose="02020603050405020304" pitchFamily="18" charset="0"/>
              </a:rPr>
              <a:t>We are being </a:t>
            </a:r>
            <a:r>
              <a:rPr lang="en-US" i="1" dirty="0" err="1">
                <a:latin typeface="Times New Roman" panose="02020603050405020304" pitchFamily="18" charset="0"/>
                <a:cs typeface="Times New Roman" panose="02020603050405020304" pitchFamily="18" charset="0"/>
              </a:rPr>
              <a:t>datafied</a:t>
            </a:r>
            <a:r>
              <a:rPr lang="en-US" i="1" dirty="0">
                <a:latin typeface="Times New Roman" panose="02020603050405020304" pitchFamily="18" charset="0"/>
                <a:cs typeface="Times New Roman" panose="02020603050405020304" pitchFamily="18" charset="0"/>
              </a:rPr>
              <a:t>, or rather our actions are, and when we </a:t>
            </a:r>
            <a:r>
              <a:rPr lang="en-US" b="1" dirty="0">
                <a:latin typeface="Times New Roman" panose="02020603050405020304" pitchFamily="18" charset="0"/>
                <a:cs typeface="Times New Roman" panose="02020603050405020304" pitchFamily="18" charset="0"/>
              </a:rPr>
              <a:t>“like” someone or something online</a:t>
            </a:r>
            <a:r>
              <a:rPr lang="en-US" dirty="0">
                <a:latin typeface="Times New Roman" panose="02020603050405020304" pitchFamily="18" charset="0"/>
                <a:cs typeface="Times New Roman" panose="02020603050405020304" pitchFamily="18" charset="0"/>
              </a:rPr>
              <a:t>, we are intending to be </a:t>
            </a:r>
            <a:r>
              <a:rPr lang="en-US" dirty="0" err="1">
                <a:latin typeface="Times New Roman" panose="02020603050405020304" pitchFamily="18" charset="0"/>
                <a:cs typeface="Times New Roman" panose="02020603050405020304" pitchFamily="18" charset="0"/>
              </a:rPr>
              <a:t>datafied</a:t>
            </a:r>
            <a:r>
              <a:rPr lang="en-US" dirty="0">
                <a:latin typeface="Times New Roman" panose="02020603050405020304" pitchFamily="18" charset="0"/>
                <a:cs typeface="Times New Roman" panose="02020603050405020304" pitchFamily="18" charset="0"/>
              </a:rPr>
              <a:t> or at least we should expect to be. </a:t>
            </a:r>
          </a:p>
          <a:p>
            <a:pPr algn="just">
              <a:lnSpc>
                <a:spcPct val="150000"/>
              </a:lnSpc>
            </a:pPr>
            <a:r>
              <a:rPr lang="en-US" dirty="0">
                <a:latin typeface="Times New Roman" panose="02020603050405020304" pitchFamily="18" charset="0"/>
                <a:cs typeface="Times New Roman" panose="02020603050405020304" pitchFamily="18" charset="0"/>
              </a:rPr>
              <a:t>But </a:t>
            </a:r>
            <a:r>
              <a:rPr lang="en-US" b="1" dirty="0">
                <a:latin typeface="Times New Roman" panose="02020603050405020304" pitchFamily="18" charset="0"/>
                <a:cs typeface="Times New Roman" panose="02020603050405020304" pitchFamily="18" charset="0"/>
              </a:rPr>
              <a:t>when we merely browse the Web, we are unintentionally,</a:t>
            </a:r>
            <a:r>
              <a:rPr lang="en-US" dirty="0">
                <a:latin typeface="Times New Roman" panose="02020603050405020304" pitchFamily="18" charset="0"/>
                <a:cs typeface="Times New Roman" panose="02020603050405020304" pitchFamily="18" charset="0"/>
              </a:rPr>
              <a:t> or at least passively, </a:t>
            </a:r>
            <a:r>
              <a:rPr lang="en-US" b="1" dirty="0">
                <a:latin typeface="Times New Roman" panose="02020603050405020304" pitchFamily="18" charset="0"/>
                <a:cs typeface="Times New Roman" panose="02020603050405020304" pitchFamily="18" charset="0"/>
              </a:rPr>
              <a:t>being </a:t>
            </a:r>
            <a:r>
              <a:rPr lang="en-US" b="1" dirty="0" err="1">
                <a:latin typeface="Times New Roman" panose="02020603050405020304" pitchFamily="18" charset="0"/>
                <a:cs typeface="Times New Roman" panose="02020603050405020304" pitchFamily="18" charset="0"/>
              </a:rPr>
              <a:t>datafied</a:t>
            </a:r>
            <a:r>
              <a:rPr lang="en-US" b="1" dirty="0">
                <a:latin typeface="Times New Roman" panose="02020603050405020304" pitchFamily="18" charset="0"/>
                <a:cs typeface="Times New Roman" panose="02020603050405020304" pitchFamily="18" charset="0"/>
              </a:rPr>
              <a:t> through cookies</a:t>
            </a:r>
            <a:r>
              <a:rPr lang="en-US" dirty="0">
                <a:latin typeface="Times New Roman" panose="02020603050405020304" pitchFamily="18" charset="0"/>
                <a:cs typeface="Times New Roman" panose="02020603050405020304" pitchFamily="18" charset="0"/>
              </a:rPr>
              <a:t> that we might or might not be aware of. </a:t>
            </a:r>
          </a:p>
          <a:p>
            <a:pPr algn="just">
              <a:lnSpc>
                <a:spcPct val="150000"/>
              </a:lnSpc>
            </a:pPr>
            <a:r>
              <a:rPr lang="en-US" dirty="0">
                <a:latin typeface="Times New Roman" panose="02020603050405020304" pitchFamily="18" charset="0"/>
                <a:cs typeface="Times New Roman" panose="02020603050405020304" pitchFamily="18" charset="0"/>
              </a:rPr>
              <a:t>And </a:t>
            </a:r>
            <a:r>
              <a:rPr lang="en-US" b="1" dirty="0">
                <a:latin typeface="Times New Roman" panose="02020603050405020304" pitchFamily="18" charset="0"/>
                <a:cs typeface="Times New Roman" panose="02020603050405020304" pitchFamily="18" charset="0"/>
              </a:rPr>
              <a:t>when we walk around in a store, or even on the street, we are being </a:t>
            </a:r>
            <a:r>
              <a:rPr lang="en-US" b="1" dirty="0" err="1">
                <a:latin typeface="Times New Roman" panose="02020603050405020304" pitchFamily="18" charset="0"/>
                <a:cs typeface="Times New Roman" panose="02020603050405020304" pitchFamily="18" charset="0"/>
              </a:rPr>
              <a:t>datafied</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 a completely </a:t>
            </a:r>
            <a:r>
              <a:rPr lang="en-US" i="1" dirty="0">
                <a:latin typeface="Times New Roman" panose="02020603050405020304" pitchFamily="18" charset="0"/>
                <a:cs typeface="Times New Roman" panose="02020603050405020304" pitchFamily="18" charset="0"/>
              </a:rPr>
              <a:t>unintentional way, via sensors, cameras, or Google glasses.</a:t>
            </a:r>
            <a:endParaRPr lang="en-IN"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510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09C9A10-8D5A-429D-DD1F-E524464EA835}"/>
              </a:ext>
            </a:extLst>
          </p:cNvPr>
          <p:cNvSpPr>
            <a:spLocks noGrp="1"/>
          </p:cNvSpPr>
          <p:nvPr>
            <p:ph sz="quarter" idx="1"/>
          </p:nvPr>
        </p:nvSpPr>
        <p:spPr>
          <a:xfrm>
            <a:off x="226243" y="207390"/>
            <a:ext cx="11349872" cy="6650610"/>
          </a:xfrm>
        </p:spPr>
        <p:txBody>
          <a:bodyPr/>
          <a:lstStyle/>
          <a:p>
            <a:pPr algn="just">
              <a:lnSpc>
                <a:spcPct val="150000"/>
              </a:lnSpc>
            </a:pPr>
            <a:r>
              <a:rPr lang="en-US" b="1" dirty="0">
                <a:latin typeface="Times New Roman" panose="02020603050405020304" pitchFamily="18" charset="0"/>
                <a:cs typeface="Times New Roman" panose="02020603050405020304" pitchFamily="18" charset="0"/>
              </a:rPr>
              <a:t>“Once we </a:t>
            </a:r>
            <a:r>
              <a:rPr lang="en-US" b="1" dirty="0" err="1">
                <a:latin typeface="Times New Roman" panose="02020603050405020304" pitchFamily="18" charset="0"/>
                <a:cs typeface="Times New Roman" panose="02020603050405020304" pitchFamily="18" charset="0"/>
              </a:rPr>
              <a:t>datafy</a:t>
            </a:r>
            <a:r>
              <a:rPr lang="en-US" b="1" dirty="0">
                <a:latin typeface="Times New Roman" panose="02020603050405020304" pitchFamily="18" charset="0"/>
                <a:cs typeface="Times New Roman" panose="02020603050405020304" pitchFamily="18" charset="0"/>
              </a:rPr>
              <a:t> things, </a:t>
            </a:r>
            <a:r>
              <a:rPr lang="en-US" b="1" i="1" dirty="0">
                <a:latin typeface="Times New Roman" panose="02020603050405020304" pitchFamily="18" charset="0"/>
                <a:cs typeface="Times New Roman" panose="02020603050405020304" pitchFamily="18" charset="0"/>
              </a:rPr>
              <a:t>we</a:t>
            </a:r>
            <a:r>
              <a:rPr lang="en-US" b="1" dirty="0">
                <a:latin typeface="Times New Roman" panose="02020603050405020304" pitchFamily="18" charset="0"/>
                <a:cs typeface="Times New Roman" panose="02020603050405020304" pitchFamily="18" charset="0"/>
              </a:rPr>
              <a:t> can transform their purpose and turn the information into new forms of </a:t>
            </a:r>
            <a:r>
              <a:rPr lang="en-US" b="1" i="1" dirty="0">
                <a:latin typeface="Times New Roman" panose="02020603050405020304" pitchFamily="18" charset="0"/>
                <a:cs typeface="Times New Roman" panose="02020603050405020304" pitchFamily="18" charset="0"/>
              </a:rPr>
              <a:t>value</a:t>
            </a:r>
            <a:r>
              <a:rPr lang="en-US" b="1" dirty="0">
                <a:latin typeface="Times New Roman" panose="02020603050405020304" pitchFamily="18" charset="0"/>
                <a:cs typeface="Times New Roman" panose="02020603050405020304" pitchFamily="18" charset="0"/>
              </a:rPr>
              <a:t>”</a:t>
            </a:r>
          </a:p>
          <a:p>
            <a:pPr algn="just">
              <a:lnSpc>
                <a:spcPct val="150000"/>
              </a:lnSpc>
            </a:pPr>
            <a:r>
              <a:rPr lang="en-US" dirty="0">
                <a:latin typeface="Times New Roman" panose="02020603050405020304" pitchFamily="18" charset="0"/>
                <a:cs typeface="Times New Roman" panose="02020603050405020304" pitchFamily="18" charset="0"/>
              </a:rPr>
              <a:t>Who is “we” in that case? What kinds of value do they refer to? </a:t>
            </a:r>
          </a:p>
          <a:p>
            <a:pPr algn="just">
              <a:lnSpc>
                <a:spcPct val="150000"/>
              </a:lnSpc>
            </a:pPr>
            <a:r>
              <a:rPr lang="en-US" dirty="0">
                <a:latin typeface="Times New Roman" panose="02020603050405020304" pitchFamily="18" charset="0"/>
                <a:cs typeface="Times New Roman" panose="02020603050405020304" pitchFamily="18" charset="0"/>
              </a:rPr>
              <a:t> The </a:t>
            </a:r>
            <a:r>
              <a:rPr lang="en-US" b="1" i="1" dirty="0">
                <a:latin typeface="Times New Roman" panose="02020603050405020304" pitchFamily="18" charset="0"/>
                <a:cs typeface="Times New Roman" panose="02020603050405020304" pitchFamily="18" charset="0"/>
              </a:rPr>
              <a:t>“we” </a:t>
            </a:r>
            <a:r>
              <a:rPr lang="en-US" dirty="0">
                <a:latin typeface="Times New Roman" panose="02020603050405020304" pitchFamily="18" charset="0"/>
                <a:cs typeface="Times New Roman" panose="02020603050405020304" pitchFamily="18" charset="0"/>
              </a:rPr>
              <a:t>is the </a:t>
            </a:r>
            <a:r>
              <a:rPr lang="en-US" b="1" dirty="0">
                <a:latin typeface="Times New Roman" panose="02020603050405020304" pitchFamily="18" charset="0"/>
                <a:cs typeface="Times New Roman" panose="02020603050405020304" pitchFamily="18" charset="0"/>
              </a:rPr>
              <a:t>modelers</a:t>
            </a:r>
            <a:r>
              <a:rPr lang="en-US" dirty="0">
                <a:latin typeface="Times New Roman" panose="02020603050405020304" pitchFamily="18" charset="0"/>
                <a:cs typeface="Times New Roman" panose="02020603050405020304" pitchFamily="18" charset="0"/>
              </a:rPr>
              <a:t> and </a:t>
            </a:r>
            <a:r>
              <a:rPr lang="en-US" b="1" dirty="0">
                <a:latin typeface="Times New Roman" panose="02020603050405020304" pitchFamily="18" charset="0"/>
                <a:cs typeface="Times New Roman" panose="02020603050405020304" pitchFamily="18" charset="0"/>
              </a:rPr>
              <a:t>entrepreneurs</a:t>
            </a:r>
            <a:r>
              <a:rPr lang="en-US" dirty="0">
                <a:latin typeface="Times New Roman" panose="02020603050405020304" pitchFamily="18" charset="0"/>
                <a:cs typeface="Times New Roman" panose="02020603050405020304" pitchFamily="18" charset="0"/>
              </a:rPr>
              <a:t> making money from getting people to buy stuff, and</a:t>
            </a:r>
          </a:p>
          <a:p>
            <a:pPr algn="just">
              <a:lnSpc>
                <a:spcPct val="150000"/>
              </a:lnSpc>
            </a:pPr>
            <a:r>
              <a:rPr lang="en-US" dirty="0">
                <a:latin typeface="Times New Roman" panose="02020603050405020304" pitchFamily="18" charset="0"/>
                <a:cs typeface="Times New Roman" panose="02020603050405020304" pitchFamily="18" charset="0"/>
              </a:rPr>
              <a:t> The </a:t>
            </a:r>
            <a:r>
              <a:rPr lang="en-US" b="1" i="1" dirty="0">
                <a:latin typeface="Times New Roman" panose="02020603050405020304" pitchFamily="18" charset="0"/>
                <a:cs typeface="Times New Roman" panose="02020603050405020304" pitchFamily="18" charset="0"/>
              </a:rPr>
              <a:t>“value” </a:t>
            </a:r>
            <a:r>
              <a:rPr lang="en-US" dirty="0">
                <a:latin typeface="Times New Roman" panose="02020603050405020304" pitchFamily="18" charset="0"/>
                <a:cs typeface="Times New Roman" panose="02020603050405020304" pitchFamily="18" charset="0"/>
              </a:rPr>
              <a:t>translates into something like increased efficiency through automation. </a:t>
            </a:r>
          </a:p>
          <a:p>
            <a:pPr algn="just">
              <a:lnSpc>
                <a:spcPct val="150000"/>
              </a:lnSpc>
            </a:pPr>
            <a:r>
              <a:rPr lang="en-US" dirty="0">
                <a:latin typeface="Times New Roman" panose="02020603050405020304" pitchFamily="18" charset="0"/>
                <a:cs typeface="Times New Roman" panose="02020603050405020304" pitchFamily="18" charset="0"/>
              </a:rPr>
              <a:t>If we want to think bigger, if we want our </a:t>
            </a:r>
            <a:r>
              <a:rPr lang="en-US" b="1" dirty="0">
                <a:latin typeface="Times New Roman" panose="02020603050405020304" pitchFamily="18" charset="0"/>
                <a:cs typeface="Times New Roman" panose="02020603050405020304" pitchFamily="18" charset="0"/>
              </a:rPr>
              <a:t>“we” to refer to people </a:t>
            </a:r>
            <a:r>
              <a:rPr lang="en-US" dirty="0">
                <a:latin typeface="Times New Roman" panose="02020603050405020304" pitchFamily="18" charset="0"/>
                <a:cs typeface="Times New Roman" panose="02020603050405020304" pitchFamily="18" charset="0"/>
              </a:rPr>
              <a:t>in general, we’ll be swimming against the tide.</a:t>
            </a:r>
          </a:p>
          <a:p>
            <a:pPr marL="0" indent="0" algn="just">
              <a:lnSpc>
                <a:spcPct val="150000"/>
              </a:lnSpc>
              <a:buNone/>
            </a:pP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3741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F277BD-1B94-BC32-92B6-165CCF59257F}"/>
              </a:ext>
            </a:extLst>
          </p:cNvPr>
          <p:cNvSpPr>
            <a:spLocks noGrp="1"/>
          </p:cNvSpPr>
          <p:nvPr>
            <p:ph type="title"/>
          </p:nvPr>
        </p:nvSpPr>
        <p:spPr>
          <a:xfrm>
            <a:off x="609599" y="0"/>
            <a:ext cx="10891101" cy="669303"/>
          </a:xfrm>
        </p:spPr>
        <p:txBody>
          <a:bodyPr>
            <a:noAutofit/>
          </a:bodyPr>
          <a:lstStyle/>
          <a:p>
            <a:pPr algn="r"/>
            <a:r>
              <a:rPr lang="en-IN" sz="3600" b="1" dirty="0">
                <a:latin typeface="Times New Roman" panose="02020603050405020304" pitchFamily="18" charset="0"/>
                <a:cs typeface="Times New Roman" panose="02020603050405020304" pitchFamily="18" charset="0"/>
              </a:rPr>
              <a:t>THE CURRENT LANDSCAPE OF DATA SCIENCE</a:t>
            </a:r>
          </a:p>
        </p:txBody>
      </p:sp>
      <p:sp>
        <p:nvSpPr>
          <p:cNvPr id="3" name="Content Placeholder 2">
            <a:extLst>
              <a:ext uri="{FF2B5EF4-FFF2-40B4-BE49-F238E27FC236}">
                <a16:creationId xmlns:a16="http://schemas.microsoft.com/office/drawing/2014/main" xmlns="" id="{B9189A2E-5814-2CD1-8A91-CAB3C72942B8}"/>
              </a:ext>
            </a:extLst>
          </p:cNvPr>
          <p:cNvSpPr>
            <a:spLocks noGrp="1"/>
          </p:cNvSpPr>
          <p:nvPr>
            <p:ph sz="quarter" idx="1"/>
          </p:nvPr>
        </p:nvSpPr>
        <p:spPr>
          <a:xfrm>
            <a:off x="609600" y="772998"/>
            <a:ext cx="9956800" cy="5700954"/>
          </a:xfrm>
        </p:spPr>
        <p:txBody>
          <a:bodyPr/>
          <a:lstStyle/>
          <a:p>
            <a:pPr marL="0" indent="0">
              <a:buNone/>
            </a:pPr>
            <a:r>
              <a:rPr lang="en-US" dirty="0"/>
              <a:t>Drew Conway’s Venn diagram of data science from 2010, shown in Figure 1-1</a:t>
            </a:r>
          </a:p>
          <a:p>
            <a:pPr marL="0" indent="0">
              <a:buNone/>
            </a:pPr>
            <a:endParaRPr lang="en-IN" dirty="0"/>
          </a:p>
        </p:txBody>
      </p:sp>
      <p:pic>
        <p:nvPicPr>
          <p:cNvPr id="5" name="Picture 4">
            <a:extLst>
              <a:ext uri="{FF2B5EF4-FFF2-40B4-BE49-F238E27FC236}">
                <a16:creationId xmlns:a16="http://schemas.microsoft.com/office/drawing/2014/main" xmlns="" id="{EE487DA4-1D8E-EF09-3B6A-107626199DA0}"/>
              </a:ext>
            </a:extLst>
          </p:cNvPr>
          <p:cNvPicPr>
            <a:picLocks noChangeAspect="1"/>
          </p:cNvPicPr>
          <p:nvPr/>
        </p:nvPicPr>
        <p:blipFill>
          <a:blip r:embed="rId2"/>
          <a:stretch>
            <a:fillRect/>
          </a:stretch>
        </p:blipFill>
        <p:spPr>
          <a:xfrm>
            <a:off x="1291472" y="1847654"/>
            <a:ext cx="8974318" cy="4626298"/>
          </a:xfrm>
          <a:prstGeom prst="rect">
            <a:avLst/>
          </a:prstGeom>
        </p:spPr>
      </p:pic>
    </p:spTree>
    <p:extLst>
      <p:ext uri="{BB962C8B-B14F-4D97-AF65-F5344CB8AC3E}">
        <p14:creationId xmlns:p14="http://schemas.microsoft.com/office/powerpoint/2010/main" val="1474981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1835204-36BA-BA1A-9A97-998ADEF36776}"/>
              </a:ext>
            </a:extLst>
          </p:cNvPr>
          <p:cNvSpPr>
            <a:spLocks noGrp="1"/>
          </p:cNvSpPr>
          <p:nvPr>
            <p:ph sz="quarter" idx="1"/>
          </p:nvPr>
        </p:nvSpPr>
        <p:spPr>
          <a:xfrm>
            <a:off x="273378" y="235670"/>
            <a:ext cx="11368725" cy="6622330"/>
          </a:xfrm>
        </p:spPr>
        <p:txBody>
          <a:bodyPr/>
          <a:lstStyle/>
          <a:p>
            <a:pPr algn="just" fontAlgn="base">
              <a:lnSpc>
                <a:spcPct val="150000"/>
              </a:lnSpc>
            </a:pP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In Drew Conway’s Venn Diagram of Data Science, data science is the intersection of 3 sectors </a:t>
            </a:r>
          </a:p>
          <a:p>
            <a:pPr algn="just" fontAlgn="base">
              <a:lnSpc>
                <a:spcPct val="150000"/>
              </a:lnSpc>
              <a:buFont typeface="Arial" panose="020B0604020202020204" pitchFamily="34" charset="0"/>
              <a:buChar char="•"/>
            </a:pP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Hacking skills</a:t>
            </a:r>
          </a:p>
          <a:p>
            <a:pPr algn="just" fontAlgn="base">
              <a:lnSpc>
                <a:spcPct val="150000"/>
              </a:lnSpc>
              <a:buFont typeface="Arial" panose="020B0604020202020204" pitchFamily="34" charset="0"/>
              <a:buChar char="•"/>
            </a:pP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Math and statistics knowledge and</a:t>
            </a:r>
          </a:p>
          <a:p>
            <a:pPr algn="just" fontAlgn="base">
              <a:lnSpc>
                <a:spcPct val="150000"/>
              </a:lnSpc>
              <a:buFont typeface="Arial" panose="020B0604020202020204" pitchFamily="34" charset="0"/>
              <a:buChar char="•"/>
            </a:pP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Substantive expertise</a:t>
            </a:r>
          </a:p>
          <a:p>
            <a:pPr algn="just">
              <a:lnSpc>
                <a:spcPct val="150000"/>
              </a:lnSpc>
            </a:pP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It is known to everyone that data is the key part of data science. And data is a commodity traded electronically; so, in order to be in this market, one needs to speak </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hacker</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So what does this line means? Being able to manage text files at the command-line, learning vectorized operations, thinking algorithmically; are the </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hacking skills</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that make for a successful </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data hacker</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1656210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3EEC3B3-C327-DECA-F631-DF1465D8E7EE}"/>
              </a:ext>
            </a:extLst>
          </p:cNvPr>
          <p:cNvSpPr>
            <a:spLocks noGrp="1"/>
          </p:cNvSpPr>
          <p:nvPr>
            <p:ph sz="quarter" idx="1"/>
          </p:nvPr>
        </p:nvSpPr>
        <p:spPr>
          <a:xfrm>
            <a:off x="197963" y="0"/>
            <a:ext cx="11519555" cy="6858000"/>
          </a:xfrm>
        </p:spPr>
        <p:txBody>
          <a:bodyPr/>
          <a:lstStyle/>
          <a:p>
            <a:pPr algn="just">
              <a:lnSpc>
                <a:spcPct val="150000"/>
              </a:lnSpc>
              <a:buFont typeface="Arial" panose="020B0604020202020204" pitchFamily="34" charset="0"/>
              <a:buChar char="•"/>
            </a:pP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Once you have collected and cleaned the data, the next step is to actually obtain insight from it. In order to do this, you need to use appropriate </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mathematical and statistical methods</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that demand at least a baseline familiarity with these tools.</a:t>
            </a:r>
          </a:p>
          <a:p>
            <a:pPr algn="just" fontAlgn="base">
              <a:lnSpc>
                <a:spcPct val="150000"/>
              </a:lnSpc>
              <a:buFont typeface="Arial" panose="020B0604020202020204" pitchFamily="34" charset="0"/>
              <a:buChar char="•"/>
            </a:pP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This is not to say that a PhD in statistics is required to be a skilled data scientist, but it does need understanding what an ordinary least squares regression is and how to explain it.</a:t>
            </a:r>
          </a:p>
          <a:p>
            <a:pPr algn="just" fontAlgn="base">
              <a:lnSpc>
                <a:spcPct val="150000"/>
              </a:lnSpc>
              <a:buFont typeface="Arial" panose="020B0604020202020204" pitchFamily="34" charset="0"/>
              <a:buChar char="•"/>
            </a:pP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The third important part is </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Substantive expertise.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According to Drew Conway, “</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data plus math and statistics only gets you machine learning”</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which is excellent if that is what you are interested in, but not if you are doing data science. </a:t>
            </a:r>
          </a:p>
          <a:p>
            <a:pPr algn="just" fontAlgn="base">
              <a:lnSpc>
                <a:spcPct val="150000"/>
              </a:lnSpc>
              <a:buFont typeface="Arial" panose="020B0604020202020204" pitchFamily="34" charset="0"/>
              <a:buChar char="•"/>
            </a:pP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Science is about experimentation and building knowledge, which demands some motivating questions about the world and hypotheses that can be brought to data and tested with statistical methods.</a:t>
            </a:r>
          </a:p>
          <a:p>
            <a:endParaRPr lang="en-IN" dirty="0"/>
          </a:p>
        </p:txBody>
      </p:sp>
    </p:spTree>
    <p:extLst>
      <p:ext uri="{BB962C8B-B14F-4D97-AF65-F5344CB8AC3E}">
        <p14:creationId xmlns:p14="http://schemas.microsoft.com/office/powerpoint/2010/main" val="1884164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65428B1-E56F-D88F-C78E-1B3E84A0CB31}"/>
              </a:ext>
            </a:extLst>
          </p:cNvPr>
          <p:cNvSpPr>
            <a:spLocks noGrp="1"/>
          </p:cNvSpPr>
          <p:nvPr>
            <p:ph sz="quarter" idx="1"/>
          </p:nvPr>
        </p:nvSpPr>
        <p:spPr>
          <a:xfrm>
            <a:off x="320511" y="131975"/>
            <a:ext cx="11340445" cy="7004116"/>
          </a:xfrm>
        </p:spPr>
        <p:txBody>
          <a:bodyPr/>
          <a:lstStyle/>
          <a:p>
            <a:pPr algn="l" fontAlgn="base">
              <a:lnSpc>
                <a:spcPct val="150000"/>
              </a:lnSpc>
              <a:buFont typeface="Arial" panose="020B0604020202020204" pitchFamily="34" charset="0"/>
              <a:buChar char="•"/>
            </a:pP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On the other hand, </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“substantive expertise + knowledge in mathematics and statistics are where maximum traditional researcher falls”.</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Doctoral level researchers use most of their time getting expertise in these areas, but very little time acquiring technology. Part of this is the culture of academia, which does not compensate researchers for knowing technology.</a:t>
            </a:r>
          </a:p>
          <a:p>
            <a:pPr algn="l" fontAlgn="base">
              <a:lnSpc>
                <a:spcPct val="150000"/>
              </a:lnSpc>
              <a:buFont typeface="Arial" panose="020B0604020202020204" pitchFamily="34" charset="0"/>
              <a:buChar char="•"/>
            </a:pP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Finally, a name on the </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“hacking skills </a:t>
            </a:r>
            <a:r>
              <a:rPr lang="en-US" b="1" dirty="0">
                <a:solidFill>
                  <a:srgbClr val="273239"/>
                </a:solidFill>
                <a:highlight>
                  <a:srgbClr val="FFFFFF"/>
                </a:highlight>
                <a:latin typeface="Times New Roman" panose="02020603050405020304" pitchFamily="18" charset="0"/>
                <a:cs typeface="Times New Roman" panose="02020603050405020304" pitchFamily="18" charset="0"/>
              </a:rPr>
              <a:t>+</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substantive expertise = danger zone”.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This is where he puts people who, </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“know enough to be dangerous”,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and it is the most questionable area in the diagram. In this zone people who are supremely able of extracting and structuring data, probably associated with a field they know quite a bit about, and probably even know enough </a:t>
            </a:r>
            <a:r>
              <a:rPr lang="en-US" b="1" i="0" u="sng" dirty="0">
                <a:solidFill>
                  <a:srgbClr val="273239"/>
                </a:solidFill>
                <a:effectLst/>
                <a:highlight>
                  <a:srgbClr val="FFFFFF"/>
                </a:highlight>
                <a:latin typeface="Times New Roman" panose="02020603050405020304" pitchFamily="18" charset="0"/>
                <a:cs typeface="Times New Roman" panose="02020603050405020304" pitchFamily="18" charset="0"/>
                <a:hlinkClick r:id="rId2"/>
              </a:rPr>
              <a:t>R</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to run a linear regression and report the coefficients.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7524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D7FCB9-C1C8-0CF2-D029-81EDB3A906F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04976A30-27F8-285F-7176-0FF0BB107E46}"/>
              </a:ext>
            </a:extLst>
          </p:cNvPr>
          <p:cNvSpPr>
            <a:spLocks noGrp="1"/>
          </p:cNvSpPr>
          <p:nvPr>
            <p:ph sz="quarter" idx="1"/>
          </p:nvPr>
        </p:nvSpPr>
        <p:spPr/>
        <p:txBody>
          <a:bodyPr/>
          <a:lstStyle/>
          <a:p>
            <a:r>
              <a:rPr lang="en-US" b="0" i="0" dirty="0">
                <a:solidFill>
                  <a:srgbClr val="273239"/>
                </a:solidFill>
                <a:effectLst/>
                <a:highlight>
                  <a:srgbClr val="FFFFFF"/>
                </a:highlight>
                <a:latin typeface="Nunito" pitchFamily="2" charset="0"/>
              </a:rPr>
              <a:t>but they require an understanding of what those coefficients mean. It is from this part of the diagram that the phrase “lies, damned lies, and statistics” arises, because either through ignorance or dislike this overlap of skills gives people the ability to create what appears to be a legal analysis without any understanding of how they got there or what they have created. Fortunately, it requires intentional ignorance to obtain hacking skills and substantive expertise without learning some math and statistics along the way.</a:t>
            </a:r>
          </a:p>
          <a:p>
            <a:endParaRPr lang="en-IN" dirty="0"/>
          </a:p>
        </p:txBody>
      </p:sp>
    </p:spTree>
    <p:extLst>
      <p:ext uri="{BB962C8B-B14F-4D97-AF65-F5344CB8AC3E}">
        <p14:creationId xmlns:p14="http://schemas.microsoft.com/office/powerpoint/2010/main" val="344220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35EEE8-AE10-0DD8-C7DC-893079B213D7}"/>
              </a:ext>
            </a:extLst>
          </p:cNvPr>
          <p:cNvSpPr>
            <a:spLocks noGrp="1"/>
          </p:cNvSpPr>
          <p:nvPr>
            <p:ph type="title"/>
          </p:nvPr>
        </p:nvSpPr>
        <p:spPr>
          <a:xfrm>
            <a:off x="609600" y="45314"/>
            <a:ext cx="9956800" cy="558002"/>
          </a:xfrm>
        </p:spPr>
        <p:txBody>
          <a:bodyPr>
            <a:normAutofit fontScale="90000"/>
          </a:bodyPr>
          <a:lstStyle/>
          <a:p>
            <a:pPr algn="ctr"/>
            <a:r>
              <a:rPr lang="en-IN" sz="4000" b="1" dirty="0">
                <a:latin typeface="Times New Roman" panose="02020603050405020304" pitchFamily="18" charset="0"/>
                <a:cs typeface="Times New Roman" panose="02020603050405020304" pitchFamily="18" charset="0"/>
              </a:rPr>
              <a:t>Data Science Jobs</a:t>
            </a:r>
          </a:p>
        </p:txBody>
      </p:sp>
      <p:sp>
        <p:nvSpPr>
          <p:cNvPr id="3" name="Content Placeholder 2">
            <a:extLst>
              <a:ext uri="{FF2B5EF4-FFF2-40B4-BE49-F238E27FC236}">
                <a16:creationId xmlns:a16="http://schemas.microsoft.com/office/drawing/2014/main" xmlns="" id="{D4BE6B16-E24C-0A5D-1CCE-045A93DB603B}"/>
              </a:ext>
            </a:extLst>
          </p:cNvPr>
          <p:cNvSpPr>
            <a:spLocks noGrp="1"/>
          </p:cNvSpPr>
          <p:nvPr>
            <p:ph sz="quarter" idx="1"/>
          </p:nvPr>
        </p:nvSpPr>
        <p:spPr>
          <a:xfrm>
            <a:off x="411636" y="603316"/>
            <a:ext cx="11170763" cy="6209370"/>
          </a:xfrm>
        </p:spPr>
        <p:txBody>
          <a:bodyPr/>
          <a:lstStyle/>
          <a:p>
            <a:pPr marL="0" indent="0" algn="just">
              <a:lnSpc>
                <a:spcPct val="150000"/>
              </a:lnSpc>
              <a:buNone/>
            </a:pPr>
            <a:r>
              <a:rPr lang="en-US" sz="2800" dirty="0">
                <a:latin typeface="Times New Roman" panose="02020603050405020304" pitchFamily="18" charset="0"/>
                <a:cs typeface="Times New Roman" panose="02020603050405020304" pitchFamily="18" charset="0"/>
              </a:rPr>
              <a:t>Job descriptions: They ask data scientists to be experts in </a:t>
            </a:r>
          </a:p>
          <a:p>
            <a:pPr algn="just">
              <a:lnSpc>
                <a:spcPct val="150000"/>
              </a:lnSpc>
            </a:pPr>
            <a:r>
              <a:rPr lang="en-US" sz="2800" dirty="0">
                <a:latin typeface="Times New Roman" panose="02020603050405020304" pitchFamily="18" charset="0"/>
                <a:cs typeface="Times New Roman" panose="02020603050405020304" pitchFamily="18" charset="0"/>
              </a:rPr>
              <a:t>computer science, </a:t>
            </a:r>
          </a:p>
          <a:p>
            <a:pPr algn="just">
              <a:lnSpc>
                <a:spcPct val="150000"/>
              </a:lnSpc>
            </a:pPr>
            <a:r>
              <a:rPr lang="en-US" sz="2800" dirty="0">
                <a:latin typeface="Times New Roman" panose="02020603050405020304" pitchFamily="18" charset="0"/>
                <a:cs typeface="Times New Roman" panose="02020603050405020304" pitchFamily="18" charset="0"/>
              </a:rPr>
              <a:t>statistics, </a:t>
            </a:r>
          </a:p>
          <a:p>
            <a:pPr algn="just">
              <a:lnSpc>
                <a:spcPct val="150000"/>
              </a:lnSpc>
            </a:pPr>
            <a:r>
              <a:rPr lang="en-US" sz="2800" dirty="0">
                <a:latin typeface="Times New Roman" panose="02020603050405020304" pitchFamily="18" charset="0"/>
                <a:cs typeface="Times New Roman" panose="02020603050405020304" pitchFamily="18" charset="0"/>
              </a:rPr>
              <a:t>communication, </a:t>
            </a:r>
          </a:p>
          <a:p>
            <a:pPr algn="just">
              <a:lnSpc>
                <a:spcPct val="150000"/>
              </a:lnSpc>
            </a:pPr>
            <a:r>
              <a:rPr lang="en-US" sz="2800" dirty="0">
                <a:latin typeface="Times New Roman" panose="02020603050405020304" pitchFamily="18" charset="0"/>
                <a:cs typeface="Times New Roman" panose="02020603050405020304" pitchFamily="18" charset="0"/>
              </a:rPr>
              <a:t>data visualization, and </a:t>
            </a:r>
          </a:p>
          <a:p>
            <a:pPr algn="just">
              <a:lnSpc>
                <a:spcPct val="150000"/>
              </a:lnSpc>
            </a:pPr>
            <a:r>
              <a:rPr lang="en-US" sz="2800" dirty="0">
                <a:latin typeface="Times New Roman" panose="02020603050405020304" pitchFamily="18" charset="0"/>
                <a:cs typeface="Times New Roman" panose="02020603050405020304" pitchFamily="18" charset="0"/>
              </a:rPr>
              <a:t>to have extensive domain expertise.</a:t>
            </a:r>
          </a:p>
          <a:p>
            <a:pPr marL="0" indent="0" algn="just">
              <a:lnSpc>
                <a:spcPct val="150000"/>
              </a:lnSpc>
              <a:buNone/>
            </a:pPr>
            <a:r>
              <a:rPr lang="en-US" sz="2800" b="1" dirty="0">
                <a:latin typeface="Times New Roman" panose="02020603050405020304" pitchFamily="18" charset="0"/>
                <a:cs typeface="Times New Roman" panose="02020603050405020304" pitchFamily="18" charset="0"/>
              </a:rPr>
              <a:t>Observation: </a:t>
            </a:r>
            <a:r>
              <a:rPr lang="en-US" sz="2800" dirty="0">
                <a:latin typeface="Times New Roman" panose="02020603050405020304" pitchFamily="18" charset="0"/>
                <a:cs typeface="Times New Roman" panose="02020603050405020304" pitchFamily="18" charset="0"/>
              </a:rPr>
              <a:t>Nobody is an expert in everything, which is why it makes more sense to create teams of people who have different profiles and different expertise together, </a:t>
            </a:r>
            <a:r>
              <a:rPr lang="en-US" sz="2800" b="1" dirty="0">
                <a:latin typeface="Times New Roman" panose="02020603050405020304" pitchFamily="18" charset="0"/>
                <a:cs typeface="Times New Roman" panose="02020603050405020304" pitchFamily="18" charset="0"/>
              </a:rPr>
              <a:t>as a team</a:t>
            </a:r>
            <a:r>
              <a:rPr lang="en-US" sz="2800" dirty="0">
                <a:latin typeface="Times New Roman" panose="02020603050405020304" pitchFamily="18" charset="0"/>
                <a:cs typeface="Times New Roman" panose="02020603050405020304" pitchFamily="18" charset="0"/>
              </a:rPr>
              <a:t>, they can specialize in all those things.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0190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200762-ABED-FEE3-BA6E-46F1CEF8B7CF}"/>
              </a:ext>
            </a:extLst>
          </p:cNvPr>
          <p:cNvSpPr>
            <a:spLocks noGrp="1"/>
          </p:cNvSpPr>
          <p:nvPr>
            <p:ph type="title"/>
          </p:nvPr>
        </p:nvSpPr>
        <p:spPr>
          <a:xfrm>
            <a:off x="609600" y="21746"/>
            <a:ext cx="9956800" cy="554921"/>
          </a:xfrm>
        </p:spPr>
        <p:txBody>
          <a:bodyPr>
            <a:normAutofit fontScale="90000"/>
          </a:bodyPr>
          <a:lstStyle/>
          <a:p>
            <a:pPr algn="ctr"/>
            <a:r>
              <a:rPr lang="en-IN" sz="3600" b="1" dirty="0">
                <a:latin typeface="Times New Roman" panose="02020603050405020304" pitchFamily="18" charset="0"/>
                <a:cs typeface="Times New Roman" panose="02020603050405020304" pitchFamily="18" charset="0"/>
              </a:rPr>
              <a:t>A DATA SCIENCE PROFILE </a:t>
            </a:r>
          </a:p>
        </p:txBody>
      </p:sp>
      <p:sp>
        <p:nvSpPr>
          <p:cNvPr id="3" name="Content Placeholder 2">
            <a:extLst>
              <a:ext uri="{FF2B5EF4-FFF2-40B4-BE49-F238E27FC236}">
                <a16:creationId xmlns:a16="http://schemas.microsoft.com/office/drawing/2014/main" xmlns="" id="{6FDCE537-38E9-9601-432F-FE53DD04CC3C}"/>
              </a:ext>
            </a:extLst>
          </p:cNvPr>
          <p:cNvSpPr>
            <a:spLocks noGrp="1"/>
          </p:cNvSpPr>
          <p:nvPr>
            <p:ph sz="quarter" idx="1"/>
          </p:nvPr>
        </p:nvSpPr>
        <p:spPr>
          <a:xfrm>
            <a:off x="609600" y="444692"/>
            <a:ext cx="10972800" cy="6323753"/>
          </a:xfrm>
        </p:spPr>
        <p:txBody>
          <a:bodyPr/>
          <a:lstStyle/>
          <a:p>
            <a:pPr marL="0" indent="0">
              <a:lnSpc>
                <a:spcPct val="150000"/>
              </a:lnSpc>
              <a:buNone/>
            </a:pPr>
            <a:r>
              <a:rPr lang="en-US" sz="2800" dirty="0">
                <a:latin typeface="Times New Roman" panose="02020603050405020304" pitchFamily="18" charset="0"/>
                <a:cs typeface="Times New Roman" panose="02020603050405020304" pitchFamily="18" charset="0"/>
              </a:rPr>
              <a:t>Skill levels in the following domains:</a:t>
            </a:r>
          </a:p>
          <a:p>
            <a:pPr>
              <a:lnSpc>
                <a:spcPct val="150000"/>
              </a:lnSpc>
            </a:pPr>
            <a:r>
              <a:rPr lang="en-US" sz="2800" dirty="0">
                <a:latin typeface="Times New Roman" panose="02020603050405020304" pitchFamily="18" charset="0"/>
                <a:cs typeface="Times New Roman" panose="02020603050405020304" pitchFamily="18" charset="0"/>
              </a:rPr>
              <a:t>Computer science </a:t>
            </a:r>
          </a:p>
          <a:p>
            <a:pPr>
              <a:lnSpc>
                <a:spcPct val="150000"/>
              </a:lnSpc>
            </a:pPr>
            <a:r>
              <a:rPr lang="en-US" sz="2800" dirty="0">
                <a:latin typeface="Times New Roman" panose="02020603050405020304" pitchFamily="18" charset="0"/>
                <a:cs typeface="Times New Roman" panose="02020603050405020304" pitchFamily="18" charset="0"/>
              </a:rPr>
              <a:t>Math </a:t>
            </a:r>
          </a:p>
          <a:p>
            <a:pPr>
              <a:lnSpc>
                <a:spcPct val="150000"/>
              </a:lnSpc>
            </a:pPr>
            <a:r>
              <a:rPr lang="en-US" sz="2800" dirty="0">
                <a:latin typeface="Times New Roman" panose="02020603050405020304" pitchFamily="18" charset="0"/>
                <a:cs typeface="Times New Roman" panose="02020603050405020304" pitchFamily="18" charset="0"/>
              </a:rPr>
              <a:t>Statistics </a:t>
            </a:r>
          </a:p>
          <a:p>
            <a:pPr>
              <a:lnSpc>
                <a:spcPct val="150000"/>
              </a:lnSpc>
            </a:pPr>
            <a:r>
              <a:rPr lang="en-US" sz="2800" dirty="0">
                <a:latin typeface="Times New Roman" panose="02020603050405020304" pitchFamily="18" charset="0"/>
                <a:cs typeface="Times New Roman" panose="02020603050405020304" pitchFamily="18" charset="0"/>
              </a:rPr>
              <a:t>Machine learning </a:t>
            </a:r>
          </a:p>
          <a:p>
            <a:pPr>
              <a:lnSpc>
                <a:spcPct val="150000"/>
              </a:lnSpc>
            </a:pPr>
            <a:r>
              <a:rPr lang="en-US" sz="2800" dirty="0">
                <a:latin typeface="Times New Roman" panose="02020603050405020304" pitchFamily="18" charset="0"/>
                <a:cs typeface="Times New Roman" panose="02020603050405020304" pitchFamily="18" charset="0"/>
              </a:rPr>
              <a:t>Domain expertise </a:t>
            </a:r>
          </a:p>
          <a:p>
            <a:pPr>
              <a:lnSpc>
                <a:spcPct val="150000"/>
              </a:lnSpc>
            </a:pPr>
            <a:r>
              <a:rPr lang="en-US" sz="2800" dirty="0">
                <a:latin typeface="Times New Roman" panose="02020603050405020304" pitchFamily="18" charset="0"/>
                <a:cs typeface="Times New Roman" panose="02020603050405020304" pitchFamily="18" charset="0"/>
              </a:rPr>
              <a:t>Communication and presentation skills </a:t>
            </a:r>
          </a:p>
          <a:p>
            <a:pPr>
              <a:lnSpc>
                <a:spcPct val="150000"/>
              </a:lnSpc>
            </a:pPr>
            <a:r>
              <a:rPr lang="en-US" sz="2800" dirty="0">
                <a:latin typeface="Times New Roman" panose="02020603050405020304" pitchFamily="18" charset="0"/>
                <a:cs typeface="Times New Roman" panose="02020603050405020304" pitchFamily="18" charset="0"/>
              </a:rPr>
              <a:t>Data visualization </a:t>
            </a:r>
          </a:p>
        </p:txBody>
      </p:sp>
    </p:spTree>
    <p:extLst>
      <p:ext uri="{BB962C8B-B14F-4D97-AF65-F5344CB8AC3E}">
        <p14:creationId xmlns:p14="http://schemas.microsoft.com/office/powerpoint/2010/main" val="1072385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B2A16E31-6AB3-1B56-5941-F43828618E17}"/>
              </a:ext>
            </a:extLst>
          </p:cNvPr>
          <p:cNvPicPr>
            <a:picLocks noGrp="1" noChangeAspect="1"/>
          </p:cNvPicPr>
          <p:nvPr>
            <p:ph sz="quarter" idx="1"/>
          </p:nvPr>
        </p:nvPicPr>
        <p:blipFill>
          <a:blip r:embed="rId2"/>
          <a:stretch>
            <a:fillRect/>
          </a:stretch>
        </p:blipFill>
        <p:spPr>
          <a:xfrm>
            <a:off x="791852" y="1084083"/>
            <a:ext cx="10312923" cy="5413780"/>
          </a:xfrm>
        </p:spPr>
      </p:pic>
      <p:sp>
        <p:nvSpPr>
          <p:cNvPr id="7" name="TextBox 6">
            <a:extLst>
              <a:ext uri="{FF2B5EF4-FFF2-40B4-BE49-F238E27FC236}">
                <a16:creationId xmlns:a16="http://schemas.microsoft.com/office/drawing/2014/main" xmlns="" id="{01265C5D-AA9D-4721-DB04-A80AE08A9F78}"/>
              </a:ext>
            </a:extLst>
          </p:cNvPr>
          <p:cNvSpPr txBox="1"/>
          <p:nvPr/>
        </p:nvSpPr>
        <p:spPr>
          <a:xfrm>
            <a:off x="699940" y="360138"/>
            <a:ext cx="6822650" cy="579967"/>
          </a:xfrm>
          <a:prstGeom prst="rect">
            <a:avLst/>
          </a:prstGeom>
          <a:noFill/>
        </p:spPr>
        <p:txBody>
          <a:bodyPr wrap="square">
            <a:spAutoFit/>
          </a:bodyPr>
          <a:lstStyle/>
          <a:p>
            <a:pPr marL="0" indent="0">
              <a:lnSpc>
                <a:spcPct val="150000"/>
              </a:lnSpc>
              <a:buNone/>
            </a:pPr>
            <a:r>
              <a:rPr lang="en-US" sz="2400" dirty="0">
                <a:latin typeface="Times New Roman" panose="02020603050405020304" pitchFamily="18" charset="0"/>
                <a:cs typeface="Times New Roman" panose="02020603050405020304" pitchFamily="18" charset="0"/>
              </a:rPr>
              <a:t>As an example, Figure 1-2 shows data science profile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3941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7669ED-324A-2CD3-D960-88FE980CEC0E}"/>
              </a:ext>
            </a:extLst>
          </p:cNvPr>
          <p:cNvSpPr>
            <a:spLocks noGrp="1"/>
          </p:cNvSpPr>
          <p:nvPr>
            <p:ph type="title"/>
          </p:nvPr>
        </p:nvSpPr>
        <p:spPr>
          <a:xfrm>
            <a:off x="609600" y="274638"/>
            <a:ext cx="9956800" cy="536067"/>
          </a:xfrm>
        </p:spPr>
        <p:txBody>
          <a:bodyPr>
            <a:normAutofit fontScale="90000"/>
          </a:bodyPr>
          <a:lstStyle/>
          <a:p>
            <a:endParaRPr lang="en-IN" dirty="0"/>
          </a:p>
        </p:txBody>
      </p:sp>
      <p:pic>
        <p:nvPicPr>
          <p:cNvPr id="5" name="Content Placeholder 4">
            <a:extLst>
              <a:ext uri="{FF2B5EF4-FFF2-40B4-BE49-F238E27FC236}">
                <a16:creationId xmlns:a16="http://schemas.microsoft.com/office/drawing/2014/main" xmlns="" id="{73C77E38-611B-4E4A-AACB-5CC7E6E29347}"/>
              </a:ext>
            </a:extLst>
          </p:cNvPr>
          <p:cNvPicPr>
            <a:picLocks noGrp="1" noChangeAspect="1"/>
          </p:cNvPicPr>
          <p:nvPr>
            <p:ph sz="quarter" idx="1"/>
          </p:nvPr>
        </p:nvPicPr>
        <p:blipFill>
          <a:blip r:embed="rId2"/>
          <a:stretch>
            <a:fillRect/>
          </a:stretch>
        </p:blipFill>
        <p:spPr>
          <a:xfrm>
            <a:off x="414779" y="914400"/>
            <a:ext cx="11076495" cy="5835192"/>
          </a:xfrm>
        </p:spPr>
      </p:pic>
    </p:spTree>
    <p:extLst>
      <p:ext uri="{BB962C8B-B14F-4D97-AF65-F5344CB8AC3E}">
        <p14:creationId xmlns:p14="http://schemas.microsoft.com/office/powerpoint/2010/main" val="1522670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617E0B-04B3-76F1-45EA-8F0D53B2B6A6}"/>
              </a:ext>
            </a:extLst>
          </p:cNvPr>
          <p:cNvSpPr>
            <a:spLocks noGrp="1"/>
          </p:cNvSpPr>
          <p:nvPr>
            <p:ph type="title"/>
          </p:nvPr>
        </p:nvSpPr>
        <p:spPr>
          <a:xfrm>
            <a:off x="609600" y="75413"/>
            <a:ext cx="9956800" cy="1508289"/>
          </a:xfrm>
        </p:spPr>
        <p:txBody>
          <a:bodyPr>
            <a:normAutofit fontScale="90000"/>
          </a:bodyPr>
          <a:lstStyle/>
          <a:p>
            <a:pPr algn="ctr"/>
            <a:r>
              <a:rPr lang="en-US" sz="3600" b="1" dirty="0"/>
              <a:t>OK, So What Is a Data Scientist, Really?</a:t>
            </a:r>
            <a:br>
              <a:rPr lang="en-US" sz="3600" b="1" dirty="0"/>
            </a:br>
            <a:r>
              <a:rPr lang="en-IN" sz="3600" b="1" dirty="0">
                <a:solidFill>
                  <a:srgbClr val="0070C0"/>
                </a:solidFill>
                <a:latin typeface="Times New Roman" panose="02020603050405020304" pitchFamily="18" charset="0"/>
                <a:cs typeface="Times New Roman" panose="02020603050405020304" pitchFamily="18" charset="0"/>
              </a:rPr>
              <a:t>IN ACADEMIA</a:t>
            </a:r>
            <a:r>
              <a:rPr lang="en-IN" sz="3600" b="1" dirty="0">
                <a:latin typeface="Times New Roman" panose="02020603050405020304" pitchFamily="18" charset="0"/>
                <a:cs typeface="Times New Roman" panose="02020603050405020304" pitchFamily="18" charset="0"/>
              </a:rPr>
              <a:t/>
            </a:r>
            <a:br>
              <a:rPr lang="en-IN" sz="3600" b="1" dirty="0">
                <a:latin typeface="Times New Roman" panose="02020603050405020304" pitchFamily="18" charset="0"/>
                <a:cs typeface="Times New Roman" panose="02020603050405020304" pitchFamily="18" charset="0"/>
              </a:rPr>
            </a:br>
            <a:endParaRPr lang="en-IN" sz="3600" b="1" dirty="0"/>
          </a:p>
        </p:txBody>
      </p:sp>
      <p:sp>
        <p:nvSpPr>
          <p:cNvPr id="3" name="Content Placeholder 2">
            <a:extLst>
              <a:ext uri="{FF2B5EF4-FFF2-40B4-BE49-F238E27FC236}">
                <a16:creationId xmlns:a16="http://schemas.microsoft.com/office/drawing/2014/main" xmlns="" id="{94E64A6E-C6FC-7586-4397-8F2810762622}"/>
              </a:ext>
            </a:extLst>
          </p:cNvPr>
          <p:cNvSpPr>
            <a:spLocks noGrp="1"/>
          </p:cNvSpPr>
          <p:nvPr>
            <p:ph sz="quarter" idx="1"/>
          </p:nvPr>
        </p:nvSpPr>
        <p:spPr>
          <a:xfrm>
            <a:off x="534186" y="1036947"/>
            <a:ext cx="10928808" cy="5745640"/>
          </a:xfrm>
        </p:spPr>
        <p:txBody>
          <a:bodyPr/>
          <a:lstStyle/>
          <a:p>
            <a:pPr algn="just">
              <a:lnSpc>
                <a:spcPct val="150000"/>
              </a:lnSpc>
            </a:pPr>
            <a:r>
              <a:rPr lang="en-US" sz="2800" dirty="0">
                <a:latin typeface="Times New Roman" panose="02020603050405020304" pitchFamily="18" charset="0"/>
                <a:cs typeface="Times New Roman" panose="02020603050405020304" pitchFamily="18" charset="0"/>
              </a:rPr>
              <a:t>an academic data scientist is a scientist, trained in anything from social science to biology, who works with large amounts of data, and must grapple with computational problems posed by the structure, size, messiness, and the complexity and nature of the data, while simultaneously solving a real-world problem</a:t>
            </a:r>
          </a:p>
          <a:p>
            <a:pPr algn="just">
              <a:lnSpc>
                <a:spcPct val="150000"/>
              </a:lnSpc>
            </a:pPr>
            <a:r>
              <a:rPr lang="en-US" sz="2800" dirty="0">
                <a:latin typeface="Times New Roman" panose="02020603050405020304" pitchFamily="18" charset="0"/>
                <a:cs typeface="Times New Roman" panose="02020603050405020304" pitchFamily="18" charset="0"/>
              </a:rPr>
              <a:t>across academic disciplines, the computational and deep data problems have major commonalities. If researchers across departments join forces, they can solve multiple real-world problems from different domains.</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1600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220469-DF4B-8F86-D51C-9D27C1B35AD7}"/>
              </a:ext>
            </a:extLst>
          </p:cNvPr>
          <p:cNvSpPr>
            <a:spLocks noGrp="1"/>
          </p:cNvSpPr>
          <p:nvPr>
            <p:ph type="title"/>
          </p:nvPr>
        </p:nvSpPr>
        <p:spPr>
          <a:xfrm>
            <a:off x="609600" y="78307"/>
            <a:ext cx="9956800" cy="611482"/>
          </a:xfrm>
        </p:spPr>
        <p:txBody>
          <a:bodyPr>
            <a:noAutofit/>
          </a:bodyPr>
          <a:lstStyle/>
          <a:p>
            <a:pPr algn="ctr"/>
            <a:r>
              <a:rPr lang="en-IN" sz="3600" b="1" dirty="0">
                <a:solidFill>
                  <a:srgbClr val="0070C0"/>
                </a:solidFill>
                <a:latin typeface="Times New Roman" panose="02020603050405020304" pitchFamily="18" charset="0"/>
                <a:cs typeface="Times New Roman" panose="02020603050405020304" pitchFamily="18" charset="0"/>
              </a:rPr>
              <a:t>IN INDUSTRY </a:t>
            </a:r>
          </a:p>
        </p:txBody>
      </p:sp>
      <p:sp>
        <p:nvSpPr>
          <p:cNvPr id="3" name="Content Placeholder 2">
            <a:extLst>
              <a:ext uri="{FF2B5EF4-FFF2-40B4-BE49-F238E27FC236}">
                <a16:creationId xmlns:a16="http://schemas.microsoft.com/office/drawing/2014/main" xmlns="" id="{4D76E9AA-B996-37CD-CC7D-4486DF71BB42}"/>
              </a:ext>
            </a:extLst>
          </p:cNvPr>
          <p:cNvSpPr>
            <a:spLocks noGrp="1"/>
          </p:cNvSpPr>
          <p:nvPr>
            <p:ph sz="quarter" idx="1"/>
          </p:nvPr>
        </p:nvSpPr>
        <p:spPr>
          <a:xfrm>
            <a:off x="534186" y="713544"/>
            <a:ext cx="11023076" cy="6066149"/>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What do data scientists look like in industry? It depends on the level of seniority and whether you’re talking about the Internet/online industry in particular. The role of data scientist need not be exclusive to the tech world, but that’s where the term originated.</a:t>
            </a:r>
          </a:p>
          <a:p>
            <a:pPr algn="just">
              <a:lnSpc>
                <a:spcPct val="150000"/>
              </a:lnSpc>
            </a:pPr>
            <a:r>
              <a:rPr lang="en-US" dirty="0">
                <a:latin typeface="Times New Roman" panose="02020603050405020304" pitchFamily="18" charset="0"/>
                <a:cs typeface="Times New Roman" panose="02020603050405020304" pitchFamily="18" charset="0"/>
              </a:rPr>
              <a:t>A data scientist is someone who knows how to </a:t>
            </a:r>
            <a:r>
              <a:rPr lang="en-US" b="1" dirty="0">
                <a:latin typeface="Times New Roman" panose="02020603050405020304" pitchFamily="18" charset="0"/>
                <a:cs typeface="Times New Roman" panose="02020603050405020304" pitchFamily="18" charset="0"/>
              </a:rPr>
              <a:t>extract meaning from and interpret data, which requires both tools and methods from statistics and machine learning</a:t>
            </a:r>
            <a:r>
              <a:rPr lang="en-US" dirty="0">
                <a:latin typeface="Times New Roman" panose="02020603050405020304" pitchFamily="18" charset="0"/>
                <a:cs typeface="Times New Roman" panose="02020603050405020304" pitchFamily="18" charset="0"/>
              </a:rPr>
              <a:t>, as well as being human. They spends a lot of time in </a:t>
            </a:r>
            <a:r>
              <a:rPr lang="en-US" b="1" dirty="0">
                <a:latin typeface="Times New Roman" panose="02020603050405020304" pitchFamily="18" charset="0"/>
                <a:cs typeface="Times New Roman" panose="02020603050405020304" pitchFamily="18" charset="0"/>
              </a:rPr>
              <a:t>the process of collecting, cleaning, and munging data, because data is never clean.</a:t>
            </a:r>
            <a:r>
              <a:rPr lang="en-US" dirty="0">
                <a:latin typeface="Times New Roman" panose="02020603050405020304" pitchFamily="18" charset="0"/>
                <a:cs typeface="Times New Roman" panose="02020603050405020304" pitchFamily="18" charset="0"/>
              </a:rPr>
              <a:t> This process requires persistence, statistics, and software engineering skills—skills that are also necessary for understanding biases in the data, and for debugging logging output from code.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8190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2136986-ECA9-F081-F6A8-D73B185B34B7}"/>
              </a:ext>
            </a:extLst>
          </p:cNvPr>
          <p:cNvSpPr>
            <a:spLocks noGrp="1"/>
          </p:cNvSpPr>
          <p:nvPr>
            <p:ph sz="quarter" idx="1"/>
          </p:nvPr>
        </p:nvSpPr>
        <p:spPr>
          <a:xfrm>
            <a:off x="609600" y="207390"/>
            <a:ext cx="10900528" cy="6542202"/>
          </a:xfrm>
        </p:spPr>
        <p:txBody>
          <a:bodyPr/>
          <a:lstStyle/>
          <a:p>
            <a:pPr algn="just">
              <a:lnSpc>
                <a:spcPct val="150000"/>
              </a:lnSpc>
            </a:pPr>
            <a:r>
              <a:rPr lang="en-US" sz="2800" dirty="0">
                <a:latin typeface="Times New Roman" panose="02020603050405020304" pitchFamily="18" charset="0"/>
                <a:cs typeface="Times New Roman" panose="02020603050405020304" pitchFamily="18" charset="0"/>
              </a:rPr>
              <a:t>Once they gets the data into shape, a crucial part is </a:t>
            </a:r>
            <a:r>
              <a:rPr lang="en-US" sz="2800" b="1" dirty="0">
                <a:latin typeface="Times New Roman" panose="02020603050405020304" pitchFamily="18" charset="0"/>
                <a:cs typeface="Times New Roman" panose="02020603050405020304" pitchFamily="18" charset="0"/>
              </a:rPr>
              <a:t>exploratory data analysis, which combines visualization and data sense</a:t>
            </a:r>
            <a:r>
              <a:rPr lang="en-US" sz="2800" dirty="0">
                <a:latin typeface="Times New Roman" panose="02020603050405020304" pitchFamily="18" charset="0"/>
                <a:cs typeface="Times New Roman" panose="02020603050405020304" pitchFamily="18" charset="0"/>
              </a:rPr>
              <a:t>. Find patterns, build models, and algorithms—some with the intention of understanding product usage and the overall health of the product, and others to serve as prototypes that ultimately get baked back into the product.</a:t>
            </a:r>
          </a:p>
          <a:p>
            <a:pPr algn="just">
              <a:lnSpc>
                <a:spcPct val="150000"/>
              </a:lnSpc>
            </a:pPr>
            <a:r>
              <a:rPr lang="en-US" sz="2800" dirty="0">
                <a:latin typeface="Times New Roman" panose="02020603050405020304" pitchFamily="18" charset="0"/>
                <a:cs typeface="Times New Roman" panose="02020603050405020304" pitchFamily="18" charset="0"/>
              </a:rPr>
              <a:t> They  may design experiments, and they are a critical part of data-driven decision making. They’ll communicate with team members, engineers, and leadership in clear language and with data visualizations so that even if others are not immersed in the data themselves, they will understand the implications.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7788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263211-B4F3-CF0F-A170-2D8A2CD2BD37}"/>
              </a:ext>
            </a:extLst>
          </p:cNvPr>
          <p:cNvSpPr>
            <a:spLocks noGrp="1"/>
          </p:cNvSpPr>
          <p:nvPr>
            <p:ph type="title"/>
          </p:nvPr>
        </p:nvSpPr>
        <p:spPr>
          <a:xfrm>
            <a:off x="1033806" y="2224727"/>
            <a:ext cx="9956800" cy="1436492"/>
          </a:xfrm>
        </p:spPr>
        <p:txBody>
          <a:bodyPr>
            <a:noAutofit/>
          </a:bodyPr>
          <a:lstStyle/>
          <a:p>
            <a:pPr algn="ctr"/>
            <a:r>
              <a:rPr lang="en-IN" sz="4400" b="1" dirty="0">
                <a:latin typeface="Times New Roman" panose="02020603050405020304" pitchFamily="18" charset="0"/>
                <a:cs typeface="Times New Roman" panose="02020603050405020304" pitchFamily="18" charset="0"/>
              </a:rPr>
              <a:t>NEEDED STATISTICAL INFERENCE</a:t>
            </a:r>
            <a:r>
              <a:rPr lang="en-IN" sz="4000" b="1" dirty="0">
                <a:latin typeface="Times New Roman" panose="02020603050405020304" pitchFamily="18" charset="0"/>
                <a:cs typeface="Times New Roman" panose="02020603050405020304" pitchFamily="18" charset="0"/>
              </a:rPr>
              <a:t/>
            </a:r>
            <a:br>
              <a:rPr lang="en-IN" sz="4000" b="1" dirty="0">
                <a:latin typeface="Times New Roman" panose="02020603050405020304" pitchFamily="18" charset="0"/>
                <a:cs typeface="Times New Roman" panose="02020603050405020304" pitchFamily="18" charset="0"/>
              </a:rPr>
            </a:br>
            <a:endParaRPr lang="en-IN"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2602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3BD1D5-72D0-3745-2560-8AC28E956CCA}"/>
              </a:ext>
            </a:extLst>
          </p:cNvPr>
          <p:cNvSpPr>
            <a:spLocks noGrp="1"/>
          </p:cNvSpPr>
          <p:nvPr>
            <p:ph type="title"/>
          </p:nvPr>
        </p:nvSpPr>
        <p:spPr>
          <a:xfrm>
            <a:off x="609600" y="274638"/>
            <a:ext cx="9956800" cy="573774"/>
          </a:xfrm>
        </p:spPr>
        <p:txBody>
          <a:bodyPr>
            <a:noAutofit/>
          </a:bodyPr>
          <a:lstStyle/>
          <a:p>
            <a:pPr algn="ctr"/>
            <a:r>
              <a:rPr lang="en-US" sz="3600" b="1" dirty="0">
                <a:latin typeface="Times New Roman" panose="02020603050405020304" pitchFamily="18" charset="0"/>
                <a:cs typeface="Times New Roman" panose="02020603050405020304" pitchFamily="18" charset="0"/>
              </a:rPr>
              <a:t>Statistical Thinking in the Age of Big Data</a:t>
            </a:r>
            <a:endParaRPr lang="en-IN"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D69DDC5-F01F-9C2A-6B0D-90287D5A28BC}"/>
              </a:ext>
            </a:extLst>
          </p:cNvPr>
          <p:cNvSpPr>
            <a:spLocks noGrp="1"/>
          </p:cNvSpPr>
          <p:nvPr>
            <p:ph sz="quarter" idx="1"/>
          </p:nvPr>
        </p:nvSpPr>
        <p:spPr>
          <a:xfrm>
            <a:off x="609599" y="848412"/>
            <a:ext cx="10891101" cy="5625540"/>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When you’re developing your skill set as a data scientist, certain foundational pieces need to be in place first—</a:t>
            </a:r>
            <a:r>
              <a:rPr lang="en-US" b="1" dirty="0">
                <a:latin typeface="Times New Roman" panose="02020603050405020304" pitchFamily="18" charset="0"/>
                <a:cs typeface="Times New Roman" panose="02020603050405020304" pitchFamily="18" charset="0"/>
              </a:rPr>
              <a:t>statistics, linear algebra and some programming.</a:t>
            </a:r>
          </a:p>
          <a:p>
            <a:pPr algn="just">
              <a:lnSpc>
                <a:spcPct val="150000"/>
              </a:lnSpc>
            </a:pPr>
            <a:r>
              <a:rPr lang="en-US" dirty="0">
                <a:latin typeface="Times New Roman" panose="02020603050405020304" pitchFamily="18" charset="0"/>
                <a:cs typeface="Times New Roman" panose="02020603050405020304" pitchFamily="18" charset="0"/>
              </a:rPr>
              <a:t>Even once you have those pieces, part of the challenge is that you will be developing several skill sets in parallel simultaneously—</a:t>
            </a:r>
            <a:r>
              <a:rPr lang="en-US" b="1" dirty="0">
                <a:latin typeface="Times New Roman" panose="02020603050405020304" pitchFamily="18" charset="0"/>
                <a:cs typeface="Times New Roman" panose="02020603050405020304" pitchFamily="18" charset="0"/>
              </a:rPr>
              <a:t>data preparation and munging, modeling, coding, visualization, and communication—that are interdependent.</a:t>
            </a:r>
          </a:p>
          <a:p>
            <a:pPr algn="just">
              <a:lnSpc>
                <a:spcPct val="150000"/>
              </a:lnSpc>
            </a:pPr>
            <a:r>
              <a:rPr lang="en-US" dirty="0">
                <a:latin typeface="Times New Roman" panose="02020603050405020304" pitchFamily="18" charset="0"/>
                <a:cs typeface="Times New Roman" panose="02020603050405020304" pitchFamily="18" charset="0"/>
              </a:rPr>
              <a:t>In the age of Big Data, classical statistics methods need to be revisited and reimagined in new contexts. </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910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EE6A08-4E7C-455F-884B-A5FF30D668F3}"/>
              </a:ext>
            </a:extLst>
          </p:cNvPr>
          <p:cNvSpPr>
            <a:spLocks noGrp="1"/>
          </p:cNvSpPr>
          <p:nvPr>
            <p:ph type="title"/>
          </p:nvPr>
        </p:nvSpPr>
        <p:spPr>
          <a:xfrm>
            <a:off x="609600" y="199223"/>
            <a:ext cx="9956800" cy="526640"/>
          </a:xfrm>
        </p:spPr>
        <p:txBody>
          <a:bodyPr>
            <a:normAutofit fontScale="90000"/>
          </a:bodyPr>
          <a:lstStyle/>
          <a:p>
            <a:pPr algn="ctr"/>
            <a:r>
              <a:rPr lang="en-IN" sz="3600" b="1" dirty="0">
                <a:latin typeface="Times New Roman" panose="02020603050405020304" pitchFamily="18" charset="0"/>
                <a:cs typeface="Times New Roman" panose="02020603050405020304" pitchFamily="18" charset="0"/>
              </a:rPr>
              <a:t>STATISTICAL INFERENCE</a:t>
            </a:r>
          </a:p>
        </p:txBody>
      </p:sp>
      <p:sp>
        <p:nvSpPr>
          <p:cNvPr id="3" name="Content Placeholder 2">
            <a:extLst>
              <a:ext uri="{FF2B5EF4-FFF2-40B4-BE49-F238E27FC236}">
                <a16:creationId xmlns:a16="http://schemas.microsoft.com/office/drawing/2014/main" xmlns="" id="{97AF29C6-FA26-B376-C1E8-42203C6F412A}"/>
              </a:ext>
            </a:extLst>
          </p:cNvPr>
          <p:cNvSpPr>
            <a:spLocks noGrp="1"/>
          </p:cNvSpPr>
          <p:nvPr>
            <p:ph sz="quarter" idx="1"/>
          </p:nvPr>
        </p:nvSpPr>
        <p:spPr>
          <a:xfrm>
            <a:off x="609600" y="725863"/>
            <a:ext cx="10972800" cy="6033156"/>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The world we live in is complex, random, and uncertain. At the same time, it’s one big data-generating machine.</a:t>
            </a:r>
          </a:p>
          <a:p>
            <a:pPr algn="just">
              <a:lnSpc>
                <a:spcPct val="150000"/>
              </a:lnSpc>
            </a:pPr>
            <a:r>
              <a:rPr lang="en-US" dirty="0">
                <a:latin typeface="Times New Roman" panose="02020603050405020304" pitchFamily="18" charset="0"/>
                <a:cs typeface="Times New Roman" panose="02020603050405020304" pitchFamily="18" charset="0"/>
              </a:rPr>
              <a:t>Data represents the </a:t>
            </a:r>
            <a:r>
              <a:rPr lang="en-US" b="1" dirty="0">
                <a:latin typeface="Times New Roman" panose="02020603050405020304" pitchFamily="18" charset="0"/>
                <a:cs typeface="Times New Roman" panose="02020603050405020304" pitchFamily="18" charset="0"/>
              </a:rPr>
              <a:t>traces of the real-world processes</a:t>
            </a:r>
            <a:r>
              <a:rPr lang="en-US" dirty="0">
                <a:latin typeface="Times New Roman" panose="02020603050405020304" pitchFamily="18" charset="0"/>
                <a:cs typeface="Times New Roman" panose="02020603050405020304" pitchFamily="18" charset="0"/>
              </a:rPr>
              <a:t>, and exactly which traces we gather are decided by </a:t>
            </a:r>
            <a:r>
              <a:rPr lang="en-US" b="1" dirty="0">
                <a:latin typeface="Times New Roman" panose="02020603050405020304" pitchFamily="18" charset="0"/>
                <a:cs typeface="Times New Roman" panose="02020603050405020304" pitchFamily="18" charset="0"/>
              </a:rPr>
              <a:t>our data collection or sampling method</a:t>
            </a:r>
            <a:r>
              <a:rPr lang="en-US" dirty="0">
                <a:latin typeface="Times New Roman" panose="02020603050405020304" pitchFamily="18" charset="0"/>
                <a:cs typeface="Times New Roman" panose="02020603050405020304" pitchFamily="18" charset="0"/>
              </a:rPr>
              <a:t>. You, the data scientist, the observer, are turning the world into data, and this is an utterly subjective, not objective, process.</a:t>
            </a:r>
          </a:p>
          <a:p>
            <a:pPr algn="just">
              <a:lnSpc>
                <a:spcPct val="150000"/>
              </a:lnSpc>
            </a:pPr>
            <a:r>
              <a:rPr lang="en-US" dirty="0">
                <a:latin typeface="Times New Roman" panose="02020603050405020304" pitchFamily="18" charset="0"/>
                <a:cs typeface="Times New Roman" panose="02020603050405020304" pitchFamily="18" charset="0"/>
              </a:rPr>
              <a:t>After separating the process from the data collection, we can see clearly that there are </a:t>
            </a:r>
            <a:r>
              <a:rPr lang="en-US" b="1" dirty="0">
                <a:latin typeface="Times New Roman" panose="02020603050405020304" pitchFamily="18" charset="0"/>
                <a:cs typeface="Times New Roman" panose="02020603050405020304" pitchFamily="18" charset="0"/>
              </a:rPr>
              <a:t>two sources of randomness and uncertainty</a:t>
            </a:r>
            <a:r>
              <a:rPr lang="en-US" dirty="0">
                <a:latin typeface="Times New Roman" panose="02020603050405020304" pitchFamily="18" charset="0"/>
                <a:cs typeface="Times New Roman" panose="02020603050405020304" pitchFamily="18" charset="0"/>
              </a:rPr>
              <a:t>. Namely, the </a:t>
            </a:r>
            <a:r>
              <a:rPr lang="en-US" b="1" dirty="0">
                <a:latin typeface="Times New Roman" panose="02020603050405020304" pitchFamily="18" charset="0"/>
                <a:cs typeface="Times New Roman" panose="02020603050405020304" pitchFamily="18" charset="0"/>
              </a:rPr>
              <a:t>randomness and uncertainty underlying the process itself,</a:t>
            </a:r>
            <a:r>
              <a:rPr lang="en-US" dirty="0">
                <a:latin typeface="Times New Roman" panose="02020603050405020304" pitchFamily="18" charset="0"/>
                <a:cs typeface="Times New Roman" panose="02020603050405020304" pitchFamily="18" charset="0"/>
              </a:rPr>
              <a:t> and the </a:t>
            </a:r>
            <a:r>
              <a:rPr lang="en-US" b="1" dirty="0">
                <a:latin typeface="Times New Roman" panose="02020603050405020304" pitchFamily="18" charset="0"/>
                <a:cs typeface="Times New Roman" panose="02020603050405020304" pitchFamily="18" charset="0"/>
              </a:rPr>
              <a:t>uncertainty associated with your underlying data collection methods</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3205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9B6D07A-4DE3-A704-6A52-F9F0E6CD1D1C}"/>
              </a:ext>
            </a:extLst>
          </p:cNvPr>
          <p:cNvSpPr>
            <a:spLocks noGrp="1"/>
          </p:cNvSpPr>
          <p:nvPr>
            <p:ph sz="quarter" idx="1"/>
          </p:nvPr>
        </p:nvSpPr>
        <p:spPr>
          <a:xfrm>
            <a:off x="609599" y="282803"/>
            <a:ext cx="10891101" cy="6391373"/>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Once you have all this data, you have somehow captured the world, or certain traces of the world. But you can’t go walking around with a huge Excel spreadsheet or database of millions of transactions and look at it and, with a snap of a finger, understand the world and process that generated it.</a:t>
            </a:r>
          </a:p>
          <a:p>
            <a:pPr algn="just">
              <a:lnSpc>
                <a:spcPct val="150000"/>
              </a:lnSpc>
            </a:pPr>
            <a:r>
              <a:rPr lang="en-US" dirty="0">
                <a:latin typeface="Times New Roman" panose="02020603050405020304" pitchFamily="18" charset="0"/>
                <a:cs typeface="Times New Roman" panose="02020603050405020304" pitchFamily="18" charset="0"/>
              </a:rPr>
              <a:t>So you need a new idea, and that’s to simplify those captured traces into something more comprehensible, to something that somehow captures it all in a much more concise way, and that something could be mathematical models or functions of the data, known as </a:t>
            </a:r>
            <a:r>
              <a:rPr lang="en-US" b="1" dirty="0">
                <a:latin typeface="Times New Roman" panose="02020603050405020304" pitchFamily="18" charset="0"/>
                <a:cs typeface="Times New Roman" panose="02020603050405020304" pitchFamily="18" charset="0"/>
              </a:rPr>
              <a:t>statistical estimators. </a:t>
            </a:r>
          </a:p>
          <a:p>
            <a:pPr algn="just">
              <a:lnSpc>
                <a:spcPct val="150000"/>
              </a:lnSpc>
            </a:pPr>
            <a:r>
              <a:rPr lang="en-US" dirty="0">
                <a:latin typeface="Times New Roman" panose="02020603050405020304" pitchFamily="18" charset="0"/>
                <a:cs typeface="Times New Roman" panose="02020603050405020304" pitchFamily="18" charset="0"/>
              </a:rPr>
              <a:t>This overall </a:t>
            </a:r>
            <a:r>
              <a:rPr lang="en-US" i="1" dirty="0">
                <a:latin typeface="Times New Roman" panose="02020603050405020304" pitchFamily="18" charset="0"/>
                <a:cs typeface="Times New Roman" panose="02020603050405020304" pitchFamily="18" charset="0"/>
              </a:rPr>
              <a:t>process of going from the world to the data, and then from the data back to the world,</a:t>
            </a:r>
            <a:r>
              <a:rPr lang="en-US" dirty="0">
                <a:latin typeface="Times New Roman" panose="02020603050405020304" pitchFamily="18" charset="0"/>
                <a:cs typeface="Times New Roman" panose="02020603050405020304" pitchFamily="18" charset="0"/>
              </a:rPr>
              <a:t> is the field of </a:t>
            </a:r>
            <a:r>
              <a:rPr lang="en-US" b="1" dirty="0">
                <a:latin typeface="Times New Roman" panose="02020603050405020304" pitchFamily="18" charset="0"/>
                <a:cs typeface="Times New Roman" panose="02020603050405020304" pitchFamily="18" charset="0"/>
              </a:rPr>
              <a:t>statistical inference.</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4405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F5DB33D-08E4-130D-4ED4-BAC15555AF9B}"/>
              </a:ext>
            </a:extLst>
          </p:cNvPr>
          <p:cNvSpPr>
            <a:spLocks noGrp="1"/>
          </p:cNvSpPr>
          <p:nvPr>
            <p:ph sz="quarter" idx="1"/>
          </p:nvPr>
        </p:nvSpPr>
        <p:spPr>
          <a:xfrm>
            <a:off x="609599" y="386499"/>
            <a:ext cx="10909955" cy="6087453"/>
          </a:xfrm>
        </p:spPr>
        <p:txBody>
          <a:bodyPr/>
          <a:lstStyle/>
          <a:p>
            <a:pPr algn="just">
              <a:lnSpc>
                <a:spcPct val="150000"/>
              </a:lnSpc>
            </a:pPr>
            <a:r>
              <a:rPr lang="en-US" sz="2800" b="1" dirty="0">
                <a:latin typeface="Times New Roman" panose="02020603050405020304" pitchFamily="18" charset="0"/>
                <a:cs typeface="Times New Roman" panose="02020603050405020304" pitchFamily="18" charset="0"/>
              </a:rPr>
              <a:t>Statistical inference </a:t>
            </a:r>
            <a:r>
              <a:rPr lang="en-US" sz="2800" dirty="0">
                <a:latin typeface="Times New Roman" panose="02020603050405020304" pitchFamily="18" charset="0"/>
                <a:cs typeface="Times New Roman" panose="02020603050405020304" pitchFamily="18" charset="0"/>
              </a:rPr>
              <a:t>is the discipline that concerns itself with the </a:t>
            </a:r>
            <a:r>
              <a:rPr lang="en-US" sz="2800" b="1" dirty="0">
                <a:latin typeface="Times New Roman" panose="02020603050405020304" pitchFamily="18" charset="0"/>
                <a:cs typeface="Times New Roman" panose="02020603050405020304" pitchFamily="18" charset="0"/>
              </a:rPr>
              <a:t>development of procedures, methods, and theorems </a:t>
            </a:r>
            <a:r>
              <a:rPr lang="en-US" sz="2800" i="1" dirty="0">
                <a:latin typeface="Times New Roman" panose="02020603050405020304" pitchFamily="18" charset="0"/>
                <a:cs typeface="Times New Roman" panose="02020603050405020304" pitchFamily="18" charset="0"/>
              </a:rPr>
              <a:t>that allow us to extract meaning and information from data that has been generated by stochastic (random) processes.</a:t>
            </a:r>
            <a:endParaRPr lang="en-IN" sz="2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1329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1E1CC6-7DEA-0F4B-91B4-08DA96B9401F}"/>
              </a:ext>
            </a:extLst>
          </p:cNvPr>
          <p:cNvSpPr>
            <a:spLocks noGrp="1"/>
          </p:cNvSpPr>
          <p:nvPr>
            <p:ph type="title"/>
          </p:nvPr>
        </p:nvSpPr>
        <p:spPr>
          <a:xfrm>
            <a:off x="609600" y="161517"/>
            <a:ext cx="9956800" cy="592628"/>
          </a:xfrm>
        </p:spPr>
        <p:txBody>
          <a:bodyPr>
            <a:noAutofit/>
          </a:bodyPr>
          <a:lstStyle/>
          <a:p>
            <a:pPr algn="ctr"/>
            <a:r>
              <a:rPr lang="en-IN" sz="3600" b="1" dirty="0">
                <a:latin typeface="Times New Roman" panose="02020603050405020304" pitchFamily="18" charset="0"/>
                <a:cs typeface="Times New Roman" panose="02020603050405020304" pitchFamily="18" charset="0"/>
              </a:rPr>
              <a:t>POPULATIONS AND SAMPLES</a:t>
            </a:r>
          </a:p>
        </p:txBody>
      </p:sp>
      <p:sp>
        <p:nvSpPr>
          <p:cNvPr id="3" name="Content Placeholder 2">
            <a:extLst>
              <a:ext uri="{FF2B5EF4-FFF2-40B4-BE49-F238E27FC236}">
                <a16:creationId xmlns:a16="http://schemas.microsoft.com/office/drawing/2014/main" xmlns="" id="{C8F7C05F-C7F5-62F2-4C8D-DB9FD662692A}"/>
              </a:ext>
            </a:extLst>
          </p:cNvPr>
          <p:cNvSpPr>
            <a:spLocks noGrp="1"/>
          </p:cNvSpPr>
          <p:nvPr>
            <p:ph sz="quarter" idx="1"/>
          </p:nvPr>
        </p:nvSpPr>
        <p:spPr>
          <a:xfrm>
            <a:off x="609600" y="569096"/>
            <a:ext cx="10972800" cy="6288904"/>
          </a:xfrm>
        </p:spPr>
        <p:txBody>
          <a:bodyPr/>
          <a:lstStyle/>
          <a:p>
            <a:pPr marL="0" indent="0">
              <a:buNone/>
            </a:pPr>
            <a:r>
              <a:rPr lang="en-IN" sz="2400" b="1" dirty="0">
                <a:latin typeface="Times New Roman" panose="02020603050405020304" pitchFamily="18" charset="0"/>
                <a:cs typeface="Times New Roman" panose="02020603050405020304" pitchFamily="18" charset="0"/>
              </a:rPr>
              <a:t>POPULATIONS</a:t>
            </a:r>
          </a:p>
          <a:p>
            <a:pPr algn="just">
              <a:lnSpc>
                <a:spcPct val="150000"/>
              </a:lnSpc>
            </a:pPr>
            <a:r>
              <a:rPr lang="en-US" dirty="0">
                <a:latin typeface="Times New Roman" panose="02020603050405020304" pitchFamily="18" charset="0"/>
                <a:cs typeface="Times New Roman" panose="02020603050405020304" pitchFamily="18" charset="0"/>
              </a:rPr>
              <a:t>In statistical inference population isn’t used to simply describe only people. </a:t>
            </a:r>
            <a:r>
              <a:rPr lang="en-US" b="1" dirty="0">
                <a:latin typeface="Times New Roman" panose="02020603050405020304" pitchFamily="18" charset="0"/>
                <a:cs typeface="Times New Roman" panose="02020603050405020304" pitchFamily="18" charset="0"/>
              </a:rPr>
              <a:t>It could be any set of objects or units, such as tweets or photographs or stars. </a:t>
            </a:r>
            <a:r>
              <a:rPr lang="en-US" dirty="0">
                <a:latin typeface="Times New Roman" panose="02020603050405020304" pitchFamily="18" charset="0"/>
                <a:cs typeface="Times New Roman" panose="02020603050405020304" pitchFamily="18" charset="0"/>
              </a:rPr>
              <a:t>If we could measure the characteristics or extract characteristics of all those objects, we’d have a complete set of observations, and the convention is to use N to represent the total number of observations in the population</a:t>
            </a:r>
          </a:p>
          <a:p>
            <a:pPr algn="just">
              <a:lnSpc>
                <a:spcPct val="150000"/>
              </a:lnSpc>
            </a:pPr>
            <a:r>
              <a:rPr lang="en-US" dirty="0">
                <a:latin typeface="Times New Roman" panose="02020603050405020304" pitchFamily="18" charset="0"/>
                <a:cs typeface="Times New Roman" panose="02020603050405020304" pitchFamily="18" charset="0"/>
              </a:rPr>
              <a:t>Suppose your population was all emails sent last year by employees at a huge corporation, </a:t>
            </a:r>
            <a:r>
              <a:rPr lang="en-US" dirty="0" err="1">
                <a:latin typeface="Times New Roman" panose="02020603050405020304" pitchFamily="18" charset="0"/>
                <a:cs typeface="Times New Roman" panose="02020603050405020304" pitchFamily="18" charset="0"/>
              </a:rPr>
              <a:t>BigCorp</a:t>
            </a:r>
            <a:r>
              <a:rPr lang="en-US" dirty="0">
                <a:latin typeface="Times New Roman" panose="02020603050405020304" pitchFamily="18" charset="0"/>
                <a:cs typeface="Times New Roman" panose="02020603050405020304" pitchFamily="18" charset="0"/>
              </a:rPr>
              <a:t>. Then a single </a:t>
            </a:r>
            <a:r>
              <a:rPr lang="en-US" b="1" dirty="0">
                <a:latin typeface="Times New Roman" panose="02020603050405020304" pitchFamily="18" charset="0"/>
                <a:cs typeface="Times New Roman" panose="02020603050405020304" pitchFamily="18" charset="0"/>
              </a:rPr>
              <a:t>observation could be </a:t>
            </a:r>
            <a:r>
              <a:rPr lang="en-US" dirty="0">
                <a:latin typeface="Times New Roman" panose="02020603050405020304" pitchFamily="18" charset="0"/>
                <a:cs typeface="Times New Roman" panose="02020603050405020304" pitchFamily="18" charset="0"/>
              </a:rPr>
              <a:t>a list of things: </a:t>
            </a:r>
            <a:r>
              <a:rPr lang="en-US" b="1" dirty="0">
                <a:latin typeface="Times New Roman" panose="02020603050405020304" pitchFamily="18" charset="0"/>
                <a:cs typeface="Times New Roman" panose="02020603050405020304" pitchFamily="18" charset="0"/>
              </a:rPr>
              <a:t>the sender’s name, the list of recipients, date sent, text of email, number of characters in the email, number of sentences in the email, number of verbs in the email, and the length of time until first reply</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8445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2D9044-9C9A-3508-C5C4-44FB8E2D7ADC}"/>
              </a:ext>
            </a:extLst>
          </p:cNvPr>
          <p:cNvSpPr>
            <a:spLocks noGrp="1"/>
          </p:cNvSpPr>
          <p:nvPr>
            <p:ph type="title"/>
          </p:nvPr>
        </p:nvSpPr>
        <p:spPr>
          <a:xfrm>
            <a:off x="542041" y="20114"/>
            <a:ext cx="9956800" cy="677469"/>
          </a:xfrm>
        </p:spPr>
        <p:txBody>
          <a:bodyPr>
            <a:normAutofit/>
          </a:bodyPr>
          <a:lstStyle/>
          <a:p>
            <a:pPr algn="ctr"/>
            <a:r>
              <a:rPr lang="en-IN" sz="3600" b="1" dirty="0">
                <a:latin typeface="Times New Roman" panose="02020603050405020304" pitchFamily="18" charset="0"/>
                <a:cs typeface="Times New Roman" panose="02020603050405020304" pitchFamily="18" charset="0"/>
              </a:rPr>
              <a:t>SAMPLES</a:t>
            </a:r>
            <a:endParaRPr lang="en-IN" sz="3600" b="1" dirty="0"/>
          </a:p>
        </p:txBody>
      </p:sp>
      <p:sp>
        <p:nvSpPr>
          <p:cNvPr id="3" name="Content Placeholder 2">
            <a:extLst>
              <a:ext uri="{FF2B5EF4-FFF2-40B4-BE49-F238E27FC236}">
                <a16:creationId xmlns:a16="http://schemas.microsoft.com/office/drawing/2014/main" xmlns="" id="{7F5C34B7-34F3-1FCE-5B36-60324278A410}"/>
              </a:ext>
            </a:extLst>
          </p:cNvPr>
          <p:cNvSpPr>
            <a:spLocks noGrp="1"/>
          </p:cNvSpPr>
          <p:nvPr>
            <p:ph sz="quarter" idx="1"/>
          </p:nvPr>
        </p:nvSpPr>
        <p:spPr>
          <a:xfrm>
            <a:off x="542041" y="697583"/>
            <a:ext cx="11107918" cy="6042582"/>
          </a:xfrm>
        </p:spPr>
        <p:txBody>
          <a:bodyPr/>
          <a:lstStyle/>
          <a:p>
            <a:pPr algn="just"/>
            <a:r>
              <a:rPr lang="en-US" dirty="0">
                <a:latin typeface="Times New Roman" panose="02020603050405020304" pitchFamily="18" charset="0"/>
                <a:cs typeface="Times New Roman" panose="02020603050405020304" pitchFamily="18" charset="0"/>
              </a:rPr>
              <a:t>When we take a sample, we take a subset of the units of </a:t>
            </a:r>
            <a:r>
              <a:rPr lang="en-US" b="1" dirty="0">
                <a:latin typeface="Times New Roman" panose="02020603050405020304" pitchFamily="18" charset="0"/>
                <a:cs typeface="Times New Roman" panose="02020603050405020304" pitchFamily="18" charset="0"/>
              </a:rPr>
              <a:t>size n</a:t>
            </a:r>
            <a:r>
              <a:rPr lang="en-US" dirty="0">
                <a:latin typeface="Times New Roman" panose="02020603050405020304" pitchFamily="18" charset="0"/>
                <a:cs typeface="Times New Roman" panose="02020603050405020304" pitchFamily="18" charset="0"/>
              </a:rPr>
              <a:t> in order to examine the observations to draw conclusions and make inferences about the population. </a:t>
            </a:r>
          </a:p>
          <a:p>
            <a:pPr algn="just"/>
            <a:r>
              <a:rPr lang="en-US" dirty="0">
                <a:latin typeface="Times New Roman" panose="02020603050405020304" pitchFamily="18" charset="0"/>
                <a:cs typeface="Times New Roman" panose="02020603050405020304" pitchFamily="18" charset="0"/>
              </a:rPr>
              <a:t>There are different ways you might go about getting this subset of data, and you want to be aware of this sampling mechanism because it can introduce biases into the data, and distort it, so that the subset is not a “mini-me” shrunk-down version of the population. </a:t>
            </a:r>
          </a:p>
          <a:p>
            <a:pPr algn="just"/>
            <a:r>
              <a:rPr lang="en-US" dirty="0">
                <a:latin typeface="Times New Roman" panose="02020603050405020304" pitchFamily="18" charset="0"/>
                <a:cs typeface="Times New Roman" panose="02020603050405020304" pitchFamily="18" charset="0"/>
              </a:rPr>
              <a:t>Once that happens, any conclusions you draw will simply be wrong and distorted. In the </a:t>
            </a:r>
            <a:r>
              <a:rPr lang="en-US" dirty="0" err="1">
                <a:latin typeface="Times New Roman" panose="02020603050405020304" pitchFamily="18" charset="0"/>
                <a:cs typeface="Times New Roman" panose="02020603050405020304" pitchFamily="18" charset="0"/>
              </a:rPr>
              <a:t>BigCorp</a:t>
            </a:r>
            <a:r>
              <a:rPr lang="en-US" dirty="0">
                <a:latin typeface="Times New Roman" panose="02020603050405020304" pitchFamily="18" charset="0"/>
                <a:cs typeface="Times New Roman" panose="02020603050405020304" pitchFamily="18" charset="0"/>
              </a:rPr>
              <a:t> email example, you could make a list of all the employees and select 1/10th of those people at random and take all the email they ever sent, and that would be your sample. </a:t>
            </a:r>
          </a:p>
          <a:p>
            <a:pPr algn="just"/>
            <a:r>
              <a:rPr lang="en-US" dirty="0">
                <a:latin typeface="Times New Roman" panose="02020603050405020304" pitchFamily="18" charset="0"/>
                <a:cs typeface="Times New Roman" panose="02020603050405020304" pitchFamily="18" charset="0"/>
              </a:rPr>
              <a:t>Alternatively, you could sample </a:t>
            </a:r>
            <a:r>
              <a:rPr lang="en-US" b="1" dirty="0">
                <a:latin typeface="Times New Roman" panose="02020603050405020304" pitchFamily="18" charset="0"/>
                <a:cs typeface="Times New Roman" panose="02020603050405020304" pitchFamily="18" charset="0"/>
              </a:rPr>
              <a:t>1/10th of all email sent each day at random</a:t>
            </a:r>
            <a:r>
              <a:rPr lang="en-US" dirty="0">
                <a:latin typeface="Times New Roman" panose="02020603050405020304" pitchFamily="18" charset="0"/>
                <a:cs typeface="Times New Roman" panose="02020603050405020304" pitchFamily="18" charset="0"/>
              </a:rPr>
              <a:t>, and that would be your sample. Both these methods are reasonable, and both methods yield the same sample size. But if you took them and counted how many email messages each person sent, and used that to estimate the underlying distribution of emails sent by all </a:t>
            </a:r>
            <a:r>
              <a:rPr lang="en-US" dirty="0" err="1">
                <a:latin typeface="Times New Roman" panose="02020603050405020304" pitchFamily="18" charset="0"/>
                <a:cs typeface="Times New Roman" panose="02020603050405020304" pitchFamily="18" charset="0"/>
              </a:rPr>
              <a:t>indiviuals</a:t>
            </a:r>
            <a:r>
              <a:rPr lang="en-US" dirty="0">
                <a:latin typeface="Times New Roman" panose="02020603050405020304" pitchFamily="18" charset="0"/>
                <a:cs typeface="Times New Roman" panose="02020603050405020304" pitchFamily="18" charset="0"/>
              </a:rPr>
              <a:t> at </a:t>
            </a:r>
            <a:r>
              <a:rPr lang="en-US" dirty="0" err="1">
                <a:latin typeface="Times New Roman" panose="02020603050405020304" pitchFamily="18" charset="0"/>
                <a:cs typeface="Times New Roman" panose="02020603050405020304" pitchFamily="18" charset="0"/>
              </a:rPr>
              <a:t>BigCorp</a:t>
            </a:r>
            <a:r>
              <a:rPr lang="en-US" dirty="0">
                <a:latin typeface="Times New Roman" panose="02020603050405020304" pitchFamily="18" charset="0"/>
                <a:cs typeface="Times New Roman" panose="02020603050405020304" pitchFamily="18" charset="0"/>
              </a:rPr>
              <a:t>, you might get entirely different answers.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9266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E64BA6-2395-E219-ADDB-E8C2D37E74EC}"/>
              </a:ext>
            </a:extLst>
          </p:cNvPr>
          <p:cNvSpPr>
            <a:spLocks noGrp="1"/>
          </p:cNvSpPr>
          <p:nvPr>
            <p:ph type="title"/>
          </p:nvPr>
        </p:nvSpPr>
        <p:spPr>
          <a:xfrm>
            <a:off x="609600" y="64167"/>
            <a:ext cx="9956800" cy="639762"/>
          </a:xfrm>
        </p:spPr>
        <p:txBody>
          <a:bodyPr>
            <a:noAutofit/>
          </a:bodyPr>
          <a:lstStyle/>
          <a:p>
            <a:pPr algn="ctr"/>
            <a:r>
              <a:rPr lang="en-US" sz="3600" b="1" dirty="0">
                <a:latin typeface="Times New Roman" panose="02020603050405020304" pitchFamily="18" charset="0"/>
                <a:cs typeface="Times New Roman" panose="02020603050405020304" pitchFamily="18" charset="0"/>
              </a:rPr>
              <a:t>Populations and Samples of Big Data</a:t>
            </a:r>
            <a:endParaRPr lang="en-IN"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590A7-01A6-A227-0043-B70BD1B95CDE}"/>
              </a:ext>
            </a:extLst>
          </p:cNvPr>
          <p:cNvSpPr>
            <a:spLocks noGrp="1"/>
          </p:cNvSpPr>
          <p:nvPr>
            <p:ph sz="quarter" idx="1"/>
          </p:nvPr>
        </p:nvSpPr>
        <p:spPr>
          <a:xfrm>
            <a:off x="329938" y="543988"/>
            <a:ext cx="11434714" cy="6314012"/>
          </a:xfrm>
        </p:spPr>
        <p:txBody>
          <a:bodyPr/>
          <a:lstStyle/>
          <a:p>
            <a:pPr algn="just">
              <a:lnSpc>
                <a:spcPct val="150000"/>
              </a:lnSpc>
            </a:pPr>
            <a:r>
              <a:rPr lang="en-US" b="1" dirty="0">
                <a:latin typeface="Times New Roman" panose="02020603050405020304" pitchFamily="18" charset="0"/>
                <a:cs typeface="Times New Roman" panose="02020603050405020304" pitchFamily="18" charset="0"/>
              </a:rPr>
              <a:t>Sampling solves some engineering challenge</a:t>
            </a:r>
          </a:p>
          <a:p>
            <a:pPr marL="0" indent="0" algn="just">
              <a:lnSpc>
                <a:spcPct val="150000"/>
              </a:lnSpc>
              <a:buNone/>
            </a:pPr>
            <a:r>
              <a:rPr lang="en-US" dirty="0">
                <a:latin typeface="Times New Roman" panose="02020603050405020304" pitchFamily="18" charset="0"/>
                <a:cs typeface="Times New Roman" panose="02020603050405020304" pitchFamily="18" charset="0"/>
              </a:rPr>
              <a:t>	In the current popular discussion of Big Data, the focus on enterprise solutions such as Hadoop to handle engineering and computational challenges caused by too much data overlooks sampling as a legitimate solution. </a:t>
            </a:r>
          </a:p>
          <a:p>
            <a:pPr marL="0" indent="0" algn="just">
              <a:lnSpc>
                <a:spcPct val="150000"/>
              </a:lnSpc>
              <a:buNone/>
            </a:pPr>
            <a:r>
              <a:rPr lang="en-US" dirty="0">
                <a:latin typeface="Times New Roman" panose="02020603050405020304" pitchFamily="18" charset="0"/>
                <a:cs typeface="Times New Roman" panose="02020603050405020304" pitchFamily="18" charset="0"/>
              </a:rPr>
              <a:t>At Google, for example, software engineers, data scientists, and statisticians sample all the time.</a:t>
            </a:r>
          </a:p>
          <a:p>
            <a:pPr marL="0" indent="0" algn="just">
              <a:lnSpc>
                <a:spcPct val="150000"/>
              </a:lnSpc>
              <a:buNone/>
            </a:pPr>
            <a:r>
              <a:rPr lang="en-US" dirty="0">
                <a:latin typeface="Times New Roman" panose="02020603050405020304" pitchFamily="18" charset="0"/>
                <a:cs typeface="Times New Roman" panose="02020603050405020304" pitchFamily="18" charset="0"/>
              </a:rPr>
              <a:t>How much data you need at hand really depends on what your goal is: for analysis or inference purposes, you typically don’t need to store all the data all the time. On the other hand, for serving purposes you might: in order to render the correct information in a UI for a user, you need to have all the information for that particular user.</a:t>
            </a:r>
          </a:p>
        </p:txBody>
      </p:sp>
    </p:spTree>
    <p:extLst>
      <p:ext uri="{BB962C8B-B14F-4D97-AF65-F5344CB8AC3E}">
        <p14:creationId xmlns:p14="http://schemas.microsoft.com/office/powerpoint/2010/main" val="25531723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06579C1-DAA6-0F80-56D5-8B50D9C7F767}"/>
              </a:ext>
            </a:extLst>
          </p:cNvPr>
          <p:cNvSpPr>
            <a:spLocks noGrp="1"/>
          </p:cNvSpPr>
          <p:nvPr>
            <p:ph sz="quarter" idx="1"/>
          </p:nvPr>
        </p:nvSpPr>
        <p:spPr>
          <a:xfrm>
            <a:off x="122548" y="0"/>
            <a:ext cx="11528981" cy="6933415"/>
          </a:xfrm>
        </p:spPr>
        <p:txBody>
          <a:bodyPr/>
          <a:lstStyle/>
          <a:p>
            <a:pPr algn="just"/>
            <a:r>
              <a:rPr lang="en-IN" sz="2800" b="1" dirty="0">
                <a:latin typeface="Times New Roman" panose="02020603050405020304" pitchFamily="18" charset="0"/>
                <a:cs typeface="Times New Roman" panose="02020603050405020304" pitchFamily="18" charset="0"/>
              </a:rPr>
              <a:t>Bias</a:t>
            </a:r>
          </a:p>
          <a:p>
            <a:pPr marL="0" indent="0" algn="just">
              <a:buNone/>
            </a:pPr>
            <a:r>
              <a:rPr lang="en-US" dirty="0">
                <a:latin typeface="Times New Roman" panose="02020603050405020304" pitchFamily="18" charset="0"/>
                <a:cs typeface="Times New Roman" panose="02020603050405020304" pitchFamily="18" charset="0"/>
              </a:rPr>
              <a:t>Even if we have access to all of Facebook’s or Google’s or Twitter’s data corpus, any inferences we make from that data should not be extended to draw conclusions about humans beyond those sets of users, or even those users for any particular day</a:t>
            </a:r>
            <a:endParaRPr lang="en-IN" dirty="0">
              <a:latin typeface="Times New Roman" panose="02020603050405020304" pitchFamily="18" charset="0"/>
              <a:cs typeface="Times New Roman" panose="02020603050405020304" pitchFamily="18" charset="0"/>
            </a:endParaRPr>
          </a:p>
          <a:p>
            <a:pPr marL="0" indent="0" algn="just">
              <a:buNone/>
            </a:pPr>
            <a:r>
              <a:rPr lang="en-US" b="1" dirty="0">
                <a:latin typeface="Times New Roman" panose="02020603050405020304" pitchFamily="18" charset="0"/>
                <a:cs typeface="Times New Roman" panose="02020603050405020304" pitchFamily="18" charset="0"/>
              </a:rPr>
              <a:t>New kinds of data </a:t>
            </a:r>
          </a:p>
          <a:p>
            <a:pPr marL="0" indent="0" algn="just">
              <a:buNone/>
            </a:pPr>
            <a:r>
              <a:rPr lang="en-US" dirty="0">
                <a:latin typeface="Times New Roman" panose="02020603050405020304" pitchFamily="18" charset="0"/>
                <a:cs typeface="Times New Roman" panose="02020603050405020304" pitchFamily="18" charset="0"/>
              </a:rPr>
              <a:t>Gone are the days when data is just a bunch of numbers and categorical variables. A strong data scientist needs to be versatile and comfortable with dealing a variety of types of data, including: </a:t>
            </a:r>
          </a:p>
          <a:p>
            <a:pPr marL="0" indent="0" algn="just">
              <a:buNone/>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Traditional:</a:t>
            </a:r>
            <a:r>
              <a:rPr lang="en-US" sz="2000" dirty="0">
                <a:latin typeface="Times New Roman" panose="02020603050405020304" pitchFamily="18" charset="0"/>
                <a:cs typeface="Times New Roman" panose="02020603050405020304" pitchFamily="18" charset="0"/>
              </a:rPr>
              <a:t> numerical, categorical, or binary </a:t>
            </a:r>
          </a:p>
          <a:p>
            <a:pPr marL="0" indent="0" algn="just">
              <a:buNone/>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Text:</a:t>
            </a:r>
            <a:r>
              <a:rPr lang="en-US" sz="2000" dirty="0">
                <a:latin typeface="Times New Roman" panose="02020603050405020304" pitchFamily="18" charset="0"/>
                <a:cs typeface="Times New Roman" panose="02020603050405020304" pitchFamily="18" charset="0"/>
              </a:rPr>
              <a:t> emails, tweets, New York Times articles </a:t>
            </a:r>
          </a:p>
          <a:p>
            <a:pPr marL="0" indent="0" algn="just">
              <a:buNone/>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Records:</a:t>
            </a:r>
            <a:r>
              <a:rPr lang="en-US" sz="2000" dirty="0">
                <a:latin typeface="Times New Roman" panose="02020603050405020304" pitchFamily="18" charset="0"/>
                <a:cs typeface="Times New Roman" panose="02020603050405020304" pitchFamily="18" charset="0"/>
              </a:rPr>
              <a:t> user-level data, timestamped event data, </a:t>
            </a:r>
            <a:r>
              <a:rPr lang="en-US" sz="2000" dirty="0" err="1">
                <a:latin typeface="Times New Roman" panose="02020603050405020304" pitchFamily="18" charset="0"/>
                <a:cs typeface="Times New Roman" panose="02020603050405020304" pitchFamily="18" charset="0"/>
              </a:rPr>
              <a:t>json</a:t>
            </a:r>
            <a:r>
              <a:rPr lang="en-US" sz="2000" dirty="0">
                <a:latin typeface="Times New Roman" panose="02020603050405020304" pitchFamily="18" charset="0"/>
                <a:cs typeface="Times New Roman" panose="02020603050405020304" pitchFamily="18" charset="0"/>
              </a:rPr>
              <a:t>-formatted log files </a:t>
            </a:r>
          </a:p>
          <a:p>
            <a:pPr marL="0" indent="0" algn="just">
              <a:buNone/>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Geo-based location data: </a:t>
            </a:r>
            <a:r>
              <a:rPr lang="en-US" sz="2000" dirty="0">
                <a:latin typeface="Times New Roman" panose="02020603050405020304" pitchFamily="18" charset="0"/>
                <a:cs typeface="Times New Roman" panose="02020603050405020304" pitchFamily="18" charset="0"/>
              </a:rPr>
              <a:t>briefly touched on in this chapter with NYC housing data </a:t>
            </a:r>
          </a:p>
          <a:p>
            <a:pPr marL="0" indent="0" algn="just">
              <a:buNone/>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Network</a:t>
            </a:r>
            <a:r>
              <a:rPr lang="en-US" sz="2000" dirty="0">
                <a:latin typeface="Times New Roman" panose="02020603050405020304" pitchFamily="18" charset="0"/>
                <a:cs typeface="Times New Roman" panose="02020603050405020304" pitchFamily="18" charset="0"/>
              </a:rPr>
              <a:t> </a:t>
            </a:r>
          </a:p>
          <a:p>
            <a:pPr marL="0" indent="0" algn="just">
              <a:buNone/>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Sensor data </a:t>
            </a:r>
          </a:p>
          <a:p>
            <a:pPr marL="0" indent="0" algn="just">
              <a:buNone/>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Images</a:t>
            </a:r>
            <a:r>
              <a:rPr lang="en-US" sz="2000" dirty="0">
                <a:latin typeface="Times New Roman" panose="02020603050405020304" pitchFamily="18" charset="0"/>
                <a:cs typeface="Times New Roman" panose="02020603050405020304" pitchFamily="18" charset="0"/>
              </a:rPr>
              <a:t> </a:t>
            </a:r>
          </a:p>
          <a:p>
            <a:pPr marL="0" indent="0" algn="just">
              <a:buNone/>
            </a:pPr>
            <a:r>
              <a:rPr lang="en-US" dirty="0">
                <a:latin typeface="Times New Roman" panose="02020603050405020304" pitchFamily="18" charset="0"/>
                <a:cs typeface="Times New Roman" panose="02020603050405020304" pitchFamily="18" charset="0"/>
              </a:rPr>
              <a:t>These new kinds of data require us to think more carefully about what sampling means in these contexts. </a:t>
            </a:r>
            <a:endParaRPr lang="en-IN" dirty="0">
              <a:latin typeface="Times New Roman" panose="02020603050405020304" pitchFamily="18" charset="0"/>
              <a:cs typeface="Times New Roman" panose="02020603050405020304" pitchFamily="18" charset="0"/>
            </a:endParaRPr>
          </a:p>
          <a:p>
            <a:endParaRPr lang="en-IN" b="1" dirty="0"/>
          </a:p>
        </p:txBody>
      </p:sp>
    </p:spTree>
    <p:extLst>
      <p:ext uri="{BB962C8B-B14F-4D97-AF65-F5344CB8AC3E}">
        <p14:creationId xmlns:p14="http://schemas.microsoft.com/office/powerpoint/2010/main" val="1403093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7C9153-24ED-54BD-9639-38A62B96B6F9}"/>
              </a:ext>
            </a:extLst>
          </p:cNvPr>
          <p:cNvSpPr>
            <a:spLocks noGrp="1"/>
          </p:cNvSpPr>
          <p:nvPr>
            <p:ph type="title"/>
          </p:nvPr>
        </p:nvSpPr>
        <p:spPr>
          <a:xfrm>
            <a:off x="609600" y="-86662"/>
            <a:ext cx="9956800" cy="583201"/>
          </a:xfrm>
        </p:spPr>
        <p:txBody>
          <a:bodyPr/>
          <a:lstStyle/>
          <a:p>
            <a:pPr algn="ctr"/>
            <a:r>
              <a:rPr lang="en-US" b="1" dirty="0"/>
              <a:t>Big Data Can Mean Big Assumptions</a:t>
            </a:r>
            <a:endParaRPr lang="en-IN" b="1" dirty="0"/>
          </a:p>
        </p:txBody>
      </p:sp>
      <p:sp>
        <p:nvSpPr>
          <p:cNvPr id="3" name="Content Placeholder 2">
            <a:extLst>
              <a:ext uri="{FF2B5EF4-FFF2-40B4-BE49-F238E27FC236}">
                <a16:creationId xmlns:a16="http://schemas.microsoft.com/office/drawing/2014/main" xmlns="" id="{E1BCE1F3-EAD8-24F9-D409-AF385DCCB8F5}"/>
              </a:ext>
            </a:extLst>
          </p:cNvPr>
          <p:cNvSpPr>
            <a:spLocks noGrp="1"/>
          </p:cNvSpPr>
          <p:nvPr>
            <p:ph sz="quarter" idx="1"/>
          </p:nvPr>
        </p:nvSpPr>
        <p:spPr>
          <a:xfrm>
            <a:off x="207388" y="311084"/>
            <a:ext cx="11557263" cy="6546916"/>
          </a:xfrm>
        </p:spPr>
        <p:txBody>
          <a:bodyPr/>
          <a:lstStyle/>
          <a:p>
            <a:pPr marL="0" indent="0" algn="just">
              <a:lnSpc>
                <a:spcPct val="150000"/>
              </a:lnSpc>
              <a:buNone/>
            </a:pPr>
            <a:r>
              <a:rPr lang="en-US" dirty="0">
                <a:latin typeface="Times New Roman" panose="02020603050405020304" pitchFamily="18" charset="0"/>
                <a:cs typeface="Times New Roman" panose="02020603050405020304" pitchFamily="18" charset="0"/>
              </a:rPr>
              <a:t>The Big Data revolution consists of three things: </a:t>
            </a:r>
          </a:p>
          <a:p>
            <a:pPr marL="0" indent="0" algn="just">
              <a:lnSpc>
                <a:spcPct val="150000"/>
              </a:lnSpc>
              <a:buNone/>
            </a:pPr>
            <a:r>
              <a:rPr lang="en-US" sz="2200" dirty="0">
                <a:latin typeface="Times New Roman" panose="02020603050405020304" pitchFamily="18" charset="0"/>
                <a:cs typeface="Times New Roman" panose="02020603050405020304" pitchFamily="18" charset="0"/>
              </a:rPr>
              <a:t>• Collecting and using a lot of data rather than small samples </a:t>
            </a:r>
          </a:p>
          <a:p>
            <a:pPr marL="0" indent="0" algn="just">
              <a:lnSpc>
                <a:spcPct val="150000"/>
              </a:lnSpc>
              <a:buNone/>
            </a:pPr>
            <a:r>
              <a:rPr lang="en-US" sz="2200" dirty="0">
                <a:latin typeface="Times New Roman" panose="02020603050405020304" pitchFamily="18" charset="0"/>
                <a:cs typeface="Times New Roman" panose="02020603050405020304" pitchFamily="18" charset="0"/>
              </a:rPr>
              <a:t>• Accepting messiness in your data </a:t>
            </a:r>
          </a:p>
          <a:p>
            <a:pPr marL="0" indent="0" algn="just">
              <a:lnSpc>
                <a:spcPct val="150000"/>
              </a:lnSpc>
              <a:buNone/>
            </a:pPr>
            <a:r>
              <a:rPr lang="en-US" sz="2200" dirty="0">
                <a:latin typeface="Times New Roman" panose="02020603050405020304" pitchFamily="18" charset="0"/>
                <a:cs typeface="Times New Roman" panose="02020603050405020304" pitchFamily="18" charset="0"/>
              </a:rPr>
              <a:t>• Giving up on knowing the causes</a:t>
            </a:r>
          </a:p>
          <a:p>
            <a:pPr marL="0" indent="0" algn="just">
              <a:lnSpc>
                <a:spcPct val="150000"/>
              </a:lnSpc>
              <a:buNone/>
            </a:pPr>
            <a:r>
              <a:rPr lang="en-US" sz="2200" dirty="0">
                <a:latin typeface="Times New Roman" panose="02020603050405020304" pitchFamily="18" charset="0"/>
                <a:cs typeface="Times New Roman" panose="02020603050405020304" pitchFamily="18" charset="0"/>
              </a:rPr>
              <a:t>The new approach of Big Data is letting “N=ALL.” </a:t>
            </a:r>
          </a:p>
          <a:p>
            <a:pPr marL="0" indent="0" algn="just">
              <a:buNone/>
            </a:pPr>
            <a:r>
              <a:rPr lang="en-IN" b="1" dirty="0">
                <a:latin typeface="Times New Roman" panose="02020603050405020304" pitchFamily="18" charset="0"/>
                <a:cs typeface="Times New Roman" panose="02020603050405020304" pitchFamily="18" charset="0"/>
              </a:rPr>
              <a:t>Can N=ALL?</a:t>
            </a:r>
          </a:p>
          <a:p>
            <a:pPr marL="0" indent="0" algn="just">
              <a:buNone/>
            </a:pPr>
            <a:r>
              <a:rPr lang="en-US" dirty="0">
                <a:latin typeface="Times New Roman" panose="02020603050405020304" pitchFamily="18" charset="0"/>
                <a:cs typeface="Times New Roman" panose="02020603050405020304" pitchFamily="18" charset="0"/>
              </a:rPr>
              <a:t>the assumption we make that N=ALL is one of the biggest problems we face in the age of Big Data. It is, above all, a way of excluding the voices of people who don’t have the time, energy, or access to cast their vote in all sorts of informal, possibly unannounced, elections.</a:t>
            </a:r>
          </a:p>
          <a:p>
            <a:pPr marL="0" indent="0" algn="just">
              <a:buNone/>
            </a:pPr>
            <a:r>
              <a:rPr lang="en-US" dirty="0">
                <a:latin typeface="Times New Roman" panose="02020603050405020304" pitchFamily="18" charset="0"/>
                <a:cs typeface="Times New Roman" panose="02020603050405020304" pitchFamily="18" charset="0"/>
              </a:rPr>
              <a:t>the recommendations you receive on Netflix don’t seem very good because most of the people who bother to rate things on Netflix are young and might have different tastes than you, which skews the recommendation engine toward them.</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1047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205B283-F0EF-0B61-2142-47246A143750}"/>
              </a:ext>
            </a:extLst>
          </p:cNvPr>
          <p:cNvSpPr>
            <a:spLocks noGrp="1"/>
          </p:cNvSpPr>
          <p:nvPr>
            <p:ph sz="quarter" idx="1"/>
          </p:nvPr>
        </p:nvSpPr>
        <p:spPr>
          <a:xfrm>
            <a:off x="254523" y="169681"/>
            <a:ext cx="11265031" cy="6881567"/>
          </a:xfrm>
        </p:spPr>
        <p:txBody>
          <a:bodyPr/>
          <a:lstStyle/>
          <a:p>
            <a:pPr marL="0" indent="0">
              <a:buNone/>
            </a:pPr>
            <a:r>
              <a:rPr lang="en-IN" b="1" dirty="0">
                <a:latin typeface="Times New Roman" panose="02020603050405020304" pitchFamily="18" charset="0"/>
                <a:cs typeface="Times New Roman" panose="02020603050405020304" pitchFamily="18" charset="0"/>
              </a:rPr>
              <a:t>Data is not objective</a:t>
            </a:r>
          </a:p>
          <a:p>
            <a:pPr marL="0" indent="0" algn="just">
              <a:lnSpc>
                <a:spcPct val="150000"/>
              </a:lnSpc>
              <a:buNone/>
            </a:pPr>
            <a:r>
              <a:rPr lang="en-US" dirty="0">
                <a:latin typeface="Times New Roman" panose="02020603050405020304" pitchFamily="18" charset="0"/>
                <a:cs typeface="Times New Roman" panose="02020603050405020304" pitchFamily="18" charset="0"/>
              </a:rPr>
              <a:t>Another way in which the assumption that N=ALL can matter is that it often gets translated into the idea that data is objective. It is wrong to believe either that data is objective or that “data speaks,” and beware of people who say otherwise. </a:t>
            </a:r>
            <a:endParaRPr lang="en-IN" dirty="0">
              <a:latin typeface="Times New Roman" panose="02020603050405020304" pitchFamily="18" charset="0"/>
              <a:cs typeface="Times New Roman" panose="02020603050405020304" pitchFamily="18" charset="0"/>
            </a:endParaRPr>
          </a:p>
          <a:p>
            <a:pPr marL="0" indent="0" algn="just">
              <a:lnSpc>
                <a:spcPct val="150000"/>
              </a:lnSpc>
              <a:buNone/>
            </a:pPr>
            <a:r>
              <a:rPr lang="en-US" dirty="0">
                <a:latin typeface="Times New Roman" panose="02020603050405020304" pitchFamily="18" charset="0"/>
                <a:cs typeface="Times New Roman" panose="02020603050405020304" pitchFamily="18" charset="0"/>
              </a:rPr>
              <a:t>At one point, a data scientist is quoted as saying, “Let’s put everything in and let the data speak for itself.”</a:t>
            </a:r>
            <a:endParaRPr lang="en-IN" dirty="0">
              <a:latin typeface="Times New Roman" panose="02020603050405020304" pitchFamily="18" charset="0"/>
              <a:cs typeface="Times New Roman" panose="02020603050405020304" pitchFamily="18" charset="0"/>
            </a:endParaRPr>
          </a:p>
          <a:p>
            <a:pPr marL="0" indent="0" algn="just">
              <a:lnSpc>
                <a:spcPct val="150000"/>
              </a:lnSpc>
              <a:buNone/>
            </a:pPr>
            <a:r>
              <a:rPr lang="en-US" dirty="0">
                <a:latin typeface="Times New Roman" panose="02020603050405020304" pitchFamily="18" charset="0"/>
                <a:cs typeface="Times New Roman" panose="02020603050405020304" pitchFamily="18" charset="0"/>
              </a:rPr>
              <a:t>Tries to find </a:t>
            </a:r>
            <a:r>
              <a:rPr lang="en-US" b="1" dirty="0">
                <a:latin typeface="Times New Roman" panose="02020603050405020304" pitchFamily="18" charset="0"/>
                <a:cs typeface="Times New Roman" panose="02020603050405020304" pitchFamily="18" charset="0"/>
              </a:rPr>
              <a:t>“diamond in the rough” </a:t>
            </a:r>
            <a:r>
              <a:rPr lang="en-US" dirty="0">
                <a:latin typeface="Times New Roman" panose="02020603050405020304" pitchFamily="18" charset="0"/>
                <a:cs typeface="Times New Roman" panose="02020603050405020304" pitchFamily="18" charset="0"/>
              </a:rPr>
              <a:t>types of people to hire. A worthy effort, but one that you have to think through. </a:t>
            </a:r>
          </a:p>
          <a:p>
            <a:pPr marL="0" indent="0" algn="just">
              <a:lnSpc>
                <a:spcPct val="150000"/>
              </a:lnSpc>
              <a:buNone/>
            </a:pPr>
            <a:r>
              <a:rPr lang="en-US" dirty="0">
                <a:latin typeface="Times New Roman" panose="02020603050405020304" pitchFamily="18" charset="0"/>
                <a:cs typeface="Times New Roman" panose="02020603050405020304" pitchFamily="18" charset="0"/>
              </a:rPr>
              <a:t>ignoring causation can be a flaw, rather than a feature. Models that ignore causation can add to historical problems instead of addressing them. And </a:t>
            </a:r>
            <a:r>
              <a:rPr lang="en-US" b="1" dirty="0">
                <a:latin typeface="Times New Roman" panose="02020603050405020304" pitchFamily="18" charset="0"/>
                <a:cs typeface="Times New Roman" panose="02020603050405020304" pitchFamily="18" charset="0"/>
              </a:rPr>
              <a:t>data doesn’t speak for itself. Data is just a quantitative, pale echo of the events of our society.</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63753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919AFAA-EC89-DB53-657D-33C292EC38E7}"/>
              </a:ext>
            </a:extLst>
          </p:cNvPr>
          <p:cNvSpPr>
            <a:spLocks noGrp="1"/>
          </p:cNvSpPr>
          <p:nvPr>
            <p:ph sz="quarter" idx="1"/>
          </p:nvPr>
        </p:nvSpPr>
        <p:spPr>
          <a:xfrm>
            <a:off x="150829" y="160255"/>
            <a:ext cx="11453567" cy="6561055"/>
          </a:xfrm>
        </p:spPr>
        <p:txBody>
          <a:bodyPr/>
          <a:lstStyle/>
          <a:p>
            <a:pPr marL="0" indent="0" algn="ctr">
              <a:buNone/>
            </a:pPr>
            <a:r>
              <a:rPr lang="en-US" b="1" dirty="0"/>
              <a:t>n = 1 </a:t>
            </a:r>
          </a:p>
          <a:p>
            <a:pPr marL="0" indent="0" algn="just">
              <a:lnSpc>
                <a:spcPct val="150000"/>
              </a:lnSpc>
              <a:buNone/>
            </a:pPr>
            <a:r>
              <a:rPr lang="en-US" sz="2800" dirty="0">
                <a:latin typeface="Times New Roman" panose="02020603050405020304" pitchFamily="18" charset="0"/>
                <a:cs typeface="Times New Roman" panose="02020603050405020304" pitchFamily="18" charset="0"/>
              </a:rPr>
              <a:t>At the other end of the spectrum from N=ALL, we have n=1, by which we mean a sample size of 1. In the old days a sample size of 1 would be ridiculous; you would never want to draw inferences about an entire population by looking at a single individual. </a:t>
            </a:r>
          </a:p>
          <a:p>
            <a:pPr marL="0" indent="0" algn="just">
              <a:lnSpc>
                <a:spcPct val="150000"/>
              </a:lnSpc>
              <a:buNone/>
            </a:pPr>
            <a:r>
              <a:rPr lang="en-US" sz="2800" dirty="0">
                <a:latin typeface="Times New Roman" panose="02020603050405020304" pitchFamily="18" charset="0"/>
                <a:cs typeface="Times New Roman" panose="02020603050405020304" pitchFamily="18" charset="0"/>
              </a:rPr>
              <a:t>But the concept of n=1 takes on new meaning in the age of Big Data, where for a single person, we actually can record tons of information about them, and in fact we might even sample from all the events or actions they took (for example, phone calls or keystrokes) in order to make inferences about them.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0736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3730BF72-6067-B862-CBB8-4CEF8FB4D470}"/>
              </a:ext>
            </a:extLst>
          </p:cNvPr>
          <p:cNvPicPr>
            <a:picLocks noGrp="1" noChangeAspect="1"/>
          </p:cNvPicPr>
          <p:nvPr>
            <p:ph sz="quarter" idx="1"/>
          </p:nvPr>
        </p:nvPicPr>
        <p:blipFill>
          <a:blip r:embed="rId2"/>
          <a:stretch>
            <a:fillRect/>
          </a:stretch>
        </p:blipFill>
        <p:spPr>
          <a:xfrm>
            <a:off x="584462" y="358219"/>
            <a:ext cx="10859678" cy="6212263"/>
          </a:xfrm>
        </p:spPr>
      </p:pic>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xmlns="" id="{8C5F4F8A-5EE4-951E-1D79-1D3B6CA9F574}"/>
                  </a:ext>
                </a:extLst>
              </p14:cNvPr>
              <p14:cNvContentPartPr/>
              <p14:nvPr/>
            </p14:nvContentPartPr>
            <p14:xfrm>
              <a:off x="483792" y="3986759"/>
              <a:ext cx="752400" cy="479880"/>
            </p14:xfrm>
          </p:contentPart>
        </mc:Choice>
        <mc:Fallback xmlns="">
          <p:pic>
            <p:nvPicPr>
              <p:cNvPr id="11" name="Ink 10">
                <a:extLst>
                  <a:ext uri="{FF2B5EF4-FFF2-40B4-BE49-F238E27FC236}">
                    <a16:creationId xmlns:a16="http://schemas.microsoft.com/office/drawing/2014/main" id="{8C5F4F8A-5EE4-951E-1D79-1D3B6CA9F574}"/>
                  </a:ext>
                </a:extLst>
              </p:cNvPr>
              <p:cNvPicPr/>
              <p:nvPr/>
            </p:nvPicPr>
            <p:blipFill>
              <a:blip r:embed="rId4"/>
              <a:stretch>
                <a:fillRect/>
              </a:stretch>
            </p:blipFill>
            <p:spPr>
              <a:xfrm>
                <a:off x="421152" y="3924119"/>
                <a:ext cx="878040" cy="605520"/>
              </a:xfrm>
              <a:prstGeom prst="rect">
                <a:avLst/>
              </a:prstGeom>
            </p:spPr>
          </p:pic>
        </mc:Fallback>
      </mc:AlternateContent>
    </p:spTree>
    <p:extLst>
      <p:ext uri="{BB962C8B-B14F-4D97-AF65-F5344CB8AC3E}">
        <p14:creationId xmlns:p14="http://schemas.microsoft.com/office/powerpoint/2010/main" val="1792695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0B4845-6FF0-71EF-417A-45A94A0B6345}"/>
              </a:ext>
            </a:extLst>
          </p:cNvPr>
          <p:cNvSpPr>
            <a:spLocks noGrp="1"/>
          </p:cNvSpPr>
          <p:nvPr>
            <p:ph type="title"/>
          </p:nvPr>
        </p:nvSpPr>
        <p:spPr>
          <a:xfrm>
            <a:off x="609600" y="73594"/>
            <a:ext cx="9956800" cy="620908"/>
          </a:xfrm>
        </p:spPr>
        <p:txBody>
          <a:bodyPr>
            <a:noAutofit/>
          </a:bodyPr>
          <a:lstStyle/>
          <a:p>
            <a:pPr algn="ctr"/>
            <a:r>
              <a:rPr lang="en-IN" sz="3600" b="1" dirty="0" err="1"/>
              <a:t>Modeling</a:t>
            </a:r>
            <a:endParaRPr lang="en-IN" sz="3600" b="1" dirty="0"/>
          </a:p>
        </p:txBody>
      </p:sp>
      <p:sp>
        <p:nvSpPr>
          <p:cNvPr id="3" name="Content Placeholder 2">
            <a:extLst>
              <a:ext uri="{FF2B5EF4-FFF2-40B4-BE49-F238E27FC236}">
                <a16:creationId xmlns:a16="http://schemas.microsoft.com/office/drawing/2014/main" xmlns="" id="{E6D31885-8886-02DB-6E70-62B4538DAF03}"/>
              </a:ext>
            </a:extLst>
          </p:cNvPr>
          <p:cNvSpPr>
            <a:spLocks noGrp="1"/>
          </p:cNvSpPr>
          <p:nvPr>
            <p:ph sz="quarter" idx="1"/>
          </p:nvPr>
        </p:nvSpPr>
        <p:spPr>
          <a:xfrm>
            <a:off x="94268" y="694502"/>
            <a:ext cx="11488132" cy="6762101"/>
          </a:xfrm>
        </p:spPr>
        <p:txBody>
          <a:bodyPr/>
          <a:lstStyle/>
          <a:p>
            <a:pPr marL="0" indent="0" algn="just">
              <a:lnSpc>
                <a:spcPct val="150000"/>
              </a:lnSpc>
              <a:buNone/>
            </a:pPr>
            <a:r>
              <a:rPr lang="en-IN" sz="2800" b="1" dirty="0">
                <a:latin typeface="Times New Roman" panose="02020603050405020304" pitchFamily="18" charset="0"/>
                <a:cs typeface="Times New Roman" panose="02020603050405020304" pitchFamily="18" charset="0"/>
              </a:rPr>
              <a:t>What is a model?</a:t>
            </a:r>
          </a:p>
          <a:p>
            <a:pPr marL="0" indent="0" algn="just">
              <a:lnSpc>
                <a:spcPct val="150000"/>
              </a:lnSpc>
              <a:buNone/>
            </a:pPr>
            <a:r>
              <a:rPr lang="en-US" b="1" dirty="0">
                <a:latin typeface="Times New Roman" panose="02020603050405020304" pitchFamily="18" charset="0"/>
                <a:cs typeface="Times New Roman" panose="02020603050405020304" pitchFamily="18" charset="0"/>
              </a:rPr>
              <a:t>Architects</a:t>
            </a:r>
            <a:r>
              <a:rPr lang="en-US" dirty="0">
                <a:latin typeface="Times New Roman" panose="02020603050405020304" pitchFamily="18" charset="0"/>
                <a:cs typeface="Times New Roman" panose="02020603050405020304" pitchFamily="18" charset="0"/>
              </a:rPr>
              <a:t> capture attributes of buildings through Statistical blueprints and three-dimensional, scaled-down versions. </a:t>
            </a:r>
          </a:p>
          <a:p>
            <a:pPr marL="0" indent="0" algn="just">
              <a:lnSpc>
                <a:spcPct val="150000"/>
              </a:lnSpc>
              <a:buNone/>
            </a:pPr>
            <a:r>
              <a:rPr lang="en-US" b="1" dirty="0">
                <a:latin typeface="Times New Roman" panose="02020603050405020304" pitchFamily="18" charset="0"/>
                <a:cs typeface="Times New Roman" panose="02020603050405020304" pitchFamily="18" charset="0"/>
              </a:rPr>
              <a:t>Molecular</a:t>
            </a:r>
            <a:r>
              <a:rPr lang="en-US" dirty="0">
                <a:latin typeface="Times New Roman" panose="02020603050405020304" pitchFamily="18" charset="0"/>
                <a:cs typeface="Times New Roman" panose="02020603050405020304" pitchFamily="18" charset="0"/>
              </a:rPr>
              <a:t> biologists capture protein structure with </a:t>
            </a:r>
            <a:r>
              <a:rPr lang="en-US">
                <a:latin typeface="Times New Roman" panose="02020603050405020304" pitchFamily="18" charset="0"/>
                <a:cs typeface="Times New Roman" panose="02020603050405020304" pitchFamily="18" charset="0"/>
              </a:rPr>
              <a:t>three-dimensional visualizations </a:t>
            </a:r>
            <a:r>
              <a:rPr lang="en-US" dirty="0">
                <a:latin typeface="Times New Roman" panose="02020603050405020304" pitchFamily="18" charset="0"/>
                <a:cs typeface="Times New Roman" panose="02020603050405020304" pitchFamily="18" charset="0"/>
              </a:rPr>
              <a:t>of the connections between amino acids. </a:t>
            </a:r>
          </a:p>
          <a:p>
            <a:pPr marL="0" indent="0" algn="just">
              <a:lnSpc>
                <a:spcPct val="150000"/>
              </a:lnSpc>
              <a:buNone/>
            </a:pPr>
            <a:r>
              <a:rPr lang="en-US" b="1" dirty="0">
                <a:latin typeface="Times New Roman" panose="02020603050405020304" pitchFamily="18" charset="0"/>
                <a:cs typeface="Times New Roman" panose="02020603050405020304" pitchFamily="18" charset="0"/>
              </a:rPr>
              <a:t>Statisticians </a:t>
            </a:r>
            <a:r>
              <a:rPr lang="en-US" dirty="0">
                <a:latin typeface="Times New Roman" panose="02020603050405020304" pitchFamily="18" charset="0"/>
                <a:cs typeface="Times New Roman" panose="02020603050405020304" pitchFamily="18" charset="0"/>
              </a:rPr>
              <a:t>and data scientists capture the uncertainty and randomness of data-generating processes with mathematical functions that express the shape and structure of the data itself. </a:t>
            </a:r>
          </a:p>
          <a:p>
            <a:pPr marL="0" indent="0" algn="just">
              <a:lnSpc>
                <a:spcPct val="150000"/>
              </a:lnSpc>
              <a:buNone/>
            </a:pPr>
            <a:r>
              <a:rPr lang="en-US" dirty="0">
                <a:latin typeface="Times New Roman" panose="02020603050405020304" pitchFamily="18" charset="0"/>
                <a:cs typeface="Times New Roman" panose="02020603050405020304" pitchFamily="18" charset="0"/>
              </a:rPr>
              <a:t>A </a:t>
            </a:r>
            <a:r>
              <a:rPr lang="en-US" b="1" dirty="0">
                <a:latin typeface="Times New Roman" panose="02020603050405020304" pitchFamily="18" charset="0"/>
                <a:cs typeface="Times New Roman" panose="02020603050405020304" pitchFamily="18" charset="0"/>
              </a:rPr>
              <a:t>model</a:t>
            </a:r>
            <a:r>
              <a:rPr lang="en-US" dirty="0">
                <a:latin typeface="Times New Roman" panose="02020603050405020304" pitchFamily="18" charset="0"/>
                <a:cs typeface="Times New Roman" panose="02020603050405020304" pitchFamily="18" charset="0"/>
              </a:rPr>
              <a:t> is our attempt to understand and represent the nature of reality through a particular lens, be it architectural, biological, or mathematical.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01806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9127371-2DC6-35E7-8AD6-41F30858D64D}"/>
              </a:ext>
            </a:extLst>
          </p:cNvPr>
          <p:cNvSpPr>
            <a:spLocks noGrp="1"/>
          </p:cNvSpPr>
          <p:nvPr>
            <p:ph sz="quarter" idx="1"/>
          </p:nvPr>
        </p:nvSpPr>
        <p:spPr>
          <a:xfrm>
            <a:off x="207391" y="197963"/>
            <a:ext cx="11359298" cy="6589336"/>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A model is an artificial construction where all extraneous detail has been removed or abstracted. Attention must always be paid to these abstracted details after a model has been analyzed to see what might have been overlooked.</a:t>
            </a:r>
          </a:p>
          <a:p>
            <a:pPr marL="0" indent="0" algn="just">
              <a:lnSpc>
                <a:spcPct val="150000"/>
              </a:lnSpc>
              <a:buNone/>
            </a:pPr>
            <a:r>
              <a:rPr lang="en-IN" sz="2800" b="1" dirty="0">
                <a:latin typeface="Times New Roman" panose="02020603050405020304" pitchFamily="18" charset="0"/>
                <a:cs typeface="Times New Roman" panose="02020603050405020304" pitchFamily="18" charset="0"/>
              </a:rPr>
              <a:t>Statistical modelling</a:t>
            </a:r>
          </a:p>
          <a:p>
            <a:pPr algn="just">
              <a:lnSpc>
                <a:spcPct val="150000"/>
              </a:lnSpc>
            </a:pPr>
            <a:r>
              <a:rPr lang="en-US" dirty="0">
                <a:latin typeface="Times New Roman" panose="02020603050405020304" pitchFamily="18" charset="0"/>
                <a:cs typeface="Times New Roman" panose="02020603050405020304" pitchFamily="18" charset="0"/>
              </a:rPr>
              <a:t>Before you get too involved with the data and start coding, it’s useful to draw a picture of what you think the underlying process might be with your model. </a:t>
            </a:r>
            <a:r>
              <a:rPr lang="en-US" b="1" dirty="0">
                <a:latin typeface="Times New Roman" panose="02020603050405020304" pitchFamily="18" charset="0"/>
                <a:cs typeface="Times New Roman" panose="02020603050405020304" pitchFamily="18" charset="0"/>
              </a:rPr>
              <a:t>What comes first? What influences what? What causes what? What’s a test of that? </a:t>
            </a:r>
          </a:p>
          <a:p>
            <a:pPr algn="just">
              <a:lnSpc>
                <a:spcPct val="150000"/>
              </a:lnSpc>
            </a:pPr>
            <a:r>
              <a:rPr lang="en-US" dirty="0">
                <a:latin typeface="Times New Roman" panose="02020603050405020304" pitchFamily="18" charset="0"/>
                <a:cs typeface="Times New Roman" panose="02020603050405020304" pitchFamily="18" charset="0"/>
              </a:rPr>
              <a:t>But different people think in different ways. Some prefer to express these kinds of relationships in terms of math. The mathematical expressions will be general enough that they have to include parameters, but the values of these parameters are not yet known.</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3241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E21B43B-4BCA-21A0-C68F-3F1C12569CCA}"/>
              </a:ext>
            </a:extLst>
          </p:cNvPr>
          <p:cNvSpPr>
            <a:spLocks noGrp="1"/>
          </p:cNvSpPr>
          <p:nvPr>
            <p:ph sz="quarter" idx="1"/>
          </p:nvPr>
        </p:nvSpPr>
        <p:spPr>
          <a:xfrm>
            <a:off x="245097" y="207389"/>
            <a:ext cx="11274458" cy="6551629"/>
          </a:xfrm>
        </p:spPr>
        <p:txBody>
          <a:bodyPr/>
          <a:lstStyle/>
          <a:p>
            <a:pPr algn="just">
              <a:lnSpc>
                <a:spcPct val="150000"/>
              </a:lnSpc>
            </a:pPr>
            <a:r>
              <a:rPr lang="en-US" sz="2800" b="1" dirty="0">
                <a:latin typeface="Times New Roman" panose="02020603050405020304" pitchFamily="18" charset="0"/>
                <a:cs typeface="Times New Roman" panose="02020603050405020304" pitchFamily="18" charset="0"/>
              </a:rPr>
              <a:t>In mathematical expressions, </a:t>
            </a:r>
            <a:r>
              <a:rPr lang="en-US" sz="2800" dirty="0">
                <a:latin typeface="Times New Roman" panose="02020603050405020304" pitchFamily="18" charset="0"/>
                <a:cs typeface="Times New Roman" panose="02020603050405020304" pitchFamily="18" charset="0"/>
              </a:rPr>
              <a:t>the convention is to use Greek letters for parameters and Latin letters for data. So, for example, if you have two columns of data, x and y, and you think there’s a linear relationship, you’d write down y = β0 +β1x. You don’t know what β0 and β1 are in terms of actual numbers yet, so they’re the parameters. </a:t>
            </a:r>
          </a:p>
          <a:p>
            <a:pPr algn="just">
              <a:lnSpc>
                <a:spcPct val="150000"/>
              </a:lnSpc>
            </a:pPr>
            <a:r>
              <a:rPr lang="en-US" sz="2800" dirty="0">
                <a:latin typeface="Times New Roman" panose="02020603050405020304" pitchFamily="18" charset="0"/>
                <a:cs typeface="Times New Roman" panose="02020603050405020304" pitchFamily="18" charset="0"/>
              </a:rPr>
              <a:t>Other people prefer pictures and will first draw a diagram of data flow, possibly with arrows, showing how things affect other things or what happens over time. This gives them an abstract picture of the relationships before choosing equations to express them.</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4095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1A07CBD-F8BC-CC17-44F0-978C697388B4}"/>
              </a:ext>
            </a:extLst>
          </p:cNvPr>
          <p:cNvSpPr>
            <a:spLocks noGrp="1"/>
          </p:cNvSpPr>
          <p:nvPr>
            <p:ph sz="quarter" idx="1"/>
          </p:nvPr>
        </p:nvSpPr>
        <p:spPr>
          <a:xfrm>
            <a:off x="188536" y="106051"/>
            <a:ext cx="11444140" cy="6751949"/>
          </a:xfrm>
        </p:spPr>
        <p:txBody>
          <a:bodyPr/>
          <a:lstStyle/>
          <a:p>
            <a:pPr marL="0" indent="0">
              <a:buNone/>
            </a:pPr>
            <a:r>
              <a:rPr lang="en-US" sz="2800" b="1" dirty="0"/>
              <a:t>How do you build a model?</a:t>
            </a:r>
          </a:p>
          <a:p>
            <a:pPr algn="just">
              <a:lnSpc>
                <a:spcPct val="150000"/>
              </a:lnSpc>
            </a:pPr>
            <a:r>
              <a:rPr lang="en-US" dirty="0">
                <a:latin typeface="Times New Roman" panose="02020603050405020304" pitchFamily="18" charset="0"/>
                <a:cs typeface="Times New Roman" panose="02020603050405020304" pitchFamily="18" charset="0"/>
              </a:rPr>
              <a:t>One place to start is </a:t>
            </a:r>
            <a:r>
              <a:rPr lang="en-US" b="1" dirty="0">
                <a:latin typeface="Times New Roman" panose="02020603050405020304" pitchFamily="18" charset="0"/>
                <a:cs typeface="Times New Roman" panose="02020603050405020304" pitchFamily="18" charset="0"/>
              </a:rPr>
              <a:t>Exploratory Data Analysis (EDA). </a:t>
            </a:r>
            <a:r>
              <a:rPr lang="en-US" dirty="0">
                <a:latin typeface="Times New Roman" panose="02020603050405020304" pitchFamily="18" charset="0"/>
                <a:cs typeface="Times New Roman" panose="02020603050405020304" pitchFamily="18" charset="0"/>
              </a:rPr>
              <a:t>This entails making plots and building intuition for your particular dataset. EDA helps out a lot, as well as trial and error and iteration.</a:t>
            </a:r>
          </a:p>
          <a:p>
            <a:pPr algn="just">
              <a:lnSpc>
                <a:spcPct val="150000"/>
              </a:lnSpc>
            </a:pPr>
            <a:r>
              <a:rPr lang="en-US" dirty="0">
                <a:latin typeface="Times New Roman" panose="02020603050405020304" pitchFamily="18" charset="0"/>
                <a:cs typeface="Times New Roman" panose="02020603050405020304" pitchFamily="18" charset="0"/>
              </a:rPr>
              <a:t>The best thing to do is start simply and then build in complexity. Do the dumbest thing you can think of first. It’s probably not that dumb. For example, you can (and should) plot histograms and look at scatterplots to start getting a feel for the data. Then you just try writing something down, even if it’s wrong first. </a:t>
            </a:r>
          </a:p>
          <a:p>
            <a:pPr algn="just">
              <a:lnSpc>
                <a:spcPct val="150000"/>
              </a:lnSpc>
            </a:pPr>
            <a:r>
              <a:rPr lang="en-US" dirty="0">
                <a:latin typeface="Times New Roman" panose="02020603050405020304" pitchFamily="18" charset="0"/>
                <a:cs typeface="Times New Roman" panose="02020603050405020304" pitchFamily="18" charset="0"/>
              </a:rPr>
              <a:t>So try writing down a linear function. When you write it down, you force yourself to think: does this make any sense? If not, why? What would make more sense? You start simply and keep building it up in complexity, making assumptions, and writing your assumptions down</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69203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67BE5F6-22F4-3632-7047-6523FE1A0D70}"/>
              </a:ext>
            </a:extLst>
          </p:cNvPr>
          <p:cNvSpPr>
            <a:spLocks noGrp="1"/>
          </p:cNvSpPr>
          <p:nvPr>
            <p:ph sz="quarter" idx="1"/>
          </p:nvPr>
        </p:nvSpPr>
        <p:spPr>
          <a:xfrm>
            <a:off x="188535" y="0"/>
            <a:ext cx="11434713" cy="6858000"/>
          </a:xfrm>
        </p:spPr>
        <p:txBody>
          <a:bodyPr/>
          <a:lstStyle/>
          <a:p>
            <a:pPr algn="just">
              <a:lnSpc>
                <a:spcPct val="150000"/>
              </a:lnSpc>
            </a:pPr>
            <a:r>
              <a:rPr lang="en-US" sz="2000" b="1" dirty="0">
                <a:latin typeface="Times New Roman" panose="02020603050405020304" pitchFamily="18" charset="0"/>
                <a:cs typeface="Times New Roman" panose="02020603050405020304" pitchFamily="18" charset="0"/>
              </a:rPr>
              <a:t>Simple model </a:t>
            </a:r>
            <a:r>
              <a:rPr lang="en-US" sz="2000" dirty="0">
                <a:latin typeface="Times New Roman" panose="02020603050405020304" pitchFamily="18" charset="0"/>
                <a:cs typeface="Times New Roman" panose="02020603050405020304" pitchFamily="18" charset="0"/>
              </a:rPr>
              <a:t>gets you </a:t>
            </a:r>
            <a:r>
              <a:rPr lang="en-US" sz="2000" b="1" dirty="0">
                <a:latin typeface="Times New Roman" panose="02020603050405020304" pitchFamily="18" charset="0"/>
                <a:cs typeface="Times New Roman" panose="02020603050405020304" pitchFamily="18" charset="0"/>
              </a:rPr>
              <a:t>90%</a:t>
            </a:r>
            <a:r>
              <a:rPr lang="en-US" sz="2000" dirty="0">
                <a:latin typeface="Times New Roman" panose="02020603050405020304" pitchFamily="18" charset="0"/>
                <a:cs typeface="Times New Roman" panose="02020603050405020304" pitchFamily="18" charset="0"/>
              </a:rPr>
              <a:t> of the way there and only takes a few hours to build and fit, whereas getting a </a:t>
            </a:r>
            <a:r>
              <a:rPr lang="en-US" sz="2000" b="1" dirty="0">
                <a:latin typeface="Times New Roman" panose="02020603050405020304" pitchFamily="18" charset="0"/>
                <a:cs typeface="Times New Roman" panose="02020603050405020304" pitchFamily="18" charset="0"/>
              </a:rPr>
              <a:t>more complex model </a:t>
            </a:r>
            <a:r>
              <a:rPr lang="en-US" sz="2000" dirty="0">
                <a:latin typeface="Times New Roman" panose="02020603050405020304" pitchFamily="18" charset="0"/>
                <a:cs typeface="Times New Roman" panose="02020603050405020304" pitchFamily="18" charset="0"/>
              </a:rPr>
              <a:t>might take months and only get you to </a:t>
            </a:r>
            <a:r>
              <a:rPr lang="en-US" sz="2000" b="1" dirty="0">
                <a:latin typeface="Times New Roman" panose="02020603050405020304" pitchFamily="18" charset="0"/>
                <a:cs typeface="Times New Roman" panose="02020603050405020304" pitchFamily="18" charset="0"/>
              </a:rPr>
              <a:t>92%. </a:t>
            </a:r>
            <a:r>
              <a:rPr lang="en-US" sz="2000" dirty="0">
                <a:latin typeface="Times New Roman" panose="02020603050405020304" pitchFamily="18" charset="0"/>
                <a:cs typeface="Times New Roman" panose="02020603050405020304" pitchFamily="18" charset="0"/>
              </a:rPr>
              <a:t>Some of the building blocks of these models are probability distributions. </a:t>
            </a:r>
          </a:p>
          <a:p>
            <a:pPr marL="0" indent="0" algn="just">
              <a:lnSpc>
                <a:spcPct val="150000"/>
              </a:lnSpc>
              <a:buNone/>
            </a:pPr>
            <a:r>
              <a:rPr lang="en-US" sz="2800" b="1" dirty="0">
                <a:latin typeface="Times New Roman" panose="02020603050405020304" pitchFamily="18" charset="0"/>
                <a:cs typeface="Times New Roman" panose="02020603050405020304" pitchFamily="18" charset="0"/>
              </a:rPr>
              <a:t>Probability distributions</a:t>
            </a:r>
          </a:p>
          <a:p>
            <a:pPr algn="just">
              <a:lnSpc>
                <a:spcPct val="150000"/>
              </a:lnSpc>
            </a:pPr>
            <a:r>
              <a:rPr lang="en-US" sz="2000" dirty="0">
                <a:latin typeface="Times New Roman" panose="02020603050405020304" pitchFamily="18" charset="0"/>
                <a:cs typeface="Times New Roman" panose="02020603050405020304" pitchFamily="18" charset="0"/>
              </a:rPr>
              <a:t>Probability distributions are the </a:t>
            </a:r>
            <a:r>
              <a:rPr lang="en-US" sz="2000" b="1" dirty="0">
                <a:latin typeface="Times New Roman" panose="02020603050405020304" pitchFamily="18" charset="0"/>
                <a:cs typeface="Times New Roman" panose="02020603050405020304" pitchFamily="18" charset="0"/>
              </a:rPr>
              <a:t>foundation of statistical models.</a:t>
            </a:r>
          </a:p>
          <a:p>
            <a:pPr algn="just">
              <a:lnSpc>
                <a:spcPct val="150000"/>
              </a:lnSpc>
            </a:pPr>
            <a:r>
              <a:rPr lang="en-US" sz="2000" dirty="0">
                <a:latin typeface="Times New Roman" panose="02020603050405020304" pitchFamily="18" charset="0"/>
                <a:cs typeface="Times New Roman" panose="02020603050405020304" pitchFamily="18" charset="0"/>
              </a:rPr>
              <a:t>One can take multiple semesters of courses on probability theory, and so it’s a tall challenge to condense it down for you in a small section.</a:t>
            </a:r>
            <a:endParaRPr lang="en-US" sz="2000" b="1" dirty="0">
              <a:latin typeface="Times New Roman" panose="02020603050405020304" pitchFamily="18" charset="0"/>
              <a:cs typeface="Times New Roman" panose="02020603050405020304" pitchFamily="18" charset="0"/>
            </a:endParaRPr>
          </a:p>
          <a:p>
            <a:pPr algn="just">
              <a:lnSpc>
                <a:spcPct val="150000"/>
              </a:lnSpc>
            </a:pPr>
            <a:r>
              <a:rPr lang="en-US" sz="2000" dirty="0">
                <a:latin typeface="Times New Roman" panose="02020603050405020304" pitchFamily="18" charset="0"/>
                <a:cs typeface="Times New Roman" panose="02020603050405020304" pitchFamily="18" charset="0"/>
              </a:rPr>
              <a:t>The classical example is the </a:t>
            </a:r>
            <a:r>
              <a:rPr lang="en-US" sz="2000" b="1" dirty="0">
                <a:latin typeface="Times New Roman" panose="02020603050405020304" pitchFamily="18" charset="0"/>
                <a:cs typeface="Times New Roman" panose="02020603050405020304" pitchFamily="18" charset="0"/>
              </a:rPr>
              <a:t>height of humans</a:t>
            </a:r>
            <a:r>
              <a:rPr lang="en-US" sz="2000" dirty="0">
                <a:latin typeface="Times New Roman" panose="02020603050405020304" pitchFamily="18" charset="0"/>
                <a:cs typeface="Times New Roman" panose="02020603050405020304" pitchFamily="18" charset="0"/>
              </a:rPr>
              <a:t>, following a </a:t>
            </a:r>
            <a:r>
              <a:rPr lang="en-US" sz="2000" b="1" dirty="0">
                <a:latin typeface="Times New Roman" panose="02020603050405020304" pitchFamily="18" charset="0"/>
                <a:cs typeface="Times New Roman" panose="02020603050405020304" pitchFamily="18" charset="0"/>
              </a:rPr>
              <a:t>normal distribution</a:t>
            </a:r>
            <a:r>
              <a:rPr lang="en-US" sz="2000" dirty="0">
                <a:latin typeface="Times New Roman" panose="02020603050405020304" pitchFamily="18" charset="0"/>
                <a:cs typeface="Times New Roman" panose="02020603050405020304" pitchFamily="18" charset="0"/>
              </a:rPr>
              <a:t>—a </a:t>
            </a:r>
            <a:r>
              <a:rPr lang="en-US" sz="2000" b="1" dirty="0">
                <a:latin typeface="Times New Roman" panose="02020603050405020304" pitchFamily="18" charset="0"/>
                <a:cs typeface="Times New Roman" panose="02020603050405020304" pitchFamily="18" charset="0"/>
              </a:rPr>
              <a:t>bell-shaped curve, also called a Gaussian distribution</a:t>
            </a:r>
            <a:r>
              <a:rPr lang="en-US" sz="2000" dirty="0">
                <a:latin typeface="Times New Roman" panose="02020603050405020304" pitchFamily="18" charset="0"/>
                <a:cs typeface="Times New Roman" panose="02020603050405020304" pitchFamily="18" charset="0"/>
              </a:rPr>
              <a:t>, named after Gauss. </a:t>
            </a:r>
          </a:p>
          <a:p>
            <a:pPr algn="just">
              <a:lnSpc>
                <a:spcPct val="150000"/>
              </a:lnSpc>
            </a:pPr>
            <a:r>
              <a:rPr lang="en-US" sz="2000" dirty="0">
                <a:latin typeface="Times New Roman" panose="02020603050405020304" pitchFamily="18" charset="0"/>
                <a:cs typeface="Times New Roman" panose="02020603050405020304" pitchFamily="18" charset="0"/>
              </a:rPr>
              <a:t>Other common shapes have been named after their observers as well (e.g., the Poisson distribution and the Weibull distribution), while other shapes such as </a:t>
            </a:r>
            <a:r>
              <a:rPr lang="en-US" sz="2000" b="1" dirty="0">
                <a:latin typeface="Times New Roman" panose="02020603050405020304" pitchFamily="18" charset="0"/>
                <a:cs typeface="Times New Roman" panose="02020603050405020304" pitchFamily="18" charset="0"/>
              </a:rPr>
              <a:t>Gamma distributions or exponential distributions </a:t>
            </a:r>
            <a:r>
              <a:rPr lang="en-US" sz="2000" dirty="0">
                <a:latin typeface="Times New Roman" panose="02020603050405020304" pitchFamily="18" charset="0"/>
                <a:cs typeface="Times New Roman" panose="02020603050405020304" pitchFamily="18" charset="0"/>
              </a:rPr>
              <a:t>are named after associated </a:t>
            </a:r>
            <a:r>
              <a:rPr lang="en-US" sz="2000" b="1" dirty="0">
                <a:latin typeface="Times New Roman" panose="02020603050405020304" pitchFamily="18" charset="0"/>
                <a:cs typeface="Times New Roman" panose="02020603050405020304" pitchFamily="18" charset="0"/>
              </a:rPr>
              <a:t>mathematical objects</a:t>
            </a:r>
            <a:r>
              <a:rPr lang="en-US" b="1" dirty="0">
                <a:latin typeface="Times New Roman" panose="02020603050405020304" pitchFamily="18" charset="0"/>
                <a:cs typeface="Times New Roman" panose="02020603050405020304" pitchFamily="18" charset="0"/>
              </a:rPr>
              <a:t>. </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13787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A71A952-A44A-BD76-B3DB-9C2A73EDC7A8}"/>
              </a:ext>
            </a:extLst>
          </p:cNvPr>
          <p:cNvSpPr>
            <a:spLocks noGrp="1"/>
          </p:cNvSpPr>
          <p:nvPr>
            <p:ph sz="quarter" idx="1"/>
          </p:nvPr>
        </p:nvSpPr>
        <p:spPr>
          <a:xfrm>
            <a:off x="179109" y="-84841"/>
            <a:ext cx="11415859" cy="7098383"/>
          </a:xfrm>
        </p:spPr>
        <p:txBody>
          <a:bodyPr/>
          <a:lstStyle/>
          <a:p>
            <a:pPr>
              <a:lnSpc>
                <a:spcPct val="150000"/>
              </a:lnSpc>
            </a:pPr>
            <a:r>
              <a:rPr lang="en-US" dirty="0">
                <a:latin typeface="Times New Roman" panose="02020603050405020304" pitchFamily="18" charset="0"/>
                <a:cs typeface="Times New Roman" panose="02020603050405020304" pitchFamily="18" charset="0"/>
              </a:rPr>
              <a:t>Figure 2-1 as an illustration of the various common shapes, and to remind you that they only have names because someone observed them enough times to think they deserved names. There is actually an infinite number of possible distributions. </a:t>
            </a:r>
          </a:p>
          <a:p>
            <a:pPr>
              <a:lnSpc>
                <a:spcPct val="150000"/>
              </a:lnSpc>
            </a:pPr>
            <a:r>
              <a:rPr lang="en-US" dirty="0">
                <a:latin typeface="Times New Roman" panose="02020603050405020304" pitchFamily="18" charset="0"/>
                <a:cs typeface="Times New Roman" panose="02020603050405020304" pitchFamily="18" charset="0"/>
              </a:rPr>
              <a:t>They are to be interpreted as assigning a probability to a subset of possible outcomes, and have corresponding functions. </a:t>
            </a:r>
          </a:p>
          <a:p>
            <a:pPr>
              <a:lnSpc>
                <a:spcPct val="150000"/>
              </a:lnSpc>
            </a:pPr>
            <a:r>
              <a:rPr lang="en-US" dirty="0">
                <a:latin typeface="Times New Roman" panose="02020603050405020304" pitchFamily="18" charset="0"/>
                <a:cs typeface="Times New Roman" panose="02020603050405020304" pitchFamily="18" charset="0"/>
              </a:rPr>
              <a:t>For example, the normal distribution is written as: </a:t>
            </a:r>
          </a:p>
          <a:p>
            <a:pPr marL="0" indent="0">
              <a:lnSpc>
                <a:spcPct val="150000"/>
              </a:lnSpc>
              <a:buNone/>
            </a:pPr>
            <a:endParaRPr lang="en-US" dirty="0">
              <a:latin typeface="Times New Roman" panose="02020603050405020304" pitchFamily="18" charset="0"/>
              <a:cs typeface="Times New Roman" panose="02020603050405020304" pitchFamily="18" charset="0"/>
            </a:endParaRPr>
          </a:p>
          <a:p>
            <a:pPr marL="0" indent="0">
              <a:lnSpc>
                <a:spcPct val="150000"/>
              </a:lnSpc>
              <a:buNone/>
            </a:pPr>
            <a:r>
              <a:rPr lang="en-US" dirty="0">
                <a:latin typeface="Times New Roman" panose="02020603050405020304" pitchFamily="18" charset="0"/>
                <a:cs typeface="Times New Roman" panose="02020603050405020304" pitchFamily="18" charset="0"/>
              </a:rPr>
              <a:t>The parameter </a:t>
            </a:r>
            <a:r>
              <a:rPr lang="en-US" b="1" dirty="0">
                <a:latin typeface="Times New Roman" panose="02020603050405020304" pitchFamily="18" charset="0"/>
                <a:cs typeface="Times New Roman" panose="02020603050405020304" pitchFamily="18" charset="0"/>
              </a:rPr>
              <a:t>μ is the mean and median </a:t>
            </a:r>
            <a:r>
              <a:rPr lang="en-US" dirty="0">
                <a:latin typeface="Times New Roman" panose="02020603050405020304" pitchFamily="18" charset="0"/>
                <a:cs typeface="Times New Roman" panose="02020603050405020304" pitchFamily="18" charset="0"/>
              </a:rPr>
              <a:t>and controls where the distribution is centered, and the parameter </a:t>
            </a:r>
            <a:r>
              <a:rPr lang="en-US" b="1" dirty="0">
                <a:latin typeface="Times New Roman" panose="02020603050405020304" pitchFamily="18" charset="0"/>
                <a:cs typeface="Times New Roman" panose="02020603050405020304" pitchFamily="18" charset="0"/>
              </a:rPr>
              <a:t>σ controls how spread out the distribution is. </a:t>
            </a:r>
            <a:r>
              <a:rPr lang="en-US" dirty="0">
                <a:latin typeface="Times New Roman" panose="02020603050405020304" pitchFamily="18" charset="0"/>
                <a:cs typeface="Times New Roman" panose="02020603050405020304" pitchFamily="18" charset="0"/>
              </a:rPr>
              <a:t>This is the general functional form, but for specific real-world phenomenon, these parameters have actual numbers as values, which we can estimate from the data.</a:t>
            </a:r>
          </a:p>
          <a:p>
            <a:pPr marL="0" indent="0">
              <a:buNone/>
            </a:pPr>
            <a:r>
              <a:rPr lang="en-US" sz="2200" b="0" i="0" dirty="0">
                <a:solidFill>
                  <a:srgbClr val="202124"/>
                </a:solidFill>
                <a:effectLst/>
                <a:highlight>
                  <a:srgbClr val="FFFFFF"/>
                </a:highlight>
                <a:latin typeface="Times New Roman" panose="02020603050405020304" pitchFamily="18" charset="0"/>
                <a:cs typeface="Times New Roman" panose="02020603050405020304" pitchFamily="18" charset="0"/>
              </a:rPr>
              <a:t>A standard deviation (or σ) is </a:t>
            </a:r>
            <a:r>
              <a:rPr lang="en-US" sz="2200" b="0" i="0" dirty="0">
                <a:solidFill>
                  <a:srgbClr val="040C28"/>
                </a:solidFill>
                <a:effectLst/>
                <a:latin typeface="Times New Roman" panose="02020603050405020304" pitchFamily="18" charset="0"/>
                <a:cs typeface="Times New Roman" panose="02020603050405020304" pitchFamily="18" charset="0"/>
              </a:rPr>
              <a:t>a measure of how dispersed the data is in relation to the mean</a:t>
            </a:r>
            <a:r>
              <a:rPr lang="en-US" sz="2200" b="0" i="0" dirty="0">
                <a:solidFill>
                  <a:srgbClr val="202124"/>
                </a:solidFill>
                <a:effectLst/>
                <a:highlight>
                  <a:srgbClr val="FFFFFF"/>
                </a:highlight>
                <a:latin typeface="Times New Roman" panose="02020603050405020304" pitchFamily="18" charset="0"/>
                <a:cs typeface="Times New Roman" panose="02020603050405020304" pitchFamily="18" charset="0"/>
              </a:rPr>
              <a:t>.</a:t>
            </a:r>
            <a:endParaRPr lang="en-IN" sz="22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066DFF5B-B4C6-D20F-458B-5A2412305871}"/>
              </a:ext>
            </a:extLst>
          </p:cNvPr>
          <p:cNvPicPr>
            <a:picLocks noChangeAspect="1"/>
          </p:cNvPicPr>
          <p:nvPr/>
        </p:nvPicPr>
        <p:blipFill>
          <a:blip r:embed="rId2"/>
          <a:stretch>
            <a:fillRect/>
          </a:stretch>
        </p:blipFill>
        <p:spPr>
          <a:xfrm>
            <a:off x="6715432" y="2418735"/>
            <a:ext cx="4247536" cy="1720646"/>
          </a:xfrm>
          <a:prstGeom prst="rect">
            <a:avLst/>
          </a:prstGeom>
        </p:spPr>
      </p:pic>
    </p:spTree>
    <p:extLst>
      <p:ext uri="{BB962C8B-B14F-4D97-AF65-F5344CB8AC3E}">
        <p14:creationId xmlns:p14="http://schemas.microsoft.com/office/powerpoint/2010/main" val="31694800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FD5AEC49-7B58-1BA3-11B9-0B6C82150DED}"/>
              </a:ext>
            </a:extLst>
          </p:cNvPr>
          <p:cNvPicPr>
            <a:picLocks noGrp="1" noChangeAspect="1"/>
          </p:cNvPicPr>
          <p:nvPr>
            <p:ph sz="quarter" idx="1"/>
          </p:nvPr>
        </p:nvPicPr>
        <p:blipFill>
          <a:blip r:embed="rId2"/>
          <a:stretch>
            <a:fillRect/>
          </a:stretch>
        </p:blipFill>
        <p:spPr>
          <a:xfrm>
            <a:off x="235670" y="65988"/>
            <a:ext cx="11472421" cy="6792012"/>
          </a:xfrm>
        </p:spPr>
      </p:pic>
    </p:spTree>
    <p:extLst>
      <p:ext uri="{BB962C8B-B14F-4D97-AF65-F5344CB8AC3E}">
        <p14:creationId xmlns:p14="http://schemas.microsoft.com/office/powerpoint/2010/main" val="12338677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1840D18-732C-5C10-3D72-DD8F91264F9B}"/>
              </a:ext>
            </a:extLst>
          </p:cNvPr>
          <p:cNvSpPr>
            <a:spLocks noGrp="1"/>
          </p:cNvSpPr>
          <p:nvPr>
            <p:ph sz="quarter" idx="1"/>
          </p:nvPr>
        </p:nvSpPr>
        <p:spPr>
          <a:xfrm>
            <a:off x="188537" y="-1"/>
            <a:ext cx="11434712" cy="6858001"/>
          </a:xfrm>
        </p:spPr>
        <p:txBody>
          <a:bodyPr/>
          <a:lstStyle/>
          <a:p>
            <a:pPr marL="0" indent="0" algn="just">
              <a:buNone/>
            </a:pPr>
            <a:r>
              <a:rPr lang="en-US" sz="2800" b="1" dirty="0"/>
              <a:t>Random variable</a:t>
            </a:r>
          </a:p>
          <a:p>
            <a:pPr algn="just">
              <a:lnSpc>
                <a:spcPct val="150000"/>
              </a:lnSpc>
            </a:pPr>
            <a:r>
              <a:rPr lang="en-US" dirty="0">
                <a:latin typeface="Times New Roman" panose="02020603050405020304" pitchFamily="18" charset="0"/>
                <a:cs typeface="Times New Roman" panose="02020603050405020304" pitchFamily="18" charset="0"/>
              </a:rPr>
              <a:t>A random variable denoted by x or y can be assumed to have a corresponding probability distribution, p(x) , </a:t>
            </a:r>
            <a:r>
              <a:rPr lang="en-US" b="1" dirty="0">
                <a:latin typeface="Times New Roman" panose="02020603050405020304" pitchFamily="18" charset="0"/>
                <a:cs typeface="Times New Roman" panose="02020603050405020304" pitchFamily="18" charset="0"/>
              </a:rPr>
              <a:t>which maps x to a positive real number.</a:t>
            </a:r>
            <a:r>
              <a:rPr lang="en-US" dirty="0">
                <a:latin typeface="Times New Roman" panose="02020603050405020304" pitchFamily="18" charset="0"/>
                <a:cs typeface="Times New Roman" panose="02020603050405020304" pitchFamily="18" charset="0"/>
              </a:rPr>
              <a:t> In order to be a probability density function, we’re restricted to the set of functions such that if we integrate p(x) to get the area under the curve, it is 1, so it can be interpreted as probability. </a:t>
            </a:r>
          </a:p>
          <a:p>
            <a:pPr algn="just">
              <a:lnSpc>
                <a:spcPct val="150000"/>
              </a:lnSpc>
            </a:pPr>
            <a:r>
              <a:rPr lang="en-US" b="1" dirty="0">
                <a:latin typeface="Times New Roman" panose="02020603050405020304" pitchFamily="18" charset="0"/>
                <a:cs typeface="Times New Roman" panose="02020603050405020304" pitchFamily="18" charset="0"/>
              </a:rPr>
              <a:t>For example</a:t>
            </a:r>
            <a:r>
              <a:rPr lang="en-US" dirty="0">
                <a:latin typeface="Times New Roman" panose="02020603050405020304" pitchFamily="18" charset="0"/>
                <a:cs typeface="Times New Roman" panose="02020603050405020304" pitchFamily="18" charset="0"/>
              </a:rPr>
              <a:t>, let x be the amount of time until the next bus arrives. x is a random variable because there is variation and uncertainty in the amount of time until the next bus. </a:t>
            </a:r>
          </a:p>
          <a:p>
            <a:pPr algn="just">
              <a:lnSpc>
                <a:spcPct val="150000"/>
              </a:lnSpc>
            </a:pPr>
            <a:r>
              <a:rPr lang="en-US" dirty="0">
                <a:latin typeface="Times New Roman" panose="02020603050405020304" pitchFamily="18" charset="0"/>
                <a:cs typeface="Times New Roman" panose="02020603050405020304" pitchFamily="18" charset="0"/>
              </a:rPr>
              <a:t>Suppose we know (for the sake of argument) that the time until the next bus has a probability density function of                . If we want to know the likelihood of the next bus arriving in between 12 and 13 minutes, then we find the area under the curve between 12 and 13 by  </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82B67933-10D0-66D6-67A5-3D0812BB8119}"/>
              </a:ext>
            </a:extLst>
          </p:cNvPr>
          <p:cNvPicPr>
            <a:picLocks noChangeAspect="1"/>
          </p:cNvPicPr>
          <p:nvPr/>
        </p:nvPicPr>
        <p:blipFill>
          <a:blip r:embed="rId2"/>
          <a:stretch>
            <a:fillRect/>
          </a:stretch>
        </p:blipFill>
        <p:spPr>
          <a:xfrm>
            <a:off x="4412460" y="5201855"/>
            <a:ext cx="1328464" cy="372771"/>
          </a:xfrm>
          <a:prstGeom prst="rect">
            <a:avLst/>
          </a:prstGeom>
        </p:spPr>
      </p:pic>
      <p:pic>
        <p:nvPicPr>
          <p:cNvPr id="7" name="Picture 6">
            <a:extLst>
              <a:ext uri="{FF2B5EF4-FFF2-40B4-BE49-F238E27FC236}">
                <a16:creationId xmlns:a16="http://schemas.microsoft.com/office/drawing/2014/main" xmlns="" id="{A8249DB1-7B8D-D9EA-C11D-04AB8786F577}"/>
              </a:ext>
            </a:extLst>
          </p:cNvPr>
          <p:cNvPicPr>
            <a:picLocks noChangeAspect="1"/>
          </p:cNvPicPr>
          <p:nvPr/>
        </p:nvPicPr>
        <p:blipFill>
          <a:blip r:embed="rId3"/>
          <a:stretch>
            <a:fillRect/>
          </a:stretch>
        </p:blipFill>
        <p:spPr>
          <a:xfrm>
            <a:off x="2347097" y="6181349"/>
            <a:ext cx="1971095" cy="569549"/>
          </a:xfrm>
          <a:prstGeom prst="rect">
            <a:avLst/>
          </a:prstGeom>
        </p:spPr>
      </p:pic>
    </p:spTree>
    <p:extLst>
      <p:ext uri="{BB962C8B-B14F-4D97-AF65-F5344CB8AC3E}">
        <p14:creationId xmlns:p14="http://schemas.microsoft.com/office/powerpoint/2010/main" val="16925901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488E801-F067-72C3-1BD8-0C3A4F6267E0}"/>
              </a:ext>
            </a:extLst>
          </p:cNvPr>
          <p:cNvSpPr>
            <a:spLocks noGrp="1"/>
          </p:cNvSpPr>
          <p:nvPr>
            <p:ph sz="quarter" idx="1"/>
          </p:nvPr>
        </p:nvSpPr>
        <p:spPr>
          <a:xfrm>
            <a:off x="160256" y="-1"/>
            <a:ext cx="11519554" cy="6749593"/>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How do we know this is the right distribution to use? Well, </a:t>
            </a:r>
            <a:r>
              <a:rPr lang="en-US" b="1" dirty="0">
                <a:latin typeface="Times New Roman" panose="02020603050405020304" pitchFamily="18" charset="0"/>
                <a:cs typeface="Times New Roman" panose="02020603050405020304" pitchFamily="18" charset="0"/>
              </a:rPr>
              <a:t>there are two possible ways: </a:t>
            </a:r>
            <a:r>
              <a:rPr lang="en-US" dirty="0">
                <a:latin typeface="Times New Roman" panose="02020603050405020304" pitchFamily="18" charset="0"/>
                <a:cs typeface="Times New Roman" panose="02020603050405020304" pitchFamily="18" charset="0"/>
              </a:rPr>
              <a:t>we can conduct an experiment where we show up at the bus stop at a random time, measure how much time until the next bus, and repeat this experiment over and over again. Then we look at the measurements, plot them, and approximate the function as discussed. Or, </a:t>
            </a:r>
          </a:p>
          <a:p>
            <a:pPr algn="just">
              <a:lnSpc>
                <a:spcPct val="150000"/>
              </a:lnSpc>
            </a:pPr>
            <a:r>
              <a:rPr lang="en-US" dirty="0">
                <a:latin typeface="Times New Roman" panose="02020603050405020304" pitchFamily="18" charset="0"/>
                <a:cs typeface="Times New Roman" panose="02020603050405020304" pitchFamily="18" charset="0"/>
              </a:rPr>
              <a:t>because we are familiar with the fact that “waiting time” is a common enough real-world phenomenon that a distribution called the exponential distribution has been invented to describe it.</a:t>
            </a:r>
          </a:p>
          <a:p>
            <a:pPr algn="just">
              <a:lnSpc>
                <a:spcPct val="150000"/>
              </a:lnSpc>
            </a:pPr>
            <a:r>
              <a:rPr lang="en-US" dirty="0">
                <a:latin typeface="Times New Roman" panose="02020603050405020304" pitchFamily="18" charset="0"/>
                <a:cs typeface="Times New Roman" panose="02020603050405020304" pitchFamily="18" charset="0"/>
              </a:rPr>
              <a:t>In addition to denoting distributions of single random variables with functions of one variable, we use </a:t>
            </a:r>
            <a:r>
              <a:rPr lang="en-US" b="1" dirty="0">
                <a:latin typeface="Times New Roman" panose="02020603050405020304" pitchFamily="18" charset="0"/>
                <a:cs typeface="Times New Roman" panose="02020603050405020304" pitchFamily="18" charset="0"/>
              </a:rPr>
              <a:t>multivariate functions called joint distributions </a:t>
            </a:r>
            <a:r>
              <a:rPr lang="en-US" dirty="0">
                <a:latin typeface="Times New Roman" panose="02020603050405020304" pitchFamily="18" charset="0"/>
                <a:cs typeface="Times New Roman" panose="02020603050405020304" pitchFamily="18" charset="0"/>
              </a:rPr>
              <a:t>to do the same thing for more than one random variable.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12135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6FF156D-9B14-7F4D-8E4C-847DE4B7433F}"/>
              </a:ext>
            </a:extLst>
          </p:cNvPr>
          <p:cNvSpPr>
            <a:spLocks noGrp="1"/>
          </p:cNvSpPr>
          <p:nvPr>
            <p:ph sz="quarter" idx="1"/>
          </p:nvPr>
        </p:nvSpPr>
        <p:spPr>
          <a:xfrm>
            <a:off x="263951" y="84841"/>
            <a:ext cx="11302737" cy="6773159"/>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So in the case of two random variables, for example, we could denote our distribution by a function p(x, y) , and it would take values in the plane and give us nonnegative values. In keeping with its interpretation as a probability, its (double) integral over the whole plane would be 1.</a:t>
            </a:r>
          </a:p>
          <a:p>
            <a:pPr algn="just">
              <a:lnSpc>
                <a:spcPct val="150000"/>
              </a:lnSpc>
            </a:pPr>
            <a:r>
              <a:rPr lang="en-US" dirty="0">
                <a:latin typeface="Times New Roman" panose="02020603050405020304" pitchFamily="18" charset="0"/>
                <a:cs typeface="Times New Roman" panose="02020603050405020304" pitchFamily="18" charset="0"/>
              </a:rPr>
              <a:t>We also have what is called a </a:t>
            </a:r>
            <a:r>
              <a:rPr lang="en-US" b="1" dirty="0">
                <a:latin typeface="Times New Roman" panose="02020603050405020304" pitchFamily="18" charset="0"/>
                <a:cs typeface="Times New Roman" panose="02020603050405020304" pitchFamily="18" charset="0"/>
              </a:rPr>
              <a:t>conditional distribution</a:t>
            </a:r>
            <a:r>
              <a:rPr lang="en-US" dirty="0">
                <a:latin typeface="Times New Roman" panose="02020603050405020304" pitchFamily="18" charset="0"/>
                <a:cs typeface="Times New Roman" panose="02020603050405020304" pitchFamily="18" charset="0"/>
              </a:rPr>
              <a:t>, p(</a:t>
            </a:r>
            <a:r>
              <a:rPr lang="en-US" dirty="0" err="1">
                <a:latin typeface="Times New Roman" panose="02020603050405020304" pitchFamily="18" charset="0"/>
                <a:cs typeface="Times New Roman" panose="02020603050405020304" pitchFamily="18" charset="0"/>
              </a:rPr>
              <a:t>x|y</a:t>
            </a:r>
            <a:r>
              <a:rPr lang="en-US" dirty="0">
                <a:latin typeface="Times New Roman" panose="02020603050405020304" pitchFamily="18" charset="0"/>
                <a:cs typeface="Times New Roman" panose="02020603050405020304" pitchFamily="18" charset="0"/>
              </a:rPr>
              <a:t>) , which is to be interpreted as the density function of x given a particular value of y. When we’re working with data, conditioning corresponds to </a:t>
            </a:r>
            <a:r>
              <a:rPr lang="en-US" dirty="0" err="1">
                <a:latin typeface="Times New Roman" panose="02020603050405020304" pitchFamily="18" charset="0"/>
                <a:cs typeface="Times New Roman" panose="02020603050405020304" pitchFamily="18" charset="0"/>
              </a:rPr>
              <a:t>subsetting</a:t>
            </a:r>
            <a:r>
              <a:rPr lang="en-US" dirty="0">
                <a:latin typeface="Times New Roman" panose="02020603050405020304" pitchFamily="18" charset="0"/>
                <a:cs typeface="Times New Roman" panose="02020603050405020304" pitchFamily="18" charset="0"/>
              </a:rPr>
              <a:t>. </a:t>
            </a:r>
          </a:p>
          <a:p>
            <a:pPr algn="just">
              <a:lnSpc>
                <a:spcPct val="150000"/>
              </a:lnSpc>
            </a:pPr>
            <a:r>
              <a:rPr lang="en-US" dirty="0">
                <a:latin typeface="Times New Roman" panose="02020603050405020304" pitchFamily="18" charset="0"/>
                <a:cs typeface="Times New Roman" panose="02020603050405020304" pitchFamily="18" charset="0"/>
              </a:rPr>
              <a:t>So for example, suppose we have a </a:t>
            </a:r>
            <a:r>
              <a:rPr lang="en-US" b="1" dirty="0">
                <a:latin typeface="Times New Roman" panose="02020603050405020304" pitchFamily="18" charset="0"/>
                <a:cs typeface="Times New Roman" panose="02020603050405020304" pitchFamily="18" charset="0"/>
              </a:rPr>
              <a:t>set of user-level data for Amazon.com </a:t>
            </a:r>
            <a:r>
              <a:rPr lang="en-US" dirty="0">
                <a:latin typeface="Times New Roman" panose="02020603050405020304" pitchFamily="18" charset="0"/>
                <a:cs typeface="Times New Roman" panose="02020603050405020304" pitchFamily="18" charset="0"/>
              </a:rPr>
              <a:t>that lists for each user the amount of money spent last month on Amazon, whether the user is male or female, and how many items they looked at before adding the first item to the shopping cart.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33636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F3E3D43-5C15-6F72-3418-9378C0726D88}"/>
              </a:ext>
            </a:extLst>
          </p:cNvPr>
          <p:cNvSpPr>
            <a:spLocks noGrp="1"/>
          </p:cNvSpPr>
          <p:nvPr>
            <p:ph sz="quarter" idx="1"/>
          </p:nvPr>
        </p:nvSpPr>
        <p:spPr>
          <a:xfrm>
            <a:off x="216817" y="84841"/>
            <a:ext cx="11359298" cy="6773159"/>
          </a:xfrm>
        </p:spPr>
        <p:txBody>
          <a:bodyPr/>
          <a:lstStyle/>
          <a:p>
            <a:pPr algn="just">
              <a:lnSpc>
                <a:spcPct val="150000"/>
              </a:lnSpc>
            </a:pPr>
            <a:r>
              <a:rPr lang="en-US" sz="2800" dirty="0">
                <a:latin typeface="Times New Roman" panose="02020603050405020304" pitchFamily="18" charset="0"/>
                <a:cs typeface="Times New Roman" panose="02020603050405020304" pitchFamily="18" charset="0"/>
              </a:rPr>
              <a:t>If we consider X to be the random variable that represents the </a:t>
            </a:r>
            <a:r>
              <a:rPr lang="en-US" sz="2800" b="1" dirty="0">
                <a:latin typeface="Times New Roman" panose="02020603050405020304" pitchFamily="18" charset="0"/>
                <a:cs typeface="Times New Roman" panose="02020603050405020304" pitchFamily="18" charset="0"/>
              </a:rPr>
              <a:t>amount of money spent,</a:t>
            </a:r>
            <a:r>
              <a:rPr lang="en-US" sz="2800" dirty="0">
                <a:latin typeface="Times New Roman" panose="02020603050405020304" pitchFamily="18" charset="0"/>
                <a:cs typeface="Times New Roman" panose="02020603050405020304" pitchFamily="18" charset="0"/>
              </a:rPr>
              <a:t> then we can look at the distribution of money spent across all users, and represent it as p(X) . </a:t>
            </a:r>
          </a:p>
          <a:p>
            <a:pPr algn="just">
              <a:lnSpc>
                <a:spcPct val="150000"/>
              </a:lnSpc>
            </a:pPr>
            <a:r>
              <a:rPr lang="en-US" sz="2800" dirty="0">
                <a:latin typeface="Times New Roman" panose="02020603050405020304" pitchFamily="18" charset="0"/>
                <a:cs typeface="Times New Roman" panose="02020603050405020304" pitchFamily="18" charset="0"/>
              </a:rPr>
              <a:t>We can then take the subset of users who looked at more than five items before buying anything, and look at the distribution of money spent among these users. </a:t>
            </a:r>
          </a:p>
          <a:p>
            <a:pPr algn="just">
              <a:lnSpc>
                <a:spcPct val="150000"/>
              </a:lnSpc>
            </a:pPr>
            <a:r>
              <a:rPr lang="en-US" sz="2800" dirty="0">
                <a:latin typeface="Times New Roman" panose="02020603050405020304" pitchFamily="18" charset="0"/>
                <a:cs typeface="Times New Roman" panose="02020603050405020304" pitchFamily="18" charset="0"/>
              </a:rPr>
              <a:t>Let Y be the random variable that represents number of items looked at, then p (X, Y) &gt; 5 would be the corresponding conditional distribution. </a:t>
            </a:r>
          </a:p>
          <a:p>
            <a:pPr algn="just">
              <a:lnSpc>
                <a:spcPct val="150000"/>
              </a:lnSpc>
            </a:pPr>
            <a:r>
              <a:rPr lang="en-US" sz="2800" dirty="0">
                <a:latin typeface="Times New Roman" panose="02020603050405020304" pitchFamily="18" charset="0"/>
                <a:cs typeface="Times New Roman" panose="02020603050405020304" pitchFamily="18" charset="0"/>
              </a:rPr>
              <a:t>A conditional distribution has the same properties as a regular distribution in that when we integrate it, it sums to 1 and has to take nonnegative values.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1574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687E97-B428-D320-6BA6-567DB9367565}"/>
              </a:ext>
            </a:extLst>
          </p:cNvPr>
          <p:cNvSpPr>
            <a:spLocks noGrp="1"/>
          </p:cNvSpPr>
          <p:nvPr>
            <p:ph type="title"/>
          </p:nvPr>
        </p:nvSpPr>
        <p:spPr>
          <a:xfrm>
            <a:off x="609600" y="83020"/>
            <a:ext cx="9956800" cy="602055"/>
          </a:xfrm>
        </p:spPr>
        <p:txBody>
          <a:bodyPr>
            <a:noAutofit/>
          </a:bodyPr>
          <a:lstStyle/>
          <a:p>
            <a:pPr algn="ctr"/>
            <a:r>
              <a:rPr lang="en-IN" sz="4000" b="1" dirty="0">
                <a:latin typeface="Times New Roman" panose="02020603050405020304" pitchFamily="18" charset="0"/>
                <a:cs typeface="Times New Roman" panose="02020603050405020304" pitchFamily="18" charset="0"/>
              </a:rPr>
              <a:t>Fitting a model</a:t>
            </a:r>
          </a:p>
        </p:txBody>
      </p:sp>
      <p:sp>
        <p:nvSpPr>
          <p:cNvPr id="3" name="Content Placeholder 2">
            <a:extLst>
              <a:ext uri="{FF2B5EF4-FFF2-40B4-BE49-F238E27FC236}">
                <a16:creationId xmlns:a16="http://schemas.microsoft.com/office/drawing/2014/main" xmlns="" id="{102EEFC3-64D6-52D9-5039-62052D849BCE}"/>
              </a:ext>
            </a:extLst>
          </p:cNvPr>
          <p:cNvSpPr>
            <a:spLocks noGrp="1"/>
          </p:cNvSpPr>
          <p:nvPr>
            <p:ph sz="quarter" idx="1"/>
          </p:nvPr>
        </p:nvSpPr>
        <p:spPr>
          <a:xfrm>
            <a:off x="188536" y="685075"/>
            <a:ext cx="11393864" cy="6089905"/>
          </a:xfrm>
        </p:spPr>
        <p:txBody>
          <a:bodyPr/>
          <a:lstStyle/>
          <a:p>
            <a:pPr marL="0" indent="0" algn="just">
              <a:lnSpc>
                <a:spcPct val="150000"/>
              </a:lnSpc>
              <a:buNone/>
            </a:pPr>
            <a:r>
              <a:rPr lang="en-US" sz="2800" b="1" dirty="0">
                <a:latin typeface="Times New Roman" panose="02020603050405020304" pitchFamily="18" charset="0"/>
                <a:cs typeface="Times New Roman" panose="02020603050405020304" pitchFamily="18" charset="0"/>
              </a:rPr>
              <a:t>Fitting a model</a:t>
            </a:r>
          </a:p>
          <a:p>
            <a:pPr algn="just">
              <a:lnSpc>
                <a:spcPct val="150000"/>
              </a:lnSpc>
            </a:pPr>
            <a:r>
              <a:rPr lang="en-US" dirty="0">
                <a:latin typeface="Times New Roman" panose="02020603050405020304" pitchFamily="18" charset="0"/>
                <a:cs typeface="Times New Roman" panose="02020603050405020304" pitchFamily="18" charset="0"/>
              </a:rPr>
              <a:t>Fitting a model means that you estimate the parameters of the model using the observed data. Approximate the real-world mathematical process that generated the data. Fitting the model often involves optimization methods and algorithms, such as maximum likelihood estimation, to help get the parameters.</a:t>
            </a:r>
          </a:p>
          <a:p>
            <a:pPr algn="just">
              <a:lnSpc>
                <a:spcPct val="150000"/>
              </a:lnSpc>
            </a:pPr>
            <a:r>
              <a:rPr lang="en-US" dirty="0">
                <a:latin typeface="Times New Roman" panose="02020603050405020304" pitchFamily="18" charset="0"/>
                <a:cs typeface="Times New Roman" panose="02020603050405020304" pitchFamily="18" charset="0"/>
              </a:rPr>
              <a:t>When you estimate the parameters, they are actually estimators, meaning they themselves are functions of the data. Once you fit the model, you actually can write it as y =7.2+4.5x, for example, which means that your best guess is that this equation or functional form expresses the relationship between your two variables, based on your assumption that the data followed a linear pattern.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1204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780E173-5B00-78CD-EB6A-D23F6868335C}"/>
              </a:ext>
            </a:extLst>
          </p:cNvPr>
          <p:cNvSpPr>
            <a:spLocks noGrp="1"/>
          </p:cNvSpPr>
          <p:nvPr>
            <p:ph sz="quarter" idx="1"/>
          </p:nvPr>
        </p:nvSpPr>
        <p:spPr>
          <a:xfrm>
            <a:off x="216817" y="65988"/>
            <a:ext cx="11425286" cy="6711884"/>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Fitting the model is when you start actually coding: your code will read in the data, and you’ll specify the functional form that you wrote down on the piece of paper. Then R or Python will use built-in optimization methods to give you the most likely values of the parameters given the data.</a:t>
            </a:r>
          </a:p>
          <a:p>
            <a:pPr marL="0" indent="0" algn="just">
              <a:lnSpc>
                <a:spcPct val="150000"/>
              </a:lnSpc>
              <a:buNone/>
            </a:pPr>
            <a:r>
              <a:rPr lang="en-IN" sz="2800" b="1" dirty="0">
                <a:latin typeface="Times New Roman" panose="02020603050405020304" pitchFamily="18" charset="0"/>
                <a:cs typeface="Times New Roman" panose="02020603050405020304" pitchFamily="18" charset="0"/>
              </a:rPr>
              <a:t>Overfitting </a:t>
            </a:r>
            <a:endParaRPr lang="en-US" sz="2800" b="1" dirty="0">
              <a:latin typeface="Times New Roman" panose="02020603050405020304" pitchFamily="18" charset="0"/>
              <a:cs typeface="Times New Roman" panose="02020603050405020304" pitchFamily="18" charset="0"/>
            </a:endParaRPr>
          </a:p>
          <a:p>
            <a:pPr algn="just">
              <a:lnSpc>
                <a:spcPct val="150000"/>
              </a:lnSpc>
            </a:pPr>
            <a:r>
              <a:rPr lang="en-US" dirty="0">
                <a:latin typeface="Times New Roman" panose="02020603050405020304" pitchFamily="18" charset="0"/>
                <a:cs typeface="Times New Roman" panose="02020603050405020304" pitchFamily="18" charset="0"/>
              </a:rPr>
              <a:t>Overfitting is the term used to mean that you used a dataset to estimate the parameters of your model, but your model isn’t that good at capturing reality beyond your sampled data. </a:t>
            </a:r>
          </a:p>
          <a:p>
            <a:pPr algn="just">
              <a:lnSpc>
                <a:spcPct val="150000"/>
              </a:lnSpc>
            </a:pPr>
            <a:r>
              <a:rPr lang="en-US" dirty="0">
                <a:latin typeface="Times New Roman" panose="02020603050405020304" pitchFamily="18" charset="0"/>
                <a:cs typeface="Times New Roman" panose="02020603050405020304" pitchFamily="18" charset="0"/>
              </a:rPr>
              <a:t>You might know this because you have tried to use it to predict labels for another set of data that you didn’t use to fit the model, and it doesn’t do a good job, as measured by an evaluation metric such as accuracy.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94225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B802F2-5A4D-F37D-EFFA-6A08FE782AD8}"/>
              </a:ext>
            </a:extLst>
          </p:cNvPr>
          <p:cNvSpPr>
            <a:spLocks noGrp="1"/>
          </p:cNvSpPr>
          <p:nvPr>
            <p:ph type="ctrTitle"/>
          </p:nvPr>
        </p:nvSpPr>
        <p:spPr>
          <a:xfrm>
            <a:off x="2953731" y="2205872"/>
            <a:ext cx="8540685" cy="2652435"/>
          </a:xfrm>
        </p:spPr>
        <p:txBody>
          <a:bodyPr>
            <a:noAutofit/>
          </a:bodyPr>
          <a:lstStyle/>
          <a:p>
            <a:pPr algn="ctr">
              <a:lnSpc>
                <a:spcPct val="150000"/>
              </a:lnSpc>
            </a:pPr>
            <a:r>
              <a:rPr lang="en-IN" sz="4400" dirty="0"/>
              <a:t>END OF MODULE 1</a:t>
            </a:r>
            <a:br>
              <a:rPr lang="en-IN" sz="4400" dirty="0"/>
            </a:br>
            <a:endParaRPr lang="en-IN" sz="4400" dirty="0"/>
          </a:p>
        </p:txBody>
      </p:sp>
    </p:spTree>
    <p:extLst>
      <p:ext uri="{BB962C8B-B14F-4D97-AF65-F5344CB8AC3E}">
        <p14:creationId xmlns:p14="http://schemas.microsoft.com/office/powerpoint/2010/main" val="17953717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Theme1">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xmlns="" name="Theme1" id="{3B49537E-04C0-49D3-8DFE-9806CCFC9E9C}" vid="{C67B8FC3-B233-437D-A60C-D2FF85972DFC}"/>
    </a:ext>
  </a:extLst>
</a:theme>
</file>

<file path=ppt/theme/theme2.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Theme1</Template>
  <TotalTime>1473</TotalTime>
  <Words>5016</Words>
  <Application>Microsoft Office PowerPoint</Application>
  <PresentationFormat>Custom</PresentationFormat>
  <Paragraphs>203</Paragraphs>
  <Slides>50</Slides>
  <Notes>0</Notes>
  <HiddenSlides>0</HiddenSlides>
  <MMClips>0</MMClips>
  <ScaleCrop>false</ScaleCrop>
  <HeadingPairs>
    <vt:vector size="4" baseType="variant">
      <vt:variant>
        <vt:lpstr>Theme</vt:lpstr>
      </vt:variant>
      <vt:variant>
        <vt:i4>2</vt:i4>
      </vt:variant>
      <vt:variant>
        <vt:lpstr>Slide Titles</vt:lpstr>
      </vt:variant>
      <vt:variant>
        <vt:i4>50</vt:i4>
      </vt:variant>
    </vt:vector>
  </HeadingPairs>
  <TitlesOfParts>
    <vt:vector size="52" baseType="lpstr">
      <vt:lpstr>Theme1</vt:lpstr>
      <vt:lpstr>Oriel</vt:lpstr>
      <vt:lpstr>DATA SCIENCE AND VISUALIZATION </vt:lpstr>
      <vt:lpstr>       MODULE 1 INTRODUCTION TO DATA SCIENCE </vt:lpstr>
      <vt:lpstr>What is Data Science?</vt:lpstr>
      <vt:lpstr>Big Data and Data Science Hype</vt:lpstr>
      <vt:lpstr>Getting Past the Hype</vt:lpstr>
      <vt:lpstr>Why Now?</vt:lpstr>
      <vt:lpstr>PowerPoint Presentation</vt:lpstr>
      <vt:lpstr>Why Data Science? </vt:lpstr>
      <vt:lpstr>PowerPoint Presentation</vt:lpstr>
      <vt:lpstr>DATAFICATION</vt:lpstr>
      <vt:lpstr>PowerPoint Presentation</vt:lpstr>
      <vt:lpstr>THE CURRENT LANDSCAPE OF DATA SCIENCE</vt:lpstr>
      <vt:lpstr>PowerPoint Presentation</vt:lpstr>
      <vt:lpstr>PowerPoint Presentation</vt:lpstr>
      <vt:lpstr>PowerPoint Presentation</vt:lpstr>
      <vt:lpstr>PowerPoint Presentation</vt:lpstr>
      <vt:lpstr>Data Science Jobs</vt:lpstr>
      <vt:lpstr>A DATA SCIENCE PROFILE </vt:lpstr>
      <vt:lpstr>PowerPoint Presentation</vt:lpstr>
      <vt:lpstr>PowerPoint Presentation</vt:lpstr>
      <vt:lpstr>OK, So What Is a Data Scientist, Really? IN ACADEMIA </vt:lpstr>
      <vt:lpstr>IN INDUSTRY </vt:lpstr>
      <vt:lpstr>PowerPoint Presentation</vt:lpstr>
      <vt:lpstr>NEEDED STATISTICAL INFERENCE </vt:lpstr>
      <vt:lpstr>Statistical Thinking in the Age of Big Data</vt:lpstr>
      <vt:lpstr>STATISTICAL INFERENCE</vt:lpstr>
      <vt:lpstr>PowerPoint Presentation</vt:lpstr>
      <vt:lpstr>PowerPoint Presentation</vt:lpstr>
      <vt:lpstr>POPULATIONS AND SAMPLES</vt:lpstr>
      <vt:lpstr>SAMPLES</vt:lpstr>
      <vt:lpstr>Populations and Samples of Big Data</vt:lpstr>
      <vt:lpstr>PowerPoint Presentation</vt:lpstr>
      <vt:lpstr>Big Data Can Mean Big Assumptions</vt:lpstr>
      <vt:lpstr>PowerPoint Presentation</vt:lpstr>
      <vt:lpstr>PowerPoint Presentation</vt:lpstr>
      <vt:lpstr>PowerPoint Presentation</vt:lpstr>
      <vt:lpstr>Modeling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Fitting a model</vt:lpstr>
      <vt:lpstr>PowerPoint Presentation</vt:lpstr>
      <vt:lpstr>END OF MODULE 1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SCIENCE AND VISUALIZATION </dc:title>
  <dc:creator>Kavitha K S</dc:creator>
  <cp:lastModifiedBy>Staff</cp:lastModifiedBy>
  <cp:revision>63</cp:revision>
  <dcterms:created xsi:type="dcterms:W3CDTF">2024-04-17T04:49:37Z</dcterms:created>
  <dcterms:modified xsi:type="dcterms:W3CDTF">2024-11-26T06:54:50Z</dcterms:modified>
</cp:coreProperties>
</file>