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6" r:id="rId2"/>
    <p:sldId id="256" r:id="rId3"/>
    <p:sldId id="257" r:id="rId4"/>
    <p:sldId id="258" r:id="rId5"/>
    <p:sldId id="263" r:id="rId6"/>
    <p:sldId id="259" r:id="rId7"/>
    <p:sldId id="260" r:id="rId8"/>
    <p:sldId id="261" r:id="rId9"/>
    <p:sldId id="262" r:id="rId10"/>
    <p:sldId id="265" r:id="rId11"/>
    <p:sldId id="269" r:id="rId12"/>
    <p:sldId id="270" r:id="rId13"/>
    <p:sldId id="271" r:id="rId14"/>
    <p:sldId id="272" r:id="rId15"/>
    <p:sldId id="275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3" d="100"/>
          <a:sy n="63" d="100"/>
        </p:scale>
        <p:origin x="-114" y="-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89A40-4323-4A3A-8925-66D3DECED7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F83D3-8B28-456A-86CA-9B6128CFAE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89A40-4323-4A3A-8925-66D3DECED7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F83D3-8B28-456A-86CA-9B6128CFAE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89A40-4323-4A3A-8925-66D3DECED7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F83D3-8B28-456A-86CA-9B6128CFAE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89A40-4323-4A3A-8925-66D3DECED7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F83D3-8B28-456A-86CA-9B6128CFAE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89A40-4323-4A3A-8925-66D3DECED7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F83D3-8B28-456A-86CA-9B6128CFAE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89A40-4323-4A3A-8925-66D3DECED7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F83D3-8B28-456A-86CA-9B6128CFAE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89A40-4323-4A3A-8925-66D3DECED7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F83D3-8B28-456A-86CA-9B6128CFAE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89A40-4323-4A3A-8925-66D3DECED7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F83D3-8B28-456A-86CA-9B6128CFAE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89A40-4323-4A3A-8925-66D3DECED7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F83D3-8B28-456A-86CA-9B6128CFAE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89A40-4323-4A3A-8925-66D3DECED7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F83D3-8B28-456A-86CA-9B6128CFAE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89A40-4323-4A3A-8925-66D3DECED7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F83D3-8B28-456A-86CA-9B6128CFAE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89A40-4323-4A3A-8925-66D3DECED7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F83D3-8B28-456A-86CA-9B6128CFAE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89A40-4323-4A3A-8925-66D3DECED7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F83D3-8B28-456A-86CA-9B6128CFAE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EDc3i16F_o" TargetMode="External"/><Relationship Id="rId2" Type="http://schemas.openxmlformats.org/officeDocument/2006/relationships/hyperlink" Target="https://www.youtube.com/watch?v=TrFaCBV7joY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youtube.com/watch?v=Wj-whlOt4S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Internet of Things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18CS81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483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487" y="1154096"/>
            <a:ext cx="10740604" cy="46518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1130" y="532660"/>
            <a:ext cx="10016028" cy="5113538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5504"/>
          </a:xfrm>
        </p:spPr>
        <p:txBody>
          <a:bodyPr>
            <a:normAutofit fontScale="90000"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</a:rPr>
              <a:t>GENESIS OF</a:t>
            </a:r>
            <a:r>
              <a:rPr lang="en-US" sz="1800" b="1" spc="-2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</a:rPr>
              <a:t>IOT</a:t>
            </a:r>
            <a:br>
              <a:rPr lang="en-US" sz="1800" b="1" dirty="0">
                <a:effectLst/>
                <a:latin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5169" y="832890"/>
            <a:ext cx="10548631" cy="5175397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Phases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45" y="1728394"/>
            <a:ext cx="8136956" cy="396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7160" y="984250"/>
            <a:ext cx="8994140" cy="46888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1842"/>
            <a:ext cx="9637450" cy="594803"/>
          </a:xfrm>
        </p:spPr>
        <p:txBody>
          <a:bodyPr>
            <a:normAutofit fontScale="90000"/>
          </a:bodyPr>
          <a:lstStyle/>
          <a:p>
            <a:r>
              <a:rPr lang="en-US" sz="18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/>
            </a:r>
            <a:br>
              <a:rPr lang="en-US" sz="18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</a:br>
            <a:r>
              <a:rPr lang="en-US" sz="18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/>
            </a:r>
            <a:br>
              <a:rPr lang="en-US" sz="18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</a:br>
            <a:r>
              <a:rPr lang="en-US" sz="4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IOT</a:t>
            </a:r>
            <a:r>
              <a:rPr lang="en-US" sz="4000" kern="100" spc="-1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AND</a:t>
            </a:r>
            <a:r>
              <a:rPr lang="en-US" sz="4000" kern="100" spc="-1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DIGITIZATION</a:t>
            </a:r>
            <a:r>
              <a:rPr lang="en-US" sz="18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/>
            </a:r>
            <a:br>
              <a:rPr lang="en-US" sz="18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3177"/>
            <a:ext cx="10515600" cy="5173786"/>
          </a:xfrm>
        </p:spPr>
        <p:txBody>
          <a:bodyPr>
            <a:normAutofit fontScale="57500" lnSpcReduction="10000"/>
          </a:bodyPr>
          <a:lstStyle/>
          <a:p>
            <a:pPr marL="101600" marR="403225" indent="457200" algn="just">
              <a:spcBef>
                <a:spcPts val="380"/>
              </a:spcBef>
              <a:spcAft>
                <a:spcPts val="0"/>
              </a:spcAft>
            </a:pPr>
            <a:endParaRPr lang="en-US" sz="1800" dirty="0">
              <a:effectLst/>
              <a:latin typeface="Times New Roman" panose="02020603050405020304" pitchFamily="18" charset="0"/>
            </a:endParaRPr>
          </a:p>
          <a:p>
            <a:pPr marL="101600" marR="403225" indent="457200" algn="just">
              <a:spcBef>
                <a:spcPts val="380"/>
              </a:spcBef>
              <a:spcAft>
                <a:spcPts val="0"/>
              </a:spcAft>
            </a:pPr>
            <a:endParaRPr lang="en-US" sz="4000" dirty="0">
              <a:latin typeface="Times New Roman" panose="02020603050405020304" pitchFamily="18" charset="0"/>
            </a:endParaRPr>
          </a:p>
          <a:p>
            <a:pPr marL="101600" marR="403225" indent="457200" algn="just">
              <a:spcBef>
                <a:spcPts val="380"/>
              </a:spcBef>
              <a:spcAft>
                <a:spcPts val="0"/>
              </a:spcAft>
            </a:pPr>
            <a:endParaRPr lang="en-US" sz="4000" dirty="0">
              <a:effectLst/>
              <a:latin typeface="Times New Roman" panose="02020603050405020304" pitchFamily="18" charset="0"/>
            </a:endParaRPr>
          </a:p>
          <a:p>
            <a:pPr marL="101600" marR="403225" indent="457200" algn="just">
              <a:spcBef>
                <a:spcPts val="380"/>
              </a:spcBef>
              <a:spcAft>
                <a:spcPts val="0"/>
              </a:spcAft>
            </a:pPr>
            <a:r>
              <a:rPr lang="en-US" sz="4000" dirty="0">
                <a:effectLst/>
                <a:latin typeface="Times New Roman" panose="02020603050405020304" pitchFamily="18" charset="0"/>
              </a:rPr>
              <a:t>At</a:t>
            </a:r>
            <a:r>
              <a:rPr lang="en-US" sz="4000" spc="6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a</a:t>
            </a:r>
            <a:r>
              <a:rPr lang="en-US" sz="4000" spc="3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high</a:t>
            </a:r>
            <a:r>
              <a:rPr lang="en-US" sz="4000" spc="4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level,</a:t>
            </a:r>
            <a:r>
              <a:rPr lang="en-US" sz="4000" spc="4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IoT</a:t>
            </a:r>
            <a:r>
              <a:rPr lang="en-US" sz="4000" spc="3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focuses</a:t>
            </a:r>
            <a:r>
              <a:rPr lang="en-US" sz="4000" spc="3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on</a:t>
            </a:r>
            <a:r>
              <a:rPr lang="en-US" sz="4000" spc="1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connecting</a:t>
            </a:r>
            <a:r>
              <a:rPr lang="en-US" sz="4000" spc="6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“things,”</a:t>
            </a:r>
            <a:r>
              <a:rPr lang="en-US" sz="4000" spc="3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such</a:t>
            </a:r>
            <a:r>
              <a:rPr lang="en-US" sz="4000" spc="1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as</a:t>
            </a:r>
            <a:r>
              <a:rPr lang="en-US" sz="4000" spc="3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objects</a:t>
            </a:r>
            <a:r>
              <a:rPr lang="en-US" sz="4000" spc="2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and</a:t>
            </a:r>
            <a:r>
              <a:rPr lang="en-US" sz="4000" spc="6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machines,</a:t>
            </a:r>
            <a:r>
              <a:rPr lang="en-US" sz="4000" spc="2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to</a:t>
            </a:r>
            <a:r>
              <a:rPr lang="en-US" sz="4000" spc="-28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a computer network, such as the Internet. IoT is a well-understood term used across the</a:t>
            </a:r>
            <a:r>
              <a:rPr lang="en-US" sz="4000" spc="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industry as a whole. </a:t>
            </a:r>
          </a:p>
          <a:p>
            <a:pPr marL="101600" marR="403225" indent="457200" algn="just">
              <a:spcBef>
                <a:spcPts val="380"/>
              </a:spcBef>
              <a:spcAft>
                <a:spcPts val="0"/>
              </a:spcAft>
            </a:pPr>
            <a:r>
              <a:rPr lang="en-US" sz="4000" dirty="0">
                <a:effectLst/>
                <a:latin typeface="Times New Roman" panose="02020603050405020304" pitchFamily="18" charset="0"/>
              </a:rPr>
              <a:t>On the other hand, digitization can mean different things to different</a:t>
            </a:r>
            <a:r>
              <a:rPr lang="en-US" sz="4000" spc="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people but generally encompasses the connection of “things” with the data they generate and</a:t>
            </a:r>
            <a:r>
              <a:rPr lang="en-US" sz="4000" spc="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the business</a:t>
            </a:r>
            <a:r>
              <a:rPr lang="en-US" sz="4000" spc="2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insights</a:t>
            </a:r>
            <a:r>
              <a:rPr lang="en-US" sz="4000" spc="-2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that</a:t>
            </a:r>
            <a:r>
              <a:rPr lang="en-US" sz="4000" spc="3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result.</a:t>
            </a:r>
          </a:p>
          <a:p>
            <a:pPr marL="101600" marR="409575" indent="457200" algn="just">
              <a:spcBef>
                <a:spcPts val="400"/>
              </a:spcBef>
              <a:spcAft>
                <a:spcPts val="0"/>
              </a:spcAft>
            </a:pPr>
            <a:r>
              <a:rPr lang="en-US" sz="4000" dirty="0">
                <a:effectLst/>
                <a:latin typeface="Times New Roman" panose="02020603050405020304" pitchFamily="18" charset="0"/>
              </a:rPr>
              <a:t>Digitization, as defined in its simplest form, is the conversion of information into a</a:t>
            </a:r>
            <a:r>
              <a:rPr lang="en-US" sz="4000" spc="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digital format. Digitization has been happening in one form or another for several decades.</a:t>
            </a:r>
            <a:r>
              <a:rPr lang="en-US" sz="4000" spc="5" dirty="0">
                <a:effectLst/>
                <a:latin typeface="Times New Roman" panose="02020603050405020304" pitchFamily="18" charset="0"/>
              </a:rPr>
              <a:t> </a:t>
            </a:r>
          </a:p>
          <a:p>
            <a:pPr marL="101600" marR="409575" indent="457200" algn="just">
              <a:spcBef>
                <a:spcPts val="400"/>
              </a:spcBef>
              <a:spcAft>
                <a:spcPts val="0"/>
              </a:spcAft>
            </a:pPr>
            <a:r>
              <a:rPr lang="en-US" sz="4000" dirty="0">
                <a:effectLst/>
                <a:latin typeface="Times New Roman" panose="02020603050405020304" pitchFamily="18" charset="0"/>
              </a:rPr>
              <a:t>For example, the whole photography industry has been digitized. Pretty much everyone has</a:t>
            </a:r>
            <a:r>
              <a:rPr lang="en-US" sz="4000" spc="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digital cameras</a:t>
            </a:r>
            <a:r>
              <a:rPr lang="en-US" sz="4000" spc="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these</a:t>
            </a:r>
            <a:r>
              <a:rPr lang="en-US" sz="4000" spc="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days,</a:t>
            </a:r>
            <a:r>
              <a:rPr lang="en-US" sz="4000" spc="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either</a:t>
            </a:r>
            <a:r>
              <a:rPr lang="en-US" sz="4000" spc="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standalone</a:t>
            </a:r>
            <a:r>
              <a:rPr lang="en-US" sz="4000" spc="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devices</a:t>
            </a:r>
            <a:r>
              <a:rPr lang="en-US" sz="4000" spc="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or</a:t>
            </a:r>
            <a:r>
              <a:rPr lang="en-US" sz="4000" spc="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built</a:t>
            </a:r>
            <a:r>
              <a:rPr lang="en-US" sz="4000" spc="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into</a:t>
            </a:r>
            <a:r>
              <a:rPr lang="en-US" sz="4000" spc="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their</a:t>
            </a:r>
            <a:r>
              <a:rPr lang="en-US" sz="4000" spc="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mobile</a:t>
            </a:r>
            <a:r>
              <a:rPr lang="en-US" sz="4000" spc="30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phones.</a:t>
            </a:r>
            <a:r>
              <a:rPr lang="en-US" sz="4000" spc="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Almost no one buys film and takes it to a retailer to get it developed. </a:t>
            </a:r>
          </a:p>
          <a:p>
            <a:pPr marL="101600" marR="409575" indent="457200" algn="just">
              <a:spcBef>
                <a:spcPts val="400"/>
              </a:spcBef>
              <a:spcAft>
                <a:spcPts val="0"/>
              </a:spcAft>
            </a:pPr>
            <a:r>
              <a:rPr lang="en-US" sz="4000" dirty="0">
                <a:effectLst/>
                <a:latin typeface="Times New Roman" panose="02020603050405020304" pitchFamily="18" charset="0"/>
              </a:rPr>
              <a:t>The digitization of</a:t>
            </a:r>
            <a:r>
              <a:rPr lang="en-US" sz="4000" spc="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photography</a:t>
            </a:r>
            <a:r>
              <a:rPr lang="en-US" sz="4000" spc="-5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has</a:t>
            </a:r>
            <a:r>
              <a:rPr lang="en-US" sz="4000" spc="-1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completely</a:t>
            </a:r>
            <a:r>
              <a:rPr lang="en-US" sz="4000" spc="-2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changed</a:t>
            </a:r>
            <a:r>
              <a:rPr lang="en-US" sz="4000" spc="-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our experience</a:t>
            </a:r>
            <a:r>
              <a:rPr lang="en-US" sz="4000" spc="-1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when it</a:t>
            </a:r>
            <a:r>
              <a:rPr lang="en-US" sz="4000" spc="2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comes</a:t>
            </a:r>
            <a:r>
              <a:rPr lang="en-US" sz="4000" spc="-1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to</a:t>
            </a:r>
            <a:r>
              <a:rPr lang="en-US" sz="4000" spc="2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capturing</a:t>
            </a:r>
            <a:r>
              <a:rPr lang="en-US" sz="4000" spc="1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Times New Roman" panose="02020603050405020304" pitchFamily="18" charset="0"/>
              </a:rPr>
              <a:t>images.</a:t>
            </a:r>
          </a:p>
          <a:p>
            <a:pPr marL="0" marR="0" algn="l">
              <a:spcBef>
                <a:spcPts val="3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4583"/>
          </a:xfrm>
        </p:spPr>
        <p:txBody>
          <a:bodyPr>
            <a:normAutofit fontScale="90000"/>
          </a:bodyPr>
          <a:lstStyle/>
          <a:p>
            <a:r>
              <a:rPr lang="en-US" sz="3600" b="1" spc="55" dirty="0">
                <a:effectLst/>
                <a:latin typeface="Times New Roman" panose="02020603050405020304" pitchFamily="18" charset="0"/>
              </a:rPr>
              <a:t/>
            </a:r>
            <a:br>
              <a:rPr lang="en-US" sz="3600" b="1" spc="55" dirty="0">
                <a:effectLst/>
                <a:latin typeface="Times New Roman" panose="02020603050405020304" pitchFamily="18" charset="0"/>
              </a:rPr>
            </a:br>
            <a:r>
              <a:rPr lang="en-US" sz="3600" b="1" spc="55" dirty="0">
                <a:effectLst/>
                <a:latin typeface="Times New Roman" panose="02020603050405020304" pitchFamily="18" charset="0"/>
              </a:rPr>
              <a:t>CONVERGENCE</a:t>
            </a:r>
            <a:r>
              <a:rPr lang="en-US" sz="3600" b="1" spc="24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Times New Roman" panose="02020603050405020304" pitchFamily="18" charset="0"/>
              </a:rPr>
              <a:t>OF</a:t>
            </a:r>
            <a:r>
              <a:rPr lang="en-US" sz="3600" b="1" spc="235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Times New Roman" panose="02020603050405020304" pitchFamily="18" charset="0"/>
              </a:rPr>
              <a:t>IT</a:t>
            </a:r>
            <a:r>
              <a:rPr lang="en-US" sz="3600" b="1" spc="24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3600" b="1" spc="55" dirty="0">
                <a:effectLst/>
                <a:latin typeface="Times New Roman" panose="02020603050405020304" pitchFamily="18" charset="0"/>
              </a:rPr>
              <a:t>AND</a:t>
            </a:r>
            <a:r>
              <a:rPr lang="en-US" sz="3600" b="1" spc="22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Times New Roman" panose="02020603050405020304" pitchFamily="18" charset="0"/>
              </a:rPr>
              <a:t>OT</a:t>
            </a:r>
            <a:r>
              <a:rPr lang="en-US" sz="1800" dirty="0">
                <a:effectLst/>
                <a:latin typeface="Times New Roman" panose="02020603050405020304" pitchFamily="18" charset="0"/>
              </a:rPr>
              <a:t/>
            </a:r>
            <a:br>
              <a:rPr lang="en-US" sz="1800" dirty="0">
                <a:effectLst/>
                <a:latin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1650"/>
            <a:ext cx="10515600" cy="4845313"/>
          </a:xfrm>
        </p:spPr>
        <p:txBody>
          <a:bodyPr/>
          <a:lstStyle/>
          <a:p>
            <a:r>
              <a:rPr lang="en-US" sz="18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Until recently, information technology (IT) and operational technology (OT) have for</a:t>
            </a:r>
            <a:r>
              <a:rPr lang="en-US" sz="1800" kern="100" spc="5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18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the most part lived in separate worlds.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454" y="2006353"/>
            <a:ext cx="7270812" cy="455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IOT CHALLENGES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0612" y="1825625"/>
            <a:ext cx="4110776" cy="4351338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4583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en-US" sz="3600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</a:rPr>
            </a:br>
            <a:r>
              <a:rPr lang="en-US" sz="3600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</a:rPr>
              <a:t>IoT</a:t>
            </a:r>
            <a:r>
              <a:rPr lang="en-US" sz="3600" b="1" spc="-20" dirty="0">
                <a:solidFill>
                  <a:srgbClr val="40404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</a:rPr>
              <a:t>Network</a:t>
            </a:r>
            <a:r>
              <a:rPr lang="en-US" sz="3600" b="1" spc="-50" dirty="0">
                <a:solidFill>
                  <a:srgbClr val="40404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</a:rPr>
              <a:t>Architecture</a:t>
            </a:r>
            <a:r>
              <a:rPr lang="en-US" sz="3600" b="1" spc="-20" dirty="0">
                <a:solidFill>
                  <a:srgbClr val="40404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en-US" sz="3600" b="1" spc="-25" dirty="0">
                <a:solidFill>
                  <a:srgbClr val="40404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</a:rPr>
              <a:t>Design</a:t>
            </a:r>
            <a:r>
              <a:rPr lang="en-US" sz="1800" dirty="0">
                <a:effectLst/>
                <a:latin typeface="Times New Roman" panose="02020603050405020304" pitchFamily="18" charset="0"/>
              </a:rPr>
              <a:t/>
            </a:r>
            <a:br>
              <a:rPr lang="en-US" sz="1800" dirty="0">
                <a:effectLst/>
                <a:latin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33996"/>
            <a:ext cx="10515600" cy="4942967"/>
          </a:xfrm>
        </p:spPr>
        <p:txBody>
          <a:bodyPr/>
          <a:lstStyle/>
          <a:p>
            <a:r>
              <a:rPr lang="en-US" sz="1800" kern="1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Drivers behind new network architectures</a:t>
            </a:r>
          </a:p>
          <a:p>
            <a:r>
              <a:rPr lang="en-US" sz="1800" kern="1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Comparing</a:t>
            </a:r>
            <a:r>
              <a:rPr lang="en-US" sz="1800" kern="100" spc="5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IoT</a:t>
            </a:r>
            <a:r>
              <a:rPr lang="en-US" sz="1800" kern="100" spc="-5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Architectures.</a:t>
            </a:r>
            <a:endParaRPr lang="en-US" sz="1800" kern="1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Simplified IoT Architecture</a:t>
            </a:r>
            <a:r>
              <a:rPr lang="en-US" sz="1800" spc="-285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1800" spc="-1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Core</a:t>
            </a:r>
            <a:r>
              <a:rPr lang="en-US" sz="1800" spc="-5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IoT</a:t>
            </a:r>
            <a:r>
              <a:rPr lang="en-US" sz="1800" spc="5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Functional</a:t>
            </a:r>
            <a:r>
              <a:rPr lang="en-US" sz="1800" spc="-45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Stack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IoT</a:t>
            </a:r>
            <a:r>
              <a:rPr lang="en-US" sz="1800" spc="-3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  <a:r>
              <a:rPr lang="en-US" sz="1800" spc="-15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  <a:r>
              <a:rPr lang="en-US" sz="1800" spc="1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800" spc="-1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Compute</a:t>
            </a:r>
            <a:r>
              <a:rPr lang="en-US" sz="1800" spc="-2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Stack</a:t>
            </a:r>
            <a:endParaRPr lang="en-US" sz="1800" dirty="0">
              <a:effectLst/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3715" y="-164465"/>
            <a:ext cx="10515600" cy="1325563"/>
          </a:xfrm>
        </p:spPr>
        <p:txBody>
          <a:bodyPr/>
          <a:lstStyle/>
          <a:p>
            <a:r>
              <a:rPr lang="en-US" kern="1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Drivers behind new network architectures</a:t>
            </a:r>
            <a:endParaRPr lang="en-US"/>
          </a:p>
        </p:txBody>
      </p:sp>
      <p:grpSp>
        <p:nvGrpSpPr>
          <p:cNvPr id="1073742882" name="Group 1073742881"/>
          <p:cNvGrpSpPr/>
          <p:nvPr/>
        </p:nvGrpSpPr>
        <p:grpSpPr>
          <a:xfrm>
            <a:off x="914400" y="908050"/>
            <a:ext cx="8903335" cy="5819775"/>
            <a:chOff x="1404" y="1440"/>
            <a:chExt cx="9116" cy="12810"/>
          </a:xfrm>
        </p:grpSpPr>
        <p:pic>
          <p:nvPicPr>
            <p:cNvPr id="1073742883" name="Picture 1073742882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0" y="1440"/>
              <a:ext cx="9026" cy="684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73742884" name="Picture 1073742883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70" y="8324"/>
              <a:ext cx="9025" cy="568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73742885" name="Freeform 1073742884"/>
            <p:cNvSpPr/>
            <p:nvPr/>
          </p:nvSpPr>
          <p:spPr>
            <a:xfrm>
              <a:off x="1411" y="1699"/>
              <a:ext cx="9101" cy="12543"/>
            </a:xfrm>
            <a:custGeom>
              <a:avLst/>
              <a:gdLst/>
              <a:ahLst/>
              <a:cxnLst/>
              <a:rect l="0" t="0" r="0" b="0"/>
              <a:pathLst>
                <a:path w="9101" h="12543">
                  <a:moveTo>
                    <a:pt x="87" y="0"/>
                  </a:moveTo>
                  <a:lnTo>
                    <a:pt x="0" y="12543"/>
                  </a:lnTo>
                  <a:moveTo>
                    <a:pt x="0" y="12543"/>
                  </a:moveTo>
                  <a:lnTo>
                    <a:pt x="9101" y="12543"/>
                  </a:lnTo>
                  <a:moveTo>
                    <a:pt x="9101" y="12543"/>
                  </a:moveTo>
                  <a:lnTo>
                    <a:pt x="9101" y="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	   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 COMPARING IOT ARCHITECTURES</a:t>
            </a:r>
            <a:b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one M2M IoT Standardized Architecture</a:t>
            </a:r>
          </a:p>
        </p:txBody>
      </p:sp>
      <p:pic>
        <p:nvPicPr>
          <p:cNvPr id="6" name="image9.jpeg" descr="Image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42820" y="2129155"/>
            <a:ext cx="7705725" cy="37433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IoT World Forum (IoTWF) Standardized Architecture</a:t>
            </a:r>
          </a:p>
        </p:txBody>
      </p:sp>
      <p:pic>
        <p:nvPicPr>
          <p:cNvPr id="5" name="image10.jpeg" descr="Image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5545" y="1691640"/>
            <a:ext cx="10167620" cy="48691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397510"/>
            <a:ext cx="5181600" cy="4351338"/>
          </a:xfrm>
        </p:spPr>
        <p:txBody>
          <a:bodyPr/>
          <a:lstStyle/>
          <a:p>
            <a:r>
              <a:rPr lang="en-US"/>
              <a:t>Layer 1: Physical Devices and Controllers Layer</a:t>
            </a:r>
          </a:p>
          <a:p>
            <a:r>
              <a:rPr lang="en-US"/>
              <a:t>Layer 2: Connectivity Layer</a:t>
            </a:r>
          </a:p>
          <a:p>
            <a:r>
              <a:rPr lang="en-US"/>
              <a:t>Layer 3: Edge Computing Layer</a:t>
            </a:r>
          </a:p>
        </p:txBody>
      </p:sp>
      <p:pic>
        <p:nvPicPr>
          <p:cNvPr id="7" name="image11.jpeg" descr="Image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334760" y="397510"/>
            <a:ext cx="4651375" cy="2948940"/>
          </a:xfrm>
          <a:prstGeom prst="rect">
            <a:avLst/>
          </a:prstGeom>
        </p:spPr>
      </p:pic>
      <p:pic>
        <p:nvPicPr>
          <p:cNvPr id="9" name="image12.jpeg" descr="Ima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2995" y="2749550"/>
            <a:ext cx="4652010" cy="27889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3742892" name="Group 1073742891"/>
          <p:cNvGrpSpPr/>
          <p:nvPr/>
        </p:nvGrpSpPr>
        <p:grpSpPr>
          <a:xfrm>
            <a:off x="1076960" y="514350"/>
            <a:ext cx="10083165" cy="5601970"/>
            <a:chOff x="1772" y="181"/>
            <a:chExt cx="8725" cy="4922"/>
          </a:xfrm>
        </p:grpSpPr>
        <p:sp>
          <p:nvSpPr>
            <p:cNvPr id="1073742893" name="Rectangles 1073742892"/>
            <p:cNvSpPr/>
            <p:nvPr/>
          </p:nvSpPr>
          <p:spPr>
            <a:xfrm>
              <a:off x="1771" y="181"/>
              <a:ext cx="8725" cy="4917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073742894" name="Picture 1073742893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30" y="180"/>
              <a:ext cx="8235" cy="491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73742895" name="Freeform 1073742894"/>
            <p:cNvSpPr/>
            <p:nvPr/>
          </p:nvSpPr>
          <p:spPr>
            <a:xfrm>
              <a:off x="1829" y="213"/>
              <a:ext cx="8237" cy="4882"/>
            </a:xfrm>
            <a:custGeom>
              <a:avLst/>
              <a:gdLst/>
              <a:ahLst/>
              <a:cxnLst/>
              <a:rect l="0" t="0" r="0" b="0"/>
              <a:pathLst>
                <a:path w="8237" h="4882">
                  <a:moveTo>
                    <a:pt x="14" y="0"/>
                  </a:moveTo>
                  <a:lnTo>
                    <a:pt x="0" y="4882"/>
                  </a:lnTo>
                  <a:moveTo>
                    <a:pt x="8237" y="0"/>
                  </a:moveTo>
                  <a:lnTo>
                    <a:pt x="8237" y="4882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SIMPLIFIED IOT ARCHITECTURE</a:t>
            </a:r>
          </a:p>
        </p:txBody>
      </p:sp>
      <p:pic>
        <p:nvPicPr>
          <p:cNvPr id="11" name="image14.jpeg" descr="Image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73810" y="1511935"/>
            <a:ext cx="8518525" cy="43973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Useful Links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46080" cy="435133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www.youtube.com/watch?v=TrFaCBV7joY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www.youtube.com/watch?v=yEDc3i16F_o</a:t>
            </a:r>
            <a:endParaRPr lang="en-US" dirty="0" smtClean="0"/>
          </a:p>
          <a:p>
            <a:r>
              <a:rPr lang="en-US">
                <a:hlinkClick r:id="rId4"/>
              </a:rPr>
              <a:t>https</a:t>
            </a:r>
            <a:r>
              <a:rPr lang="en-US">
                <a:hlinkClick r:id="rId4"/>
              </a:rPr>
              <a:t>://</a:t>
            </a:r>
            <a:r>
              <a:rPr lang="en-US" smtClean="0">
                <a:hlinkClick r:id="rId4"/>
              </a:rPr>
              <a:t>www.youtube.com/watch?v=Wj-whlOt4So</a:t>
            </a:r>
            <a:endParaRPr lang="en-US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277</Words>
  <Application>Microsoft Office PowerPoint</Application>
  <PresentationFormat>Custom</PresentationFormat>
  <Paragraphs>34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Internet of Things</vt:lpstr>
      <vt:lpstr>PowerPoint Presentation</vt:lpstr>
      <vt:lpstr>PowerPoint Presentation</vt:lpstr>
      <vt:lpstr>GENESIS OF IOT </vt:lpstr>
      <vt:lpstr>PowerPoint Presentation</vt:lpstr>
      <vt:lpstr>  IOT AND DIGITIZATION </vt:lpstr>
      <vt:lpstr> CONVERGENCE OF IT AND OT </vt:lpstr>
      <vt:lpstr>IOT CHALLENGES</vt:lpstr>
      <vt:lpstr> IoT Network Architecture and Design </vt:lpstr>
      <vt:lpstr>Drivers behind new network architectures</vt:lpstr>
      <vt:lpstr>      COMPARING IOT ARCHITECTURES The one M2M IoT Standardized Architecture</vt:lpstr>
      <vt:lpstr>The IoT World Forum (IoTWF) Standardized Architecture</vt:lpstr>
      <vt:lpstr>PowerPoint Presentation</vt:lpstr>
      <vt:lpstr>PowerPoint Presentation</vt:lpstr>
      <vt:lpstr>A SIMPLIFIED IOT ARCHITECTURE</vt:lpstr>
      <vt:lpstr>Useful Links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BELJI CHRISTO</dc:creator>
  <cp:lastModifiedBy>Staff</cp:lastModifiedBy>
  <cp:revision>10</cp:revision>
  <dcterms:created xsi:type="dcterms:W3CDTF">2024-02-10T09:56:00Z</dcterms:created>
  <dcterms:modified xsi:type="dcterms:W3CDTF">2024-11-26T06:49:08Z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3DD98E8853244E51B49F48AD3BC6EF0C_12</vt:lpwstr>
  </property>
  <property fmtid="{D5CDD505-2E9C-101B-9397-08002B2CF9AE}" pid="3" name="KSOProductBuildVer">
    <vt:lpwstr>1033-12.2.0.13431</vt:lpwstr>
  </property>
</Properties>
</file>