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8" r:id="rId41"/>
    <p:sldId id="295" r:id="rId42"/>
    <p:sldId id="296" r:id="rId43"/>
    <p:sldId id="297" r:id="rId44"/>
    <p:sldId id="299"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4736B2-E3D9-4B43-A939-FD9FD1704D4E}"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4736B2-E3D9-4B43-A939-FD9FD1704D4E}"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4736B2-E3D9-4B43-A939-FD9FD1704D4E}"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4736B2-E3D9-4B43-A939-FD9FD1704D4E}"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4736B2-E3D9-4B43-A939-FD9FD1704D4E}" type="datetimeFigureOut">
              <a:rPr lang="en-US" smtClean="0"/>
              <a:pPr/>
              <a:t>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4736B2-E3D9-4B43-A939-FD9FD1704D4E}" type="datetimeFigureOut">
              <a:rPr lang="en-US" smtClean="0"/>
              <a:pPr/>
              <a:t>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4736B2-E3D9-4B43-A939-FD9FD1704D4E}" type="datetimeFigureOut">
              <a:rPr lang="en-US" smtClean="0"/>
              <a:pPr/>
              <a:t>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4736B2-E3D9-4B43-A939-FD9FD1704D4E}"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4736B2-E3D9-4B43-A939-FD9FD1704D4E}"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4736B2-E3D9-4B43-A939-FD9FD1704D4E}"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4736B2-E3D9-4B43-A939-FD9FD1704D4E}"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7D947-F394-452B-9D2C-162B45EAF0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4736B2-E3D9-4B43-A939-FD9FD1704D4E}" type="datetimeFigureOut">
              <a:rPr lang="en-US" smtClean="0"/>
              <a:pPr/>
              <a:t>11/8/2024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7D947-F394-452B-9D2C-162B45EAF0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byjus.com/free-ias-prep/air-prevention-and-control-of-pollution-act-198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toppr.com/guides/biology/environmental-issues/air-pollution/"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byjus.com/biology/cancer/"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youtu.be/D55WLFHovMY?si=he0jJ4RKMkW5IyhJ" TargetMode="External"/><Relationship Id="rId2" Type="http://schemas.openxmlformats.org/officeDocument/2006/relationships/hyperlink" Target="https://youtu.be/YhAwPFIUF_4?si=tCrPVLaomecJYjLI" TargetMode="External"/><Relationship Id="rId1" Type="http://schemas.openxmlformats.org/officeDocument/2006/relationships/slideLayout" Target="../slideLayouts/slideLayout2.xml"/><Relationship Id="rId5" Type="http://schemas.openxmlformats.org/officeDocument/2006/relationships/hyperlink" Target="https://youtu.be/3R41hJwbLbc?si=38CHqspTtSVhwB1l" TargetMode="External"/><Relationship Id="rId4" Type="http://schemas.openxmlformats.org/officeDocument/2006/relationships/hyperlink" Target="https://youtu.be/PFV8PNnAHUU?si=ZLuYOZLURnYYb7j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848600" cy="3371850"/>
          </a:xfrm>
        </p:spPr>
        <p:txBody>
          <a:bodyPr>
            <a:normAutofit fontScale="90000"/>
          </a:bodyPr>
          <a:lstStyle/>
          <a:p>
            <a:pPr>
              <a:lnSpc>
                <a:spcPct val="100000"/>
              </a:lnSpc>
            </a:pPr>
            <a:r>
              <a:rPr lang="en-US" dirty="0" smtClean="0"/>
              <a:t/>
            </a:r>
            <a:br>
              <a:rPr lang="en-US" dirty="0" smtClean="0"/>
            </a:br>
            <a:r>
              <a:rPr lang="en-US" sz="6700" u="sng" dirty="0" smtClean="0"/>
              <a:t>MODULE 3-AIR</a:t>
            </a:r>
            <a:r>
              <a:rPr lang="en-US" u="sng" dirty="0" smtClean="0"/>
              <a:t/>
            </a:r>
            <a:br>
              <a:rPr lang="en-US" u="sng" dirty="0" smtClean="0"/>
            </a:br>
            <a:r>
              <a:rPr lang="en-US" b="1" dirty="0" smtClean="0"/>
              <a:t>Course</a:t>
            </a:r>
            <a:r>
              <a:rPr lang="en-US" b="1" dirty="0" smtClean="0"/>
              <a:t>: </a:t>
            </a:r>
            <a:r>
              <a:rPr lang="en-US" b="1" dirty="0" smtClean="0"/>
              <a:t>Conservation of Natural resources</a:t>
            </a:r>
            <a:r>
              <a:rPr lang="en-US" b="1" dirty="0" smtClean="0"/>
              <a:t/>
            </a:r>
            <a:br>
              <a:rPr lang="en-US" b="1" dirty="0" smtClean="0"/>
            </a:br>
            <a:r>
              <a:rPr lang="en-US" b="1" dirty="0" smtClean="0"/>
              <a:t>Course code: </a:t>
            </a:r>
            <a:r>
              <a:rPr lang="en-US" b="1" dirty="0" smtClean="0"/>
              <a:t>21CV654</a:t>
            </a:r>
            <a:r>
              <a:rPr lang="en-US" b="1" dirty="0" smtClean="0"/>
              <a:t/>
            </a:r>
            <a:br>
              <a:rPr lang="en-US" b="1" dirty="0" smtClean="0"/>
            </a:br>
            <a:r>
              <a:rPr lang="en-US" b="1" dirty="0" err="1" smtClean="0"/>
              <a:t>Semester:VI</a:t>
            </a:r>
            <a:r>
              <a:rPr lang="en-US" b="1" dirty="0" smtClean="0"/>
              <a:t/>
            </a:r>
            <a:br>
              <a:rPr lang="en-US" b="1" dirty="0" smtClean="0"/>
            </a:br>
            <a:endParaRPr lang="en-US" dirty="0"/>
          </a:p>
        </p:txBody>
      </p:sp>
      <p:pic>
        <p:nvPicPr>
          <p:cNvPr id="4" name="image1.jpg">
            <a:extLst>
              <a:ext uri="{FF2B5EF4-FFF2-40B4-BE49-F238E27FC236}">
                <a16:creationId xmlns:a16="http://schemas.microsoft.com/office/drawing/2014/main" xmlns="" id="{CBF01E17-B9A8-7A7E-2463-2085F35E6B8D}"/>
              </a:ext>
            </a:extLst>
          </p:cNvPr>
          <p:cNvPicPr/>
          <p:nvPr/>
        </p:nvPicPr>
        <p:blipFill>
          <a:blip r:embed="rId2"/>
          <a:srcRect/>
          <a:stretch>
            <a:fillRect/>
          </a:stretch>
        </p:blipFill>
        <p:spPr>
          <a:xfrm>
            <a:off x="3810000" y="3505200"/>
            <a:ext cx="1295400" cy="1219200"/>
          </a:xfrm>
          <a:prstGeom prst="rect">
            <a:avLst/>
          </a:prstGeom>
          <a:ln/>
        </p:spPr>
      </p:pic>
      <p:sp>
        <p:nvSpPr>
          <p:cNvPr id="5" name="Subtitle 4"/>
          <p:cNvSpPr>
            <a:spLocks noGrp="1"/>
          </p:cNvSpPr>
          <p:nvPr>
            <p:ph type="subTitle" idx="1"/>
          </p:nvPr>
        </p:nvSpPr>
        <p:spPr>
          <a:xfrm>
            <a:off x="1371600" y="3581400"/>
            <a:ext cx="7315200" cy="2895600"/>
          </a:xfrm>
        </p:spPr>
        <p:txBody>
          <a:bodyPr>
            <a:normAutofit fontScale="25000" lnSpcReduction="20000"/>
          </a:bodyPr>
          <a:lstStyle/>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r>
              <a:rPr lang="en-US" sz="7400" b="1" dirty="0" smtClean="0">
                <a:solidFill>
                  <a:schemeClr val="tx1"/>
                </a:solidFill>
              </a:rPr>
              <a:t>Dept</a:t>
            </a:r>
            <a:r>
              <a:rPr lang="en-US" sz="7400" b="1" dirty="0" smtClean="0">
                <a:solidFill>
                  <a:schemeClr val="tx1"/>
                </a:solidFill>
              </a:rPr>
              <a:t>. of Civil Engineering</a:t>
            </a:r>
          </a:p>
          <a:p>
            <a:r>
              <a:rPr lang="en-US" sz="7400" b="1" dirty="0" smtClean="0">
                <a:solidFill>
                  <a:schemeClr val="tx1"/>
                </a:solidFill>
              </a:rPr>
              <a:t>K S SCHOOL OF ENGG. &amp; </a:t>
            </a:r>
            <a:r>
              <a:rPr lang="en-US" sz="7400" b="1" dirty="0" smtClean="0">
                <a:solidFill>
                  <a:schemeClr val="tx1"/>
                </a:solidFill>
              </a:rPr>
              <a:t>MANAGEMENT</a:t>
            </a:r>
          </a:p>
          <a:p>
            <a:pPr algn="r"/>
            <a:r>
              <a:rPr lang="en-US" sz="7400" b="1" u="sng" dirty="0" smtClean="0">
                <a:solidFill>
                  <a:schemeClr val="tx1"/>
                </a:solidFill>
              </a:rPr>
              <a:t>FACULTY HANDLED:</a:t>
            </a:r>
          </a:p>
          <a:p>
            <a:r>
              <a:rPr lang="en-US" sz="7400" b="1" dirty="0" smtClean="0">
                <a:solidFill>
                  <a:schemeClr val="tx1"/>
                </a:solidFill>
              </a:rPr>
              <a:t>                                                                                                     </a:t>
            </a:r>
            <a:r>
              <a:rPr lang="en-US" sz="7400" b="1" dirty="0" smtClean="0">
                <a:solidFill>
                  <a:schemeClr val="tx1"/>
                </a:solidFill>
              </a:rPr>
              <a:t>TEJASWINI M L</a:t>
            </a:r>
            <a:endParaRPr lang="en-US" sz="7400" b="1" dirty="0" smtClean="0">
              <a:solidFill>
                <a:schemeClr val="tx1"/>
              </a:solidFill>
            </a:endParaRPr>
          </a:p>
          <a:p>
            <a:r>
              <a:rPr lang="en-US" sz="7400" b="1" dirty="0" smtClean="0">
                <a:solidFill>
                  <a:schemeClr val="tx1"/>
                </a:solidFill>
              </a:rPr>
              <a:t>                                                                                                      Asst. Professor</a:t>
            </a:r>
          </a:p>
          <a:p>
            <a:endParaRPr lang="en-US" b="1"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YLLABUS</a:t>
            </a:r>
            <a:endParaRPr lang="en-US" dirty="0"/>
          </a:p>
        </p:txBody>
      </p:sp>
      <p:sp>
        <p:nvSpPr>
          <p:cNvPr id="3" name="Content Placeholder 2"/>
          <p:cNvSpPr>
            <a:spLocks noGrp="1"/>
          </p:cNvSpPr>
          <p:nvPr>
            <p:ph idx="1"/>
          </p:nvPr>
        </p:nvSpPr>
        <p:spPr/>
        <p:txBody>
          <a:bodyPr>
            <a:normAutofit/>
          </a:bodyPr>
          <a:lstStyle/>
          <a:p>
            <a:pPr algn="just">
              <a:lnSpc>
                <a:spcPct val="150000"/>
              </a:lnSpc>
              <a:buNone/>
            </a:pPr>
            <a:r>
              <a:rPr lang="en-US" sz="2400" dirty="0" smtClean="0"/>
              <a:t>	Introduction, composition, sources and classification of air pollutants, National Ambient Air quality standards (NAAQS), Air quality index, effects of air pollution on human health. Economic effects of air pollution. Control of air pollution by equipment, smoke and its control. Ozone depletion impacts, photochemical changes. </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marL="514350" indent="-514350" algn="just">
              <a:buFont typeface="Wingdings" pitchFamily="2" charset="2"/>
              <a:buChar char="Ø"/>
            </a:pPr>
            <a:r>
              <a:rPr lang="en-US" dirty="0" smtClean="0"/>
              <a:t>Air </a:t>
            </a:r>
            <a:r>
              <a:rPr lang="en-US" dirty="0"/>
              <a:t>is the invisible mixture of gases that surrounds Earth. Air contains important substances, such as oxygen and nitrogen, that most species need to survive</a:t>
            </a:r>
            <a:r>
              <a:rPr lang="en-US" dirty="0" smtClean="0"/>
              <a:t>.</a:t>
            </a:r>
          </a:p>
          <a:p>
            <a:pPr marL="514350" indent="-514350" algn="just">
              <a:buFont typeface="Wingdings" pitchFamily="2" charset="2"/>
              <a:buChar char="Ø"/>
            </a:pPr>
            <a:r>
              <a:rPr lang="en-US" dirty="0"/>
              <a:t>The air is different as you move higher and higher into the atmosphere. The air gets "thinner" as elevation climbs because there are fewer air molecules up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Composition of Air</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914400" y="1371601"/>
            <a:ext cx="4648199" cy="2743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3886200" y="4114800"/>
            <a:ext cx="4391025" cy="27432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a:bodyPr>
          <a:lstStyle/>
          <a:p>
            <a:pPr algn="just">
              <a:lnSpc>
                <a:spcPct val="150000"/>
              </a:lnSpc>
              <a:buNone/>
            </a:pPr>
            <a:r>
              <a:rPr lang="en-US" sz="2400" dirty="0" smtClean="0"/>
              <a:t>	The composition of air refers to the chemical composition of the troposphere. The troposphere is the lowest layer of the atmosphere, extending from the surface to about 12 km or 39000 ft. The troposphere contains about 80% of the mass of the Earth’s atmosphere. Nearly all of the atmosphere’s water vapor exists in this layer. Just three gases account for 99% of dry air: nitrogen, oxygen, and argon. </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pic>
        <p:nvPicPr>
          <p:cNvPr id="2050" name="Picture 2"/>
          <p:cNvPicPr>
            <a:picLocks noChangeAspect="1" noChangeArrowheads="1"/>
          </p:cNvPicPr>
          <p:nvPr/>
        </p:nvPicPr>
        <p:blipFill>
          <a:blip r:embed="rId2"/>
          <a:srcRect/>
          <a:stretch>
            <a:fillRect/>
          </a:stretch>
        </p:blipFill>
        <p:spPr bwMode="auto">
          <a:xfrm>
            <a:off x="914400" y="1676400"/>
            <a:ext cx="7620000" cy="42672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Pollution and Pollutants</a:t>
            </a:r>
            <a:endParaRPr lang="en-US" dirty="0"/>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t>Air </a:t>
            </a:r>
            <a:r>
              <a:rPr lang="en-US" dirty="0"/>
              <a:t>pollution refers to any physical, chemical or biological change in the air. It is the contamination of air by harmful gases, dust and smoke which affects plants, animals and humans drastically</a:t>
            </a:r>
            <a:r>
              <a:rPr lang="en-US" dirty="0" smtClean="0"/>
              <a:t>.</a:t>
            </a:r>
          </a:p>
          <a:p>
            <a:pPr algn="just">
              <a:buFont typeface="Wingdings" pitchFamily="2" charset="2"/>
              <a:buChar char="Ø"/>
            </a:pPr>
            <a:r>
              <a:rPr lang="en-US" dirty="0" smtClean="0"/>
              <a:t>Pollutants - a </a:t>
            </a:r>
            <a:r>
              <a:rPr lang="en-US" dirty="0"/>
              <a:t>substance that pollutes something, especially water or the </a:t>
            </a:r>
            <a:r>
              <a:rPr lang="en-US" dirty="0" smtClean="0"/>
              <a:t>atmosphere.</a:t>
            </a:r>
          </a:p>
          <a:p>
            <a:pPr algn="just">
              <a:buFont typeface="Wingdings" pitchFamily="2" charset="2"/>
              <a:buChar char="Ø"/>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t>Pollutants </a:t>
            </a:r>
            <a:r>
              <a:rPr lang="en-US" dirty="0"/>
              <a:t>are substances or materials which impact the environment and its creatures thereby hampering the quality of life. There are various types of pollutants present in the environment which have negative effects on the environment</a:t>
            </a:r>
            <a:r>
              <a:rPr lang="en-US" dirty="0" smtClean="0"/>
              <a:t>.</a:t>
            </a:r>
          </a:p>
          <a:p>
            <a:pPr algn="just">
              <a:buFont typeface="Wingdings" pitchFamily="2" charset="2"/>
              <a:buChar char="Ø"/>
            </a:pPr>
            <a:endParaRPr lang="en-US" dirty="0" smtClean="0"/>
          </a:p>
          <a:p>
            <a:pPr algn="just">
              <a:buFont typeface="Wingdings" pitchFamily="2" charset="2"/>
              <a:buChar char="Ø"/>
            </a:pPr>
            <a:endParaRPr lang="en-US" dirty="0"/>
          </a:p>
        </p:txBody>
      </p:sp>
      <p:pic>
        <p:nvPicPr>
          <p:cNvPr id="6" name="Picture 2"/>
          <p:cNvPicPr>
            <a:picLocks noChangeAspect="1" noChangeArrowheads="1"/>
          </p:cNvPicPr>
          <p:nvPr/>
        </p:nvPicPr>
        <p:blipFill>
          <a:blip r:embed="rId2"/>
          <a:srcRect/>
          <a:stretch>
            <a:fillRect/>
          </a:stretch>
        </p:blipFill>
        <p:spPr bwMode="auto">
          <a:xfrm>
            <a:off x="914400" y="4800600"/>
            <a:ext cx="7543800" cy="16002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Classifications of Pollutants</a:t>
            </a:r>
            <a:br>
              <a:rPr lang="en-US" dirty="0" smtClean="0"/>
            </a:br>
            <a:r>
              <a:rPr lang="en-US" dirty="0" smtClean="0"/>
              <a:t>According to origin</a:t>
            </a:r>
            <a:endParaRPr lang="en-US" dirty="0"/>
          </a:p>
        </p:txBody>
      </p:sp>
      <p:pic>
        <p:nvPicPr>
          <p:cNvPr id="4098" name="Picture 2"/>
          <p:cNvPicPr>
            <a:picLocks noGrp="1" noChangeAspect="1" noChangeArrowheads="1"/>
          </p:cNvPicPr>
          <p:nvPr>
            <p:ph idx="1"/>
          </p:nvPr>
        </p:nvPicPr>
        <p:blipFill>
          <a:blip r:embed="rId2"/>
          <a:srcRect/>
          <a:stretch>
            <a:fillRect/>
          </a:stretch>
        </p:blipFill>
        <p:spPr bwMode="auto">
          <a:xfrm>
            <a:off x="609600" y="1828800"/>
            <a:ext cx="8001000" cy="45720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Continuation….</a:t>
            </a:r>
            <a:br>
              <a:rPr lang="en-US" dirty="0" smtClean="0"/>
            </a:br>
            <a:r>
              <a:rPr lang="en-US" dirty="0" smtClean="0"/>
              <a:t>According to state of matter</a:t>
            </a:r>
            <a:endParaRPr lang="en-US" dirty="0"/>
          </a:p>
        </p:txBody>
      </p:sp>
      <p:pic>
        <p:nvPicPr>
          <p:cNvPr id="5122" name="Picture 2"/>
          <p:cNvPicPr>
            <a:picLocks noGrp="1" noChangeAspect="1" noChangeArrowheads="1"/>
          </p:cNvPicPr>
          <p:nvPr>
            <p:ph idx="1"/>
          </p:nvPr>
        </p:nvPicPr>
        <p:blipFill>
          <a:blip r:embed="rId2"/>
          <a:srcRect/>
          <a:stretch>
            <a:fillRect/>
          </a:stretch>
        </p:blipFill>
        <p:spPr bwMode="auto">
          <a:xfrm>
            <a:off x="609600" y="1676400"/>
            <a:ext cx="8077200" cy="4800599"/>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According to sources…</a:t>
            </a:r>
            <a:endParaRPr lang="en-US" dirty="0"/>
          </a:p>
        </p:txBody>
      </p:sp>
      <p:pic>
        <p:nvPicPr>
          <p:cNvPr id="7170" name="Picture 2"/>
          <p:cNvPicPr>
            <a:picLocks noChangeAspect="1" noChangeArrowheads="1"/>
          </p:cNvPicPr>
          <p:nvPr/>
        </p:nvPicPr>
        <p:blipFill>
          <a:blip r:embed="rId2"/>
          <a:srcRect/>
          <a:stretch>
            <a:fillRect/>
          </a:stretch>
        </p:blipFill>
        <p:spPr bwMode="auto">
          <a:xfrm>
            <a:off x="609600" y="2143124"/>
            <a:ext cx="8001000" cy="387667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Air Pollution</a:t>
            </a:r>
            <a:endParaRPr lang="en-US" dirty="0"/>
          </a:p>
        </p:txBody>
      </p:sp>
      <p:sp>
        <p:nvSpPr>
          <p:cNvPr id="3" name="Content Placeholder 2"/>
          <p:cNvSpPr>
            <a:spLocks noGrp="1"/>
          </p:cNvSpPr>
          <p:nvPr>
            <p:ph idx="1"/>
          </p:nvPr>
        </p:nvSpPr>
        <p:spPr/>
        <p:txBody>
          <a:bodyPr/>
          <a:lstStyle/>
          <a:p>
            <a:pPr>
              <a:buNone/>
            </a:pPr>
            <a:r>
              <a:rPr lang="en-US" dirty="0" smtClean="0"/>
              <a:t>Stationary Sources </a:t>
            </a:r>
          </a:p>
          <a:p>
            <a:pPr algn="just"/>
            <a:r>
              <a:rPr lang="en-US" dirty="0" smtClean="0"/>
              <a:t> A stationary source of air pollution refers to an emission source that does not move (i.e., power plants, chemical and manufacturing industries). </a:t>
            </a:r>
          </a:p>
          <a:p>
            <a:pPr algn="just"/>
            <a:r>
              <a:rPr lang="en-US" dirty="0" smtClean="0"/>
              <a:t> Often stationary sources are defined as large emitters who release relatively consistent qualities and quantities of pollutants.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POINT SOURCE </a:t>
            </a:r>
          </a:p>
          <a:p>
            <a:pPr algn="just"/>
            <a:r>
              <a:rPr lang="en-US" dirty="0" smtClean="0"/>
              <a:t>Point sources include- industrial and non industrial stationary equipment which are considered as significant sources of air pollution emissions.</a:t>
            </a:r>
          </a:p>
          <a:p>
            <a:pPr algn="just"/>
            <a:r>
              <a:rPr lang="en-US" dirty="0" smtClean="0"/>
              <a:t>A facility is considered to have significant emissions if it emits about one ton or more in a calendar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 Source</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a:t>
            </a:r>
            <a:r>
              <a:rPr lang="en-US" sz="2600" dirty="0" smtClean="0">
                <a:latin typeface="Times New Roman" pitchFamily="18" charset="0"/>
                <a:cs typeface="Times New Roman" pitchFamily="18" charset="0"/>
              </a:rPr>
              <a:t>The term AREA SOURCE is used to describe the many smaller stationary sources located together whose individual emissions may be low but whose collective emissions can be significant.  Typically area sources are those that emit &lt; 25 tons per year of any combination of hazardous air pollutants, or &lt; 10 tons per year of any single hazardous air pollutant. </a:t>
            </a:r>
          </a:p>
          <a:p>
            <a:pPr algn="just">
              <a:buNone/>
            </a:pPr>
            <a:r>
              <a:rPr lang="en-US" sz="2600" dirty="0" smtClean="0">
                <a:latin typeface="Times New Roman" pitchFamily="18" charset="0"/>
                <a:cs typeface="Times New Roman" pitchFamily="18" charset="0"/>
              </a:rPr>
              <a:t>Examples :-</a:t>
            </a:r>
          </a:p>
          <a:p>
            <a:pPr algn="just">
              <a:buNone/>
            </a:pPr>
            <a:r>
              <a:rPr lang="en-US" sz="2600" dirty="0" smtClean="0">
                <a:latin typeface="Times New Roman" pitchFamily="18" charset="0"/>
                <a:cs typeface="Times New Roman" pitchFamily="18" charset="0"/>
              </a:rPr>
              <a:t>locomotives operating within a </a:t>
            </a:r>
            <a:r>
              <a:rPr lang="en-US" sz="2600" dirty="0" err="1" smtClean="0">
                <a:latin typeface="Times New Roman" pitchFamily="18" charset="0"/>
                <a:cs typeface="Times New Roman" pitchFamily="18" charset="0"/>
              </a:rPr>
              <a:t>railyard</a:t>
            </a:r>
            <a:endParaRPr lang="en-US" sz="2600" dirty="0" smtClean="0">
              <a:latin typeface="Times New Roman" pitchFamily="18" charset="0"/>
              <a:cs typeface="Times New Roman" pitchFamily="18" charset="0"/>
            </a:endParaRPr>
          </a:p>
          <a:p>
            <a:pPr algn="just">
              <a:buNone/>
            </a:pPr>
            <a:r>
              <a:rPr lang="en-US" sz="2600" dirty="0" smtClean="0">
                <a:latin typeface="Times New Roman" pitchFamily="18" charset="0"/>
                <a:cs typeface="Times New Roman" pitchFamily="18" charset="0"/>
              </a:rPr>
              <a:t>Open burning and forest fires</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NAAQS</a:t>
            </a:r>
            <a:endParaRPr lang="en-US" dirty="0"/>
          </a:p>
        </p:txBody>
      </p:sp>
      <p:sp>
        <p:nvSpPr>
          <p:cNvPr id="3" name="Content Placeholder 2"/>
          <p:cNvSpPr>
            <a:spLocks noGrp="1"/>
          </p:cNvSpPr>
          <p:nvPr>
            <p:ph idx="1"/>
          </p:nvPr>
        </p:nvSpPr>
        <p:spPr/>
        <p:txBody>
          <a:bodyPr/>
          <a:lstStyle/>
          <a:p>
            <a:pPr algn="just"/>
            <a:r>
              <a:rPr lang="en-US" dirty="0" smtClean="0"/>
              <a:t>National Ambient Air Quality Standards (NAAQS) are standards for air quality that are set by the Central Pollution Control Board (CPCB)  in the year 2009.</a:t>
            </a:r>
          </a:p>
          <a:p>
            <a:pPr algn="just"/>
            <a:r>
              <a:rPr lang="en-US" dirty="0" smtClean="0"/>
              <a:t>The CPCB draws this power from the Air (Prevention and Control of Pollution) Act, 1981.  This is applicable all over the country.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These standards are essential for the development of effective management of ambient air quality. </a:t>
            </a:r>
          </a:p>
          <a:p>
            <a:pPr algn="just"/>
            <a:r>
              <a:rPr lang="en-US" dirty="0" smtClean="0"/>
              <a:t>The first ambient air quality standards were developed in 1982 pursuant to the </a:t>
            </a:r>
            <a:r>
              <a:rPr lang="en-US" dirty="0" smtClean="0">
                <a:hlinkClick r:id="rId2"/>
              </a:rPr>
              <a:t>Air Act</a:t>
            </a:r>
            <a:r>
              <a:rPr lang="en-US" dirty="0" smtClean="0"/>
              <a:t>. </a:t>
            </a:r>
          </a:p>
          <a:p>
            <a:pPr algn="just"/>
            <a:r>
              <a:rPr lang="en-US" dirty="0" smtClean="0"/>
              <a:t>Later, in 1994 and 1998, these standards were revised. The latest revision to the NAAQS was done in 2009 and this is the latest version being followed.</a:t>
            </a:r>
          </a:p>
          <a:p>
            <a:pPr algn="just"/>
            <a:r>
              <a:rPr lang="en-US" dirty="0" smtClean="0"/>
              <a:t>The 2009 standards further lowered the maximum permissible limits for pollutants and made the standards uniform across the nation. Previously, industrial zones had less stringent standards as compared to residential areas.</a:t>
            </a:r>
          </a:p>
          <a:p>
            <a:pPr algn="just"/>
            <a:r>
              <a:rPr lang="en-US" dirty="0" smtClean="0"/>
              <a:t>The compliance of the NAAQS is monitored under the National Air Quality Monitoring </a:t>
            </a:r>
            <a:r>
              <a:rPr lang="en-US" dirty="0" err="1" smtClean="0"/>
              <a:t>Programme</a:t>
            </a:r>
            <a:r>
              <a:rPr lang="en-US" dirty="0" smtClean="0"/>
              <a:t> (NAMP). NAMP is implemented by the CPCB.</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4" name="Rectangle 3"/>
          <p:cNvSpPr/>
          <p:nvPr/>
        </p:nvSpPr>
        <p:spPr>
          <a:xfrm>
            <a:off x="381000" y="1752600"/>
            <a:ext cx="7848600" cy="4093428"/>
          </a:xfrm>
          <a:prstGeom prst="rect">
            <a:avLst/>
          </a:prstGeom>
        </p:spPr>
        <p:txBody>
          <a:bodyPr wrap="square">
            <a:spAutoFit/>
          </a:bodyPr>
          <a:lstStyle/>
          <a:p>
            <a:r>
              <a:rPr lang="en-US" sz="2000" dirty="0" smtClean="0">
                <a:latin typeface="Times New Roman" pitchFamily="18" charset="0"/>
                <a:cs typeface="Times New Roman" pitchFamily="18" charset="0"/>
              </a:rPr>
              <a:t>The current standards (2009) comprise 12 pollutants as follows : </a:t>
            </a:r>
          </a:p>
          <a:p>
            <a:r>
              <a:rPr lang="en-US" sz="2000" dirty="0" smtClean="0">
                <a:latin typeface="Times New Roman" pitchFamily="18" charset="0"/>
                <a:cs typeface="Times New Roman" pitchFamily="18" charset="0"/>
              </a:rPr>
              <a:t>Particulate Matter 10 (PM10)</a:t>
            </a:r>
          </a:p>
          <a:p>
            <a:r>
              <a:rPr lang="en-US" sz="2000" dirty="0" smtClean="0">
                <a:latin typeface="Times New Roman" pitchFamily="18" charset="0"/>
                <a:cs typeface="Times New Roman" pitchFamily="18" charset="0"/>
              </a:rPr>
              <a:t>Particulate Matter 2.5 (PM2.5) </a:t>
            </a:r>
          </a:p>
          <a:p>
            <a:r>
              <a:rPr lang="en-US" sz="2000" dirty="0" smtClean="0">
                <a:latin typeface="Times New Roman" pitchFamily="18" charset="0"/>
                <a:cs typeface="Times New Roman" pitchFamily="18" charset="0"/>
              </a:rPr>
              <a:t>Nitrogen Dioxide (NO2)</a:t>
            </a:r>
          </a:p>
          <a:p>
            <a:r>
              <a:rPr lang="en-US" sz="2000" dirty="0" err="1" smtClean="0">
                <a:latin typeface="Times New Roman" pitchFamily="18" charset="0"/>
                <a:cs typeface="Times New Roman" pitchFamily="18" charset="0"/>
              </a:rPr>
              <a:t>Sulphur</a:t>
            </a:r>
            <a:r>
              <a:rPr lang="en-US" sz="2000" dirty="0" smtClean="0">
                <a:latin typeface="Times New Roman" pitchFamily="18" charset="0"/>
                <a:cs typeface="Times New Roman" pitchFamily="18" charset="0"/>
              </a:rPr>
              <a:t> Dioxide (SO2)</a:t>
            </a:r>
          </a:p>
          <a:p>
            <a:r>
              <a:rPr lang="en-US" sz="2000" dirty="0" smtClean="0">
                <a:latin typeface="Times New Roman" pitchFamily="18" charset="0"/>
                <a:cs typeface="Times New Roman" pitchFamily="18" charset="0"/>
              </a:rPr>
              <a:t>Carbon Monoxide (CO)</a:t>
            </a:r>
          </a:p>
          <a:p>
            <a:r>
              <a:rPr lang="en-US" sz="2000" dirty="0" smtClean="0">
                <a:latin typeface="Times New Roman" pitchFamily="18" charset="0"/>
                <a:cs typeface="Times New Roman" pitchFamily="18" charset="0"/>
              </a:rPr>
              <a:t>Ozone (O3)</a:t>
            </a:r>
          </a:p>
          <a:p>
            <a:r>
              <a:rPr lang="en-US" sz="2000" dirty="0" smtClean="0">
                <a:latin typeface="Times New Roman" pitchFamily="18" charset="0"/>
                <a:cs typeface="Times New Roman" pitchFamily="18" charset="0"/>
              </a:rPr>
              <a:t>Ammonia (NH3)</a:t>
            </a:r>
          </a:p>
          <a:p>
            <a:r>
              <a:rPr lang="en-US" sz="2000" dirty="0" smtClean="0">
                <a:latin typeface="Times New Roman" pitchFamily="18" charset="0"/>
                <a:cs typeface="Times New Roman" pitchFamily="18" charset="0"/>
              </a:rPr>
              <a:t>Lead (</a:t>
            </a:r>
            <a:r>
              <a:rPr lang="en-US" sz="2000" dirty="0" err="1" smtClean="0">
                <a:latin typeface="Times New Roman" pitchFamily="18" charset="0"/>
                <a:cs typeface="Times New Roman" pitchFamily="18" charset="0"/>
              </a:rPr>
              <a:t>Pb</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Benzene</a:t>
            </a:r>
          </a:p>
          <a:p>
            <a:r>
              <a:rPr lang="en-US" sz="2000" dirty="0" err="1" smtClean="0">
                <a:latin typeface="Times New Roman" pitchFamily="18" charset="0"/>
                <a:cs typeface="Times New Roman" pitchFamily="18" charset="0"/>
              </a:rPr>
              <a:t>Benzopyrene</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Arsenic</a:t>
            </a:r>
          </a:p>
          <a:p>
            <a:r>
              <a:rPr lang="en-US" sz="2000" dirty="0" smtClean="0">
                <a:latin typeface="Times New Roman" pitchFamily="18" charset="0"/>
                <a:cs typeface="Times New Roman" pitchFamily="18" charset="0"/>
              </a:rPr>
              <a:t>Nickel</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Quality Index (AQI)</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The AQI was launched by the Prime Minister in April, 2015 starting with 14 cities and now extended to 71 cities in 17 states.</a:t>
            </a:r>
          </a:p>
          <a:p>
            <a:pPr algn="just"/>
            <a:r>
              <a:rPr lang="en-US" dirty="0" smtClean="0"/>
              <a:t>The AQI is a tool for the effective communication of air quality status to people in terms, which are easy to understand.</a:t>
            </a:r>
          </a:p>
          <a:p>
            <a:pPr algn="just"/>
            <a:r>
              <a:rPr lang="en-US" dirty="0" smtClean="0"/>
              <a:t>It transforms complex air quality data of various pollutants into a single number (index value), nomenclature and </a:t>
            </a:r>
            <a:r>
              <a:rPr lang="en-US" dirty="0" err="1" smtClean="0"/>
              <a:t>colour</a:t>
            </a:r>
            <a:r>
              <a:rPr lang="en-US" dirty="0" smtClean="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a:bodyPr>
          <a:lstStyle/>
          <a:p>
            <a:pPr algn="just"/>
            <a:r>
              <a:rPr lang="en-US" dirty="0" smtClean="0"/>
              <a:t>There are six AQI categories, namely, good, satisfactory, moderately polluted, poor, very poor, and severe.</a:t>
            </a:r>
          </a:p>
          <a:p>
            <a:pPr algn="just"/>
            <a:r>
              <a:rPr lang="en-US" dirty="0" smtClean="0"/>
              <a:t>The AQ sub-index and health breakpoints are evolved for eight pollutants (PM10, PM2.5, NO2, SO2, CO, O3, NH3, and Lead (</a:t>
            </a:r>
            <a:r>
              <a:rPr lang="en-US" dirty="0" err="1" smtClean="0"/>
              <a:t>Pb</a:t>
            </a:r>
            <a:r>
              <a:rPr lang="en-US" dirty="0" smtClean="0"/>
              <a:t>)) for which short-term (</a:t>
            </a:r>
            <a:r>
              <a:rPr lang="en-US" dirty="0" err="1" smtClean="0"/>
              <a:t>upto</a:t>
            </a:r>
            <a:r>
              <a:rPr lang="en-US" dirty="0" smtClean="0"/>
              <a:t> 24-hours) National Ambient Air Quality Standards are prescribed.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304800" y="0"/>
            <a:ext cx="8686800" cy="655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Effects of air pollution on human health</a:t>
            </a:r>
            <a:endParaRPr lang="en-US" dirty="0"/>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US" dirty="0" smtClean="0"/>
              <a:t>Tobacco smoke</a:t>
            </a:r>
          </a:p>
          <a:p>
            <a:pPr marL="514350" indent="-514350">
              <a:buAutoNum type="arabicPeriod"/>
            </a:pPr>
            <a:r>
              <a:rPr lang="en-US" dirty="0" smtClean="0"/>
              <a:t>Biological pollutants</a:t>
            </a:r>
          </a:p>
          <a:p>
            <a:pPr marL="514350" indent="-514350">
              <a:buAutoNum type="arabicPeriod"/>
            </a:pPr>
            <a:r>
              <a:rPr lang="en-US" dirty="0" smtClean="0"/>
              <a:t>Formaldehyde and Volatile organic compounds.</a:t>
            </a:r>
          </a:p>
          <a:p>
            <a:pPr marL="514350" indent="-514350">
              <a:buAutoNum type="arabicPeriod"/>
            </a:pPr>
            <a:r>
              <a:rPr lang="en-US" dirty="0" smtClean="0"/>
              <a:t>Lead.</a:t>
            </a:r>
          </a:p>
          <a:p>
            <a:pPr marL="514350" indent="-514350">
              <a:buAutoNum type="arabicPeriod"/>
            </a:pPr>
            <a:r>
              <a:rPr lang="en-US" dirty="0" smtClean="0"/>
              <a:t>Ozone and oxides of nitrogen</a:t>
            </a:r>
          </a:p>
          <a:p>
            <a:pPr marL="514350" indent="-514350">
              <a:buAutoNum type="arabicPeriod"/>
            </a:pPr>
            <a:r>
              <a:rPr lang="en-US" dirty="0" smtClean="0"/>
              <a:t>Carbon monoxide and </a:t>
            </a:r>
            <a:r>
              <a:rPr lang="en-US" dirty="0" err="1" smtClean="0"/>
              <a:t>Sulphur</a:t>
            </a:r>
            <a:r>
              <a:rPr lang="en-US" dirty="0" smtClean="0"/>
              <a:t> dioxide</a:t>
            </a:r>
          </a:p>
          <a:p>
            <a:pPr marL="514350" indent="-514350">
              <a:buAutoNum type="arabicPeriod"/>
            </a:pPr>
            <a:r>
              <a:rPr lang="en-US" dirty="0" smtClean="0"/>
              <a:t>SPM (suspended particulate matter).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Effect of Air Pollution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projected increase in concentrations of PM2.5 and ozone will in turn lead to substantial effects on the economy. According to the calculations in this report, global air pollution-related healthcare costs are projected to increase from USD 21 billion in 2015 to USD 176 billion 2005 in 2060.</a:t>
            </a:r>
          </a:p>
          <a:p>
            <a:r>
              <a:rPr lang="en-US" dirty="0" smtClean="0"/>
              <a:t>The most dangerous consequences from outdoor air pollution are related to the number of premature deaths i.e., 3 million people in 2010 is estimated to 6-9 million annually in 2060.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latin typeface="Times New Roman" pitchFamily="18" charset="0"/>
                <a:cs typeface="Times New Roman" pitchFamily="18" charset="0"/>
              </a:rPr>
              <a:t>The annual global welfare costs associated with the premature deaths from outdoor air pollution, calculated using estimates of the individual willingness-to pay to reduce the risk of premature death, are projected to rise from USD 3 trillion in 2015 to USD 18-25 trillion in 2060.</a:t>
            </a:r>
          </a:p>
          <a:p>
            <a:pPr algn="just"/>
            <a:r>
              <a:rPr lang="en-US" dirty="0" smtClean="0">
                <a:latin typeface="Times New Roman" pitchFamily="18" charset="0"/>
                <a:cs typeface="Times New Roman" pitchFamily="18" charset="0"/>
              </a:rPr>
              <a:t> In addition, the annual global welfare costs associated with pain and suffering from illness are projected to be around USD 2.2 trillion by 2060, up from around USD 300 billion in 2015, based on results from studies valuating the willingness to-pay to reduce health risks.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pollution control devices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latin typeface="Times New Roman" pitchFamily="18" charset="0"/>
                <a:cs typeface="Times New Roman" pitchFamily="18" charset="0"/>
              </a:rPr>
              <a:t>Air pollution control devices are a series of devices that work to prevent a variety of different pollutants, both gaseous and solid, from entering the atmosphere primarily out </a:t>
            </a:r>
            <a:r>
              <a:rPr lang="en-US" dirty="0" err="1" smtClean="0">
                <a:latin typeface="Times New Roman" pitchFamily="18" charset="0"/>
                <a:cs typeface="Times New Roman" pitchFamily="18" charset="0"/>
              </a:rPr>
              <a:t>ofindustrial</a:t>
            </a:r>
            <a:r>
              <a:rPr lang="en-US" dirty="0" smtClean="0">
                <a:latin typeface="Times New Roman" pitchFamily="18" charset="0"/>
                <a:cs typeface="Times New Roman" pitchFamily="18" charset="0"/>
              </a:rPr>
              <a:t> smokestacks. </a:t>
            </a:r>
          </a:p>
          <a:p>
            <a:pPr algn="just"/>
            <a:r>
              <a:rPr lang="en-US" dirty="0" smtClean="0">
                <a:latin typeface="Times New Roman" pitchFamily="18" charset="0"/>
                <a:cs typeface="Times New Roman" pitchFamily="18" charset="0"/>
              </a:rPr>
              <a:t>These control devices can be separated into two broad categories -</a:t>
            </a:r>
          </a:p>
          <a:p>
            <a:pPr algn="just"/>
            <a:r>
              <a:rPr lang="en-US" dirty="0" smtClean="0">
                <a:latin typeface="Times New Roman" pitchFamily="18" charset="0"/>
                <a:cs typeface="Times New Roman" pitchFamily="18" charset="0"/>
              </a:rPr>
              <a:t>devices that control the amount of particulate matter escaping into the environment and</a:t>
            </a:r>
          </a:p>
          <a:p>
            <a:pPr algn="just"/>
            <a:r>
              <a:rPr lang="en-US" dirty="0" smtClean="0">
                <a:latin typeface="Times New Roman" pitchFamily="18" charset="0"/>
                <a:cs typeface="Times New Roman" pitchFamily="18" charset="0"/>
              </a:rPr>
              <a:t>devices that control acidic gas emissions.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Specific machinery is used to remove particulate matter from flue gases. Much of this separation uses physical means of separation and not chemical separation techniques simply because particulate matter is large enough to be "caught" in this manner. </a:t>
            </a:r>
          </a:p>
          <a:p>
            <a:pPr algn="just">
              <a:buNone/>
            </a:pPr>
            <a:r>
              <a:rPr lang="en-US" dirty="0" smtClean="0"/>
              <a:t>Below are some of the basic ways that particulate matter can be extracted.</a:t>
            </a:r>
          </a:p>
          <a:p>
            <a:pPr algn="just"/>
            <a:r>
              <a:rPr lang="en-US" dirty="0" smtClean="0"/>
              <a:t>1. Electrostatic Precipitators</a:t>
            </a:r>
          </a:p>
          <a:p>
            <a:pPr algn="just"/>
            <a:r>
              <a:rPr lang="en-US" dirty="0" smtClean="0"/>
              <a:t>2. Cyclone Separators</a:t>
            </a:r>
          </a:p>
          <a:p>
            <a:pPr algn="just"/>
            <a:r>
              <a:rPr lang="en-US" dirty="0" smtClean="0"/>
              <a:t>3. Fabric Filters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Electrostatic Precipitators</a:t>
            </a:r>
            <a:endParaRPr lang="en-US" dirty="0"/>
          </a:p>
        </p:txBody>
      </p:sp>
      <p:pic>
        <p:nvPicPr>
          <p:cNvPr id="1026" name="Picture 2"/>
          <p:cNvPicPr>
            <a:picLocks noChangeAspect="1" noChangeArrowheads="1"/>
          </p:cNvPicPr>
          <p:nvPr/>
        </p:nvPicPr>
        <p:blipFill>
          <a:blip r:embed="rId2"/>
          <a:srcRect/>
          <a:stretch>
            <a:fillRect/>
          </a:stretch>
        </p:blipFill>
        <p:spPr bwMode="auto">
          <a:xfrm>
            <a:off x="1295400" y="1447800"/>
            <a:ext cx="6943725" cy="3809999"/>
          </a:xfrm>
          <a:prstGeom prst="rect">
            <a:avLst/>
          </a:prstGeom>
          <a:noFill/>
          <a:ln w="9525">
            <a:noFill/>
            <a:miter lim="800000"/>
            <a:headEnd/>
            <a:tailEnd/>
          </a:ln>
          <a:effectLst/>
        </p:spPr>
      </p:pic>
      <p:sp>
        <p:nvSpPr>
          <p:cNvPr id="5" name="Rectangle 4"/>
          <p:cNvSpPr/>
          <p:nvPr/>
        </p:nvSpPr>
        <p:spPr>
          <a:xfrm>
            <a:off x="381000" y="5334000"/>
            <a:ext cx="8534400" cy="646331"/>
          </a:xfrm>
          <a:prstGeom prst="rect">
            <a:avLst/>
          </a:prstGeom>
        </p:spPr>
        <p:txBody>
          <a:bodyPr wrap="square">
            <a:spAutoFit/>
          </a:bodyPr>
          <a:lstStyle/>
          <a:p>
            <a:pPr algn="ctr"/>
            <a:r>
              <a:rPr lang="en-US" b="1" dirty="0" smtClean="0"/>
              <a:t>A model of an electrostatic precipitator using metal wires as the negative electrodes and</a:t>
            </a:r>
          </a:p>
          <a:p>
            <a:pPr algn="ctr"/>
            <a:r>
              <a:rPr lang="en-US" b="1" dirty="0" smtClean="0"/>
              <a:t>large plates as the positive electrodes</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4" name="Rectangle 3"/>
          <p:cNvSpPr/>
          <p:nvPr/>
        </p:nvSpPr>
        <p:spPr>
          <a:xfrm>
            <a:off x="609600" y="1859340"/>
            <a:ext cx="8153400" cy="3046988"/>
          </a:xfrm>
          <a:prstGeom prst="rect">
            <a:avLst/>
          </a:prstGeom>
        </p:spPr>
        <p:txBody>
          <a:bodyPr wrap="square">
            <a:spAutoFit/>
          </a:bodyPr>
          <a:lstStyle/>
          <a:p>
            <a:pPr algn="just"/>
            <a:r>
              <a:rPr lang="en-US" sz="2400" dirty="0" smtClean="0">
                <a:latin typeface="Times New Roman" pitchFamily="18" charset="0"/>
                <a:cs typeface="Times New Roman" pitchFamily="18" charset="0"/>
              </a:rPr>
              <a:t>An electrostatic precipitator is a type of filter that uses static electricity to remove soot and ash from exhaust fumes before they exit the smokestacks. Unburned particles of carbon in smoke are pulled out of the smoke by using static electricity in the precipitators, leaving clean, hot air to escape the smokestacks. It is vital to remove this </a:t>
            </a:r>
            <a:r>
              <a:rPr lang="en-US" sz="2400" dirty="0" err="1" smtClean="0">
                <a:latin typeface="Times New Roman" pitchFamily="18" charset="0"/>
                <a:cs typeface="Times New Roman" pitchFamily="18" charset="0"/>
              </a:rPr>
              <a:t>unreacted</a:t>
            </a:r>
            <a:r>
              <a:rPr lang="en-US" sz="2400" dirty="0" smtClean="0">
                <a:latin typeface="Times New Roman" pitchFamily="18" charset="0"/>
                <a:cs typeface="Times New Roman" pitchFamily="18" charset="0"/>
              </a:rPr>
              <a:t> carbon from the smoke, as it can damage buildings and harm human health - especially respiratory health.</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Cyclone Separators</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3209524" y="1600200"/>
            <a:ext cx="2724951"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cyclone separator is a separation device that uses the principle of inertia to remove particulate matter from flue gases. </a:t>
            </a:r>
          </a:p>
          <a:p>
            <a:r>
              <a:rPr lang="en-US" dirty="0" smtClean="0"/>
              <a:t>In these separators, dirty flue gas enters a chamber                                                                                                                                                                                                                                                                                                                                                                                                                                    containing a vortex, similar to a tornado. Because of the difference in inertia of gas particles and larger particulate matter, the gas particles move up the cylinder while larger particles hit the inside wall and drop down. </a:t>
            </a:r>
          </a:p>
          <a:p>
            <a:r>
              <a:rPr lang="en-US" dirty="0" smtClean="0"/>
              <a:t>This separates the particulate matter from the flue gas, leaving cleaned flue gas.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Fabric filters</a:t>
            </a:r>
            <a:endParaRPr lang="en-US" dirty="0"/>
          </a:p>
        </p:txBody>
      </p:sp>
      <p:sp>
        <p:nvSpPr>
          <p:cNvPr id="3" name="Content Placeholder 2"/>
          <p:cNvSpPr>
            <a:spLocks noGrp="1"/>
          </p:cNvSpPr>
          <p:nvPr>
            <p:ph idx="1"/>
          </p:nvPr>
        </p:nvSpPr>
        <p:spPr/>
        <p:txBody>
          <a:bodyPr/>
          <a:lstStyle/>
          <a:p>
            <a:pPr algn="just">
              <a:buNone/>
            </a:pPr>
            <a:r>
              <a:rPr lang="en-US" dirty="0" smtClean="0"/>
              <a:t>   A fabric filter is basically a porous substance. When the flue gas flows through it, those particles, which are larger than the pores, are collected. Collected ash particles form a deposit. This acts as an additional separation surface. The benefit of a fabric filter is that, metals, e.g., in the flue gas can deposit on collected dust.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4" name="Rectangle 3"/>
          <p:cNvSpPr/>
          <p:nvPr/>
        </p:nvSpPr>
        <p:spPr>
          <a:xfrm>
            <a:off x="685800" y="1997839"/>
            <a:ext cx="7848600" cy="3046988"/>
          </a:xfrm>
          <a:prstGeom prst="rect">
            <a:avLst/>
          </a:prstGeom>
        </p:spPr>
        <p:txBody>
          <a:bodyPr wrap="square">
            <a:spAutoFit/>
          </a:bodyPr>
          <a:lstStyle/>
          <a:p>
            <a:pPr algn="just"/>
            <a:r>
              <a:rPr lang="en-US" sz="2400" dirty="0" smtClean="0">
                <a:latin typeface="Times New Roman" pitchFamily="18" charset="0"/>
                <a:cs typeface="Times New Roman" pitchFamily="18" charset="0"/>
              </a:rPr>
              <a:t>Fabric filters used for controlling particulate matter operate like a vacuum cleaner. Dirty gas is blown or sucked through a fabric filter bag. The fabric bag collects the dust, which is removed periodically by shaking the bag. Fabric filters can be very efficient collectors for even </a:t>
            </a:r>
            <a:r>
              <a:rPr lang="en-US" sz="2400" dirty="0" err="1" smtClean="0">
                <a:latin typeface="Times New Roman" pitchFamily="18" charset="0"/>
                <a:cs typeface="Times New Roman" pitchFamily="18" charset="0"/>
              </a:rPr>
              <a:t>submicrometer</a:t>
            </a:r>
            <a:r>
              <a:rPr lang="en-US" sz="2400" dirty="0" smtClean="0">
                <a:latin typeface="Times New Roman" pitchFamily="18" charset="0"/>
                <a:cs typeface="Times New Roman" pitchFamily="18" charset="0"/>
              </a:rPr>
              <a:t>-sized particles and are widely used in industrial applications, although they may be sensitive to high temperatures and humidity.</a:t>
            </a:r>
            <a:endParaRPr lang="en-US" sz="24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Fabric filter</a:t>
            </a:r>
            <a:endParaRPr lang="en-US" dirty="0"/>
          </a:p>
        </p:txBody>
      </p:sp>
      <p:pic>
        <p:nvPicPr>
          <p:cNvPr id="1026" name="Picture 2"/>
          <p:cNvPicPr>
            <a:picLocks noChangeAspect="1" noChangeArrowheads="1"/>
          </p:cNvPicPr>
          <p:nvPr/>
        </p:nvPicPr>
        <p:blipFill>
          <a:blip r:embed="rId2"/>
          <a:srcRect/>
          <a:stretch>
            <a:fillRect/>
          </a:stretch>
        </p:blipFill>
        <p:spPr bwMode="auto">
          <a:xfrm>
            <a:off x="533400" y="1971674"/>
            <a:ext cx="6677025" cy="397192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Smoke and its control</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Gas Control</a:t>
            </a:r>
          </a:p>
          <a:p>
            <a:pPr algn="just"/>
            <a:r>
              <a:rPr lang="en-US" dirty="0" smtClean="0"/>
              <a:t>More intense chemical methods of separation are generally required to separate polluting gases from the flue gas. However, this extraction is important as many acidic gases in flue gas contribute to acid rain. Below are some of the basic ways that gases can be extracted.</a:t>
            </a:r>
          </a:p>
          <a:p>
            <a:r>
              <a:rPr lang="en-US" dirty="0" smtClean="0"/>
              <a:t>1. Scrubbers</a:t>
            </a:r>
          </a:p>
          <a:p>
            <a:r>
              <a:rPr lang="en-US" dirty="0" smtClean="0"/>
              <a:t>2. Incineration</a:t>
            </a:r>
          </a:p>
          <a:p>
            <a:r>
              <a:rPr lang="en-US" dirty="0" smtClean="0"/>
              <a:t>3. Carbon Capture</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Scrubber</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lgn="just">
              <a:buNone/>
            </a:pPr>
            <a:r>
              <a:rPr lang="en-US" dirty="0" smtClean="0"/>
              <a:t>	Scrubbers are devices to control </a:t>
            </a:r>
            <a:r>
              <a:rPr lang="en-US" dirty="0" smtClean="0">
                <a:hlinkClick r:id="rId2"/>
              </a:rPr>
              <a:t>air pollution</a:t>
            </a:r>
            <a:r>
              <a:rPr lang="en-US" dirty="0" smtClean="0"/>
              <a:t> and used to remove some particulates and gases from industrial exhaust streams.</a:t>
            </a:r>
          </a:p>
          <a:p>
            <a:pPr algn="just">
              <a:buNone/>
            </a:pPr>
            <a:r>
              <a:rPr lang="en-US" dirty="0" smtClean="0"/>
              <a:t>	Scrubbers are very efficient air pollution control devices, and can remove greater than 95 percent of the SO</a:t>
            </a:r>
            <a:r>
              <a:rPr lang="en-US" baseline="-25000" dirty="0" smtClean="0"/>
              <a:t>2</a:t>
            </a:r>
            <a:r>
              <a:rPr lang="en-US" dirty="0" smtClean="0"/>
              <a:t> from power plant stack emissions.  In fact, SO</a:t>
            </a:r>
            <a:r>
              <a:rPr lang="en-US" baseline="-25000" dirty="0" smtClean="0"/>
              <a:t>2</a:t>
            </a:r>
            <a:r>
              <a:rPr lang="en-US" dirty="0" smtClean="0"/>
              <a:t> removal efficiencies sometimes are as high as 98 percent to 99 percent. Scrubbers with advanced designs routinely meet targeted efficiencies of more than 95 percent.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Types of Scrubber</a:t>
            </a:r>
            <a:endParaRPr lang="en-US" dirty="0" smtClean="0"/>
          </a:p>
          <a:p>
            <a:pPr>
              <a:buNone/>
            </a:pPr>
            <a:r>
              <a:rPr lang="en-US" dirty="0" smtClean="0"/>
              <a:t>	The two main types of scrubbers are wet scrubbers and dry scrubbers.</a:t>
            </a:r>
          </a:p>
          <a:p>
            <a:r>
              <a:rPr lang="en-US" b="1" dirty="0" smtClean="0"/>
              <a:t>Wet Scrubbers</a:t>
            </a:r>
            <a:endParaRPr lang="en-US" dirty="0" smtClean="0"/>
          </a:p>
          <a:p>
            <a:pPr>
              <a:buNone/>
            </a:pPr>
            <a:r>
              <a:rPr lang="en-US" dirty="0" smtClean="0"/>
              <a:t>	Wet scrubbers force the polluted fumes to pass through a wet limestone slurry which traps sulfur particles. These can be used to control particulate matter less than 10 micrometers as well as inorganic gases such as SO</a:t>
            </a:r>
            <a:r>
              <a:rPr lang="en-US" baseline="-25000" dirty="0" smtClean="0"/>
              <a:t>2</a:t>
            </a:r>
            <a:r>
              <a:rPr lang="en-US" dirty="0" smtClean="0"/>
              <a:t>, H</a:t>
            </a:r>
            <a:r>
              <a:rPr lang="en-US" baseline="-25000" dirty="0" smtClean="0"/>
              <a:t>2</a:t>
            </a:r>
            <a:r>
              <a:rPr lang="en-US" dirty="0" smtClean="0"/>
              <a:t>S, NH</a:t>
            </a:r>
            <a:r>
              <a:rPr lang="en-US" baseline="-25000" dirty="0" smtClean="0"/>
              <a:t>3</a:t>
            </a:r>
            <a:r>
              <a:rPr lang="en-US" dirty="0" smtClean="0"/>
              <a:t>, and various chlorides and fluorides</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Incineration</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Incineration is the destruction of something, especially waste material, by burning. Incineration is a waste treatment process that involves the combustion of organic substances contained in waste materials. Incineration of waste materials converts the waste into ash, flue gas and heat.</a:t>
            </a:r>
          </a:p>
          <a:p>
            <a:pPr>
              <a:buNone/>
            </a:pPr>
            <a:r>
              <a:rPr lang="en-US" dirty="0" smtClean="0"/>
              <a:t/>
            </a:r>
            <a:br>
              <a:rPr lang="en-US" dirty="0" smtClean="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Carbon Capture</a:t>
            </a:r>
            <a:br>
              <a:rPr lang="en-US" dirty="0" smtClean="0"/>
            </a:br>
            <a:endParaRPr lang="en-US" dirty="0"/>
          </a:p>
        </p:txBody>
      </p:sp>
      <p:sp>
        <p:nvSpPr>
          <p:cNvPr id="3" name="Content Placeholder 2"/>
          <p:cNvSpPr>
            <a:spLocks noGrp="1"/>
          </p:cNvSpPr>
          <p:nvPr>
            <p:ph idx="1"/>
          </p:nvPr>
        </p:nvSpPr>
        <p:spPr/>
        <p:txBody>
          <a:bodyPr>
            <a:normAutofit/>
          </a:bodyPr>
          <a:lstStyle/>
          <a:p>
            <a:pPr algn="just"/>
            <a:r>
              <a:rPr lang="en-US" dirty="0" smtClean="0"/>
              <a:t>Carbon dioxide can theoretically also be captured and stored underground or in forests and oceans to prevent it from entering the atmosphere. Carbon capture and storage refers to the process of capturing this carbon dioxide and storing it below ground, pumping it into geologic layers. This process is rarely being used.</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Ozone-O</a:t>
            </a:r>
            <a:r>
              <a:rPr lang="en-US" sz="2800" dirty="0" smtClean="0"/>
              <a:t>3</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Ozone is a gas present naturally within Earth’s atmosphere. It is formed of three oxygen atoms (giving it the chemical formula O</a:t>
            </a:r>
            <a:r>
              <a:rPr lang="en-US" baseline="-25000" dirty="0" smtClean="0"/>
              <a:t>3</a:t>
            </a:r>
            <a:r>
              <a:rPr lang="en-US" dirty="0" smtClean="0"/>
              <a:t>). Its structure makes it unstable: it can be easily formed and broken down through interaction with other molecules.</a:t>
            </a:r>
          </a:p>
          <a:p>
            <a:pPr>
              <a:buNone/>
            </a:pPr>
            <a:r>
              <a:rPr lang="en-US" dirty="0" smtClean="0"/>
              <a:t>Ozone is most highly concentrated at two very different altitudes in the atmosphere: near the surface, and high in the atmosphere (in the stratosphere). Its function is very different in these two zones. with other compounds.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1371600" y="2971800"/>
            <a:ext cx="6781800" cy="3505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1066800" y="381000"/>
            <a:ext cx="7315200" cy="990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685800" y="1447800"/>
            <a:ext cx="7848600" cy="14478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762000" y="838200"/>
            <a:ext cx="7620000" cy="541020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OZONE DEPLETION</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838200" y="1524000"/>
            <a:ext cx="7086600" cy="1524000"/>
          </a:xfrm>
          <a:prstGeom prst="rect">
            <a:avLst/>
          </a:prstGeom>
          <a:noFill/>
          <a:ln w="9525">
            <a:noFill/>
            <a:miter lim="800000"/>
            <a:headEnd/>
            <a:tailEnd/>
          </a:ln>
          <a:effectLst/>
        </p:spPr>
      </p:pic>
      <p:sp>
        <p:nvSpPr>
          <p:cNvPr id="4" name="Rectangle 3"/>
          <p:cNvSpPr/>
          <p:nvPr/>
        </p:nvSpPr>
        <p:spPr>
          <a:xfrm>
            <a:off x="838200" y="3200400"/>
            <a:ext cx="7086600" cy="1200329"/>
          </a:xfrm>
          <a:prstGeom prst="rect">
            <a:avLst/>
          </a:prstGeom>
        </p:spPr>
        <p:txBody>
          <a:bodyPr wrap="square">
            <a:spAutoFit/>
          </a:bodyPr>
          <a:lstStyle/>
          <a:p>
            <a:pPr algn="just"/>
            <a:r>
              <a:rPr lang="en-US" b="1" i="1" dirty="0" smtClean="0"/>
              <a:t>“Ozone layer depletion is the gradual thinning of the earth’s ozone layer in the upper atmosphere caused due to the release of  chemical compounds containing gaseous bromine or chlorine from industries or other human activities.”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Causes of Ozone Layer Depletion</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Ozone layer depletion is a major concern and is associated with a number of factors. The main causes responsible for the depletion of the ozone layer are listed below:</a:t>
            </a:r>
          </a:p>
          <a:p>
            <a:r>
              <a:rPr lang="en-US" b="1" dirty="0" smtClean="0"/>
              <a:t>Chlorofluorocarbons</a:t>
            </a:r>
          </a:p>
          <a:p>
            <a:pPr>
              <a:buNone/>
            </a:pPr>
            <a:r>
              <a:rPr lang="en-US" dirty="0" smtClean="0"/>
              <a:t>	Chlorofluorocarbons or CFCs are the main cause of ozone layer depletion. These are released by solvents, spray aerosols, refrigerators, air-conditioners, etc.</a:t>
            </a:r>
          </a:p>
          <a:p>
            <a:r>
              <a:rPr lang="en-US" b="1" dirty="0" smtClean="0"/>
              <a:t>Unregulated Rocket Launches</a:t>
            </a:r>
          </a:p>
          <a:p>
            <a:pPr>
              <a:buNone/>
            </a:pPr>
            <a:r>
              <a:rPr lang="en-US" dirty="0" smtClean="0"/>
              <a:t>	Researches say that the unregulated launching of rockets results in much more depletion of the ozone layer than the CFCs do. If not controlled, this might result in a huge loss of the ozone layer by the year 2050.</a:t>
            </a:r>
          </a:p>
          <a:p>
            <a:pPr>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4" name="Rectangle 3"/>
          <p:cNvSpPr/>
          <p:nvPr/>
        </p:nvSpPr>
        <p:spPr>
          <a:xfrm>
            <a:off x="609600" y="1752600"/>
            <a:ext cx="7772400" cy="2031325"/>
          </a:xfrm>
          <a:prstGeom prst="rect">
            <a:avLst/>
          </a:prstGeom>
        </p:spPr>
        <p:txBody>
          <a:bodyPr wrap="square">
            <a:spAutoFit/>
          </a:bodyPr>
          <a:lstStyle/>
          <a:p>
            <a:r>
              <a:rPr lang="en-US" b="1" dirty="0" smtClean="0"/>
              <a:t>Nitrogenous Compounds</a:t>
            </a:r>
          </a:p>
          <a:p>
            <a:r>
              <a:rPr lang="en-US" dirty="0" smtClean="0"/>
              <a:t>The nitrogenous compounds such as NO</a:t>
            </a:r>
            <a:r>
              <a:rPr lang="en-US" baseline="-25000" dirty="0" smtClean="0"/>
              <a:t>2</a:t>
            </a:r>
            <a:r>
              <a:rPr lang="en-US" dirty="0" smtClean="0"/>
              <a:t>, NO, N</a:t>
            </a:r>
            <a:r>
              <a:rPr lang="en-US" baseline="-25000" dirty="0" smtClean="0"/>
              <a:t>2</a:t>
            </a:r>
            <a:r>
              <a:rPr lang="en-US" dirty="0" smtClean="0"/>
              <a:t>O are highly responsible for the depletion of the ozone layer.</a:t>
            </a:r>
          </a:p>
          <a:p>
            <a:r>
              <a:rPr lang="en-US" b="1" dirty="0" smtClean="0"/>
              <a:t>Natural Causes</a:t>
            </a:r>
          </a:p>
          <a:p>
            <a:r>
              <a:rPr lang="en-US" dirty="0" smtClean="0"/>
              <a:t>The ozone layer has been found to be depleted by certain natural processes such as Sun-spots and stratospheric winds. But it does not cause more than 1-2% of the ozone layer depletion.</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81000" y="457200"/>
            <a:ext cx="8458200" cy="6096000"/>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Effects Of Ozone Layer Depletion</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Effects on Human Health</a:t>
            </a:r>
          </a:p>
          <a:p>
            <a:r>
              <a:rPr lang="en-US" dirty="0" smtClean="0"/>
              <a:t>Humans will be directly exposed to the harmful ultraviolet radiation of the sun due to the depletion of the ozone layer. This might result in serious health issues among humans, such as skin diseases, </a:t>
            </a:r>
            <a:r>
              <a:rPr lang="en-US" dirty="0" smtClean="0">
                <a:hlinkClick r:id="rId2"/>
              </a:rPr>
              <a:t>cancer</a:t>
            </a:r>
            <a:r>
              <a:rPr lang="en-US" dirty="0" smtClean="0"/>
              <a:t>, sunburns, cataract, quick ageing and weak immune system.</a:t>
            </a:r>
          </a:p>
          <a:p>
            <a:r>
              <a:rPr lang="en-US" b="1" dirty="0" smtClean="0"/>
              <a:t>Effects on Animals</a:t>
            </a:r>
          </a:p>
          <a:p>
            <a:r>
              <a:rPr lang="en-US" dirty="0" smtClean="0"/>
              <a:t>Direct exposure to ultraviolet radiations leads to skin and eye cancer in animals.</a:t>
            </a:r>
          </a:p>
          <a:p>
            <a:r>
              <a:rPr lang="en-US" b="1" dirty="0" smtClean="0"/>
              <a:t>Effects on the Environment</a:t>
            </a:r>
          </a:p>
          <a:p>
            <a:r>
              <a:rPr lang="en-US" dirty="0" smtClean="0"/>
              <a:t>Strong ultraviolet rays may lead to minimal growth, flowering and photosynthesis in plants. The forests also have to bear the harmful effects of the ultraviolet rays.</a:t>
            </a:r>
          </a:p>
          <a:p>
            <a:r>
              <a:rPr lang="en-US" b="1" dirty="0" smtClean="0"/>
              <a:t>Effects on Marine Life</a:t>
            </a:r>
          </a:p>
          <a:p>
            <a:r>
              <a:rPr lang="en-US" dirty="0" smtClean="0"/>
              <a:t>Planktons are greatly affected by the exposure to harmful ultraviolet rays. These are higher in the aquatic food chain. If the planktons are destroyed, the organisms present in the food chain are also affected.</a:t>
            </a:r>
          </a:p>
          <a:p>
            <a:pPr>
              <a:buNone/>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USEFUL LINKS</a:t>
            </a:r>
            <a:endParaRPr lang="en-US" b="1" u="sng" dirty="0"/>
          </a:p>
        </p:txBody>
      </p:sp>
      <p:sp>
        <p:nvSpPr>
          <p:cNvPr id="3" name="Content Placeholder 2"/>
          <p:cNvSpPr>
            <a:spLocks noGrp="1"/>
          </p:cNvSpPr>
          <p:nvPr>
            <p:ph idx="1"/>
          </p:nvPr>
        </p:nvSpPr>
        <p:spPr>
          <a:xfrm>
            <a:off x="228600" y="1600200"/>
            <a:ext cx="8458200" cy="4525963"/>
          </a:xfrm>
        </p:spPr>
        <p:txBody>
          <a:bodyPr>
            <a:normAutofit fontScale="77500" lnSpcReduction="20000"/>
          </a:bodyPr>
          <a:lstStyle/>
          <a:p>
            <a:pPr algn="just">
              <a:lnSpc>
                <a:spcPct val="200000"/>
              </a:lnSpc>
            </a:pPr>
            <a:r>
              <a:rPr lang="en-US" b="1" u="sng" dirty="0" smtClean="0">
                <a:latin typeface="Times New Roman" panose="02020603050405020304" pitchFamily="18" charset="0"/>
                <a:cs typeface="Times New Roman" panose="02020603050405020304" pitchFamily="18" charset="0"/>
                <a:hlinkClick r:id="rId2"/>
              </a:rPr>
              <a:t>https://youtu.be/YhAwPFIUF_4?si=tCrPVLaomecJYjLI</a:t>
            </a:r>
            <a:endParaRPr lang="en-US" b="1" u="sng" dirty="0" smtClean="0">
              <a:latin typeface="Times New Roman" panose="02020603050405020304" pitchFamily="18" charset="0"/>
              <a:cs typeface="Times New Roman" panose="02020603050405020304" pitchFamily="18" charset="0"/>
            </a:endParaRPr>
          </a:p>
          <a:p>
            <a:pPr algn="just">
              <a:lnSpc>
                <a:spcPct val="200000"/>
              </a:lnSpc>
            </a:pPr>
            <a:r>
              <a:rPr lang="en-IN" dirty="0" smtClean="0">
                <a:latin typeface="Times New Roman" panose="02020603050405020304" pitchFamily="18" charset="0"/>
                <a:cs typeface="Times New Roman" panose="02020603050405020304" pitchFamily="18" charset="0"/>
                <a:hlinkClick r:id="rId3"/>
              </a:rPr>
              <a:t>https://youtu.be/D55WLFHovMY?si=he0jJ4RKMkW5IyhJ</a:t>
            </a:r>
            <a:endParaRPr lang="en-IN" dirty="0" smtClean="0">
              <a:latin typeface="Times New Roman" panose="02020603050405020304" pitchFamily="18" charset="0"/>
              <a:cs typeface="Times New Roman" panose="02020603050405020304" pitchFamily="18" charset="0"/>
            </a:endParaRPr>
          </a:p>
          <a:p>
            <a:pPr algn="just">
              <a:lnSpc>
                <a:spcPct val="200000"/>
              </a:lnSpc>
            </a:pPr>
            <a:r>
              <a:rPr lang="en-IN" dirty="0" smtClean="0">
                <a:latin typeface="Times New Roman" panose="02020603050405020304" pitchFamily="18" charset="0"/>
                <a:cs typeface="Times New Roman" panose="02020603050405020304" pitchFamily="18" charset="0"/>
                <a:hlinkClick r:id="rId4"/>
              </a:rPr>
              <a:t>https://youtu.be/PFV8PNnAHUU?si=ZLuYOZLURnYYb7jJ</a:t>
            </a:r>
            <a:endParaRPr lang="en-IN" dirty="0" smtClean="0">
              <a:latin typeface="Times New Roman" panose="02020603050405020304" pitchFamily="18" charset="0"/>
              <a:cs typeface="Times New Roman" panose="02020603050405020304" pitchFamily="18" charset="0"/>
            </a:endParaRPr>
          </a:p>
          <a:p>
            <a:pPr algn="just">
              <a:lnSpc>
                <a:spcPct val="200000"/>
              </a:lnSpc>
            </a:pPr>
            <a:r>
              <a:rPr lang="en-IN" dirty="0" smtClean="0">
                <a:latin typeface="Times New Roman" panose="02020603050405020304" pitchFamily="18" charset="0"/>
                <a:cs typeface="Times New Roman" panose="02020603050405020304" pitchFamily="18" charset="0"/>
                <a:hlinkClick r:id="rId5"/>
              </a:rPr>
              <a:t>https://youtu.be/3R41hJwbLbc?si=38CHqspTtSVhwB1l</a:t>
            </a:r>
            <a:endParaRPr lang="en-IN" dirty="0" smtClean="0">
              <a:latin typeface="Times New Roman" panose="02020603050405020304" pitchFamily="18" charset="0"/>
              <a:cs typeface="Times New Roman" panose="02020603050405020304" pitchFamily="18" charset="0"/>
            </a:endParaRP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1258</TotalTime>
  <Words>1508</Words>
  <Application>Microsoft Office PowerPoint</Application>
  <PresentationFormat>On-screen Show (4:3)</PresentationFormat>
  <Paragraphs>165</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 MODULE 3-AIR Course: Conservation of Natural resources Course code: 21CV654 Semester:VI </vt:lpstr>
      <vt:lpstr>SYLLABUS</vt:lpstr>
      <vt:lpstr>INTRODUCTION</vt:lpstr>
      <vt:lpstr>Composition of Air</vt:lpstr>
      <vt:lpstr>Continuation….</vt:lpstr>
      <vt:lpstr>Continuation….</vt:lpstr>
      <vt:lpstr>Air Pollution and Pollutants</vt:lpstr>
      <vt:lpstr>Continuation….</vt:lpstr>
      <vt:lpstr>Classifications of Pollutants According to origin</vt:lpstr>
      <vt:lpstr>Continuation…. According to state of matter</vt:lpstr>
      <vt:lpstr>According to sources…</vt:lpstr>
      <vt:lpstr>Sources of Air Pollution</vt:lpstr>
      <vt:lpstr>Slide 13</vt:lpstr>
      <vt:lpstr>Area Source</vt:lpstr>
      <vt:lpstr>NAAQS</vt:lpstr>
      <vt:lpstr>Continuation…..</vt:lpstr>
      <vt:lpstr>Continuation…..</vt:lpstr>
      <vt:lpstr>Air Quality Index (AQI)</vt:lpstr>
      <vt:lpstr>Continuation….</vt:lpstr>
      <vt:lpstr>Slide 20</vt:lpstr>
      <vt:lpstr>Effects of air pollution on human health</vt:lpstr>
      <vt:lpstr>Economic Effect of Air Pollution</vt:lpstr>
      <vt:lpstr>Continuation…..</vt:lpstr>
      <vt:lpstr>Air pollution control devices</vt:lpstr>
      <vt:lpstr>Continuation….</vt:lpstr>
      <vt:lpstr>Electrostatic Precipitators</vt:lpstr>
      <vt:lpstr>Continuation…</vt:lpstr>
      <vt:lpstr>Cyclone Separators</vt:lpstr>
      <vt:lpstr>Continuation…..</vt:lpstr>
      <vt:lpstr>Fabric filters</vt:lpstr>
      <vt:lpstr>Continuation…..</vt:lpstr>
      <vt:lpstr>Fabric filter</vt:lpstr>
      <vt:lpstr>Smoke and its control</vt:lpstr>
      <vt:lpstr>Scrubber </vt:lpstr>
      <vt:lpstr>Continuation….</vt:lpstr>
      <vt:lpstr>Incineration</vt:lpstr>
      <vt:lpstr>Carbon Capture </vt:lpstr>
      <vt:lpstr>Ozone-O3</vt:lpstr>
      <vt:lpstr>Slide 39</vt:lpstr>
      <vt:lpstr>Slide 40</vt:lpstr>
      <vt:lpstr>OZONE DEPLETION</vt:lpstr>
      <vt:lpstr>Causes of Ozone Layer Depletion</vt:lpstr>
      <vt:lpstr>Continuation…..</vt:lpstr>
      <vt:lpstr>Slide 44</vt:lpstr>
      <vt:lpstr>Effects Of Ozone Layer Depletion</vt:lpstr>
      <vt:lpstr>USEFUL LINKS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dc:title>
  <dc:creator>Mahalingappa</dc:creator>
  <cp:lastModifiedBy>Mahalingappa</cp:lastModifiedBy>
  <cp:revision>83</cp:revision>
  <dcterms:created xsi:type="dcterms:W3CDTF">2024-06-07T04:32:19Z</dcterms:created>
  <dcterms:modified xsi:type="dcterms:W3CDTF">2024-11-08T05:57:00Z</dcterms:modified>
</cp:coreProperties>
</file>