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8"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9" r:id="rId54"/>
    <p:sldId id="310" r:id="rId55"/>
    <p:sldId id="311" r:id="rId56"/>
    <p:sldId id="312" r:id="rId57"/>
    <p:sldId id="314" r:id="rId58"/>
    <p:sldId id="313" r:id="rId59"/>
    <p:sldId id="315" r:id="rId60"/>
    <p:sldId id="316" r:id="rId61"/>
    <p:sldId id="317" r:id="rId62"/>
    <p:sldId id="318" r:id="rId63"/>
    <p:sldId id="319" r:id="rId64"/>
    <p:sldId id="320" r:id="rId65"/>
    <p:sldId id="321" r:id="rId66"/>
    <p:sldId id="322" r:id="rId67"/>
    <p:sldId id="323" r:id="rId68"/>
    <p:sldId id="325" r:id="rId69"/>
    <p:sldId id="324" r:id="rId70"/>
    <p:sldId id="326" r:id="rId71"/>
    <p:sldId id="327" r:id="rId72"/>
    <p:sldId id="328" r:id="rId73"/>
    <p:sldId id="330" r:id="rId74"/>
    <p:sldId id="329" r:id="rId75"/>
    <p:sldId id="331" r:id="rId76"/>
    <p:sldId id="332" r:id="rId77"/>
    <p:sldId id="333" r:id="rId78"/>
    <p:sldId id="335" r:id="rId79"/>
    <p:sldId id="334" r:id="rId80"/>
    <p:sldId id="336" r:id="rId81"/>
    <p:sldId id="337" r:id="rId82"/>
    <p:sldId id="338" r:id="rId83"/>
    <p:sldId id="339" r:id="rId84"/>
    <p:sldId id="341" r:id="rId85"/>
    <p:sldId id="340"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9" r:id="rId1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06" autoAdjust="0"/>
    <p:restoredTop sz="94660"/>
  </p:normalViewPr>
  <p:slideViewPr>
    <p:cSldViewPr snapToGrid="0">
      <p:cViewPr varScale="1">
        <p:scale>
          <a:sx n="61" d="100"/>
          <a:sy n="61" d="100"/>
        </p:scale>
        <p:origin x="9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D9BBE-D843-FBD2-0D61-DEBFECD575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893B416-C334-0C0E-6B2B-BD038B5EAA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D4C2C1C-1327-0D19-3FFE-A83BEDE41B91}"/>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5" name="Footer Placeholder 4">
            <a:extLst>
              <a:ext uri="{FF2B5EF4-FFF2-40B4-BE49-F238E27FC236}">
                <a16:creationId xmlns:a16="http://schemas.microsoft.com/office/drawing/2014/main" id="{A4F41E6D-096E-1CCC-8C68-EAD7331540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6C41DDE-89A3-18E9-A310-AA27E376720D}"/>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4196986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DC12F-913D-9C0B-2DBD-DC2BFA67D6D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AD6344E-5D19-688A-8AD4-B908BC3BE4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3CD064C-FC9F-D6B3-F6CC-D0C444586CB6}"/>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5" name="Footer Placeholder 4">
            <a:extLst>
              <a:ext uri="{FF2B5EF4-FFF2-40B4-BE49-F238E27FC236}">
                <a16:creationId xmlns:a16="http://schemas.microsoft.com/office/drawing/2014/main" id="{7D943567-3CE7-9C10-E37D-43788D6838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2CF4CC9-093D-EFA3-D646-9A866DD42944}"/>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596820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41360-A76A-5EEB-DA1B-400EDE6E9D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3FB8FEC-9744-87B6-120C-7293D17980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305D79-A1F8-EFD2-F85E-12B233B4A69F}"/>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5" name="Footer Placeholder 4">
            <a:extLst>
              <a:ext uri="{FF2B5EF4-FFF2-40B4-BE49-F238E27FC236}">
                <a16:creationId xmlns:a16="http://schemas.microsoft.com/office/drawing/2014/main" id="{2BFF39F2-5438-03B5-5602-8F11784A849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E043F3-150B-1D95-4E94-98EFB9B33BB8}"/>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4148244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0AE0-7E36-E557-38E4-7FD74EF09DF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CE4CF9D-1DA1-553B-BDDF-9B7D39C1A1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AAD79C4-478E-2F10-EA92-7BE88736BB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C73E765-EC9A-6730-4771-5CBC1847FBE1}"/>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6" name="Footer Placeholder 5">
            <a:extLst>
              <a:ext uri="{FF2B5EF4-FFF2-40B4-BE49-F238E27FC236}">
                <a16:creationId xmlns:a16="http://schemas.microsoft.com/office/drawing/2014/main" id="{08950FB1-9466-2343-0F53-8561FF05C3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7F1622C-5E5D-EB2B-2560-366226E588EF}"/>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285582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07E7-465C-38C8-75AD-E95C3C6BC04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1C27B9F-90AB-2172-A488-88E7DFBA8B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9E7FFA-A610-8762-8D07-08BDF46B0A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083BB11-8F5B-673D-6B4A-3F4E1ACE5F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F718A1-92AA-D4B1-489D-B36E81FE94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3C5885F-7BEF-AE51-3F0F-8D21B7DEF5C3}"/>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8" name="Footer Placeholder 7">
            <a:extLst>
              <a:ext uri="{FF2B5EF4-FFF2-40B4-BE49-F238E27FC236}">
                <a16:creationId xmlns:a16="http://schemas.microsoft.com/office/drawing/2014/main" id="{7810A2DC-D7DB-99C2-99A8-F40ED4826DA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BE447D2-FB8D-1F52-2C4E-FA0FBC6D90FB}"/>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2313058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1FED9-10CD-F9D3-0071-F5ECC702E96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E74C5A3-57BC-74BF-F40B-F0B87D284D83}"/>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4" name="Footer Placeholder 3">
            <a:extLst>
              <a:ext uri="{FF2B5EF4-FFF2-40B4-BE49-F238E27FC236}">
                <a16:creationId xmlns:a16="http://schemas.microsoft.com/office/drawing/2014/main" id="{58E5A80B-1454-C349-024A-60CCAB09C14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52280CE-1E7D-0513-30A1-465D686362F6}"/>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3977274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90BB2C-0911-9272-1DC9-29F7B0BFB2B2}"/>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3" name="Footer Placeholder 2">
            <a:extLst>
              <a:ext uri="{FF2B5EF4-FFF2-40B4-BE49-F238E27FC236}">
                <a16:creationId xmlns:a16="http://schemas.microsoft.com/office/drawing/2014/main" id="{28C6E147-F7EE-6BCB-B24D-7E8182FDDF0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1F70320-9CF3-3AB4-2854-8BBD455DACEA}"/>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1877181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62877-DC52-A012-244E-D80D5EF10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762A8A5-1ED5-537D-A05D-94C95734D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EFD99D2-CCC3-C1C2-4908-783ED21F5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EF7842-8F4E-F3FB-BF67-4A5B924A2051}"/>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6" name="Footer Placeholder 5">
            <a:extLst>
              <a:ext uri="{FF2B5EF4-FFF2-40B4-BE49-F238E27FC236}">
                <a16:creationId xmlns:a16="http://schemas.microsoft.com/office/drawing/2014/main" id="{DF312333-EC07-F3B4-AB28-196FA66FA82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B948FB2-C713-AA96-60D7-7FC3CB83DE83}"/>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422367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952C5-EAE9-A256-362A-BDD35A0676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AC317A3-28AD-A557-1FE7-1423577CBA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D447010-12AB-F8C6-B8FE-786279111D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F88BBB-BECE-05BA-5920-913BBF7A0372}"/>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6" name="Footer Placeholder 5">
            <a:extLst>
              <a:ext uri="{FF2B5EF4-FFF2-40B4-BE49-F238E27FC236}">
                <a16:creationId xmlns:a16="http://schemas.microsoft.com/office/drawing/2014/main" id="{5EA4B2B0-088B-7DF7-FEF8-53E0174E983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6BDAFE1-54BD-9418-DBDB-DB0F865C99A5}"/>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27397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96F17-516A-5CF5-C90F-D926DCFBC46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599EC35-AF74-501D-26F0-D5AC224122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AF1EAF1-C0C8-C7A9-6F8B-0A219E9E937D}"/>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5" name="Footer Placeholder 4">
            <a:extLst>
              <a:ext uri="{FF2B5EF4-FFF2-40B4-BE49-F238E27FC236}">
                <a16:creationId xmlns:a16="http://schemas.microsoft.com/office/drawing/2014/main" id="{4424B93C-E51F-2163-8962-78827E2635C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03DD86E-2F9C-0B42-90B8-77542743DB10}"/>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1452053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05EC4C-9133-70D7-2523-1DC9A51F21D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A236B53-1D3A-1B03-FCFA-9D43372B14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3E72610-684F-B62D-594C-ED0BFB4E3FF2}"/>
              </a:ext>
            </a:extLst>
          </p:cNvPr>
          <p:cNvSpPr>
            <a:spLocks noGrp="1"/>
          </p:cNvSpPr>
          <p:nvPr>
            <p:ph type="dt" sz="half" idx="10"/>
          </p:nvPr>
        </p:nvSpPr>
        <p:spPr/>
        <p:txBody>
          <a:bodyPr/>
          <a:lstStyle/>
          <a:p>
            <a:fld id="{64F24951-671D-4859-9F70-3C29F123FB76}" type="datetimeFigureOut">
              <a:rPr lang="en-IN" smtClean="0"/>
              <a:t>08-11-2024</a:t>
            </a:fld>
            <a:endParaRPr lang="en-IN"/>
          </a:p>
        </p:txBody>
      </p:sp>
      <p:sp>
        <p:nvSpPr>
          <p:cNvPr id="5" name="Footer Placeholder 4">
            <a:extLst>
              <a:ext uri="{FF2B5EF4-FFF2-40B4-BE49-F238E27FC236}">
                <a16:creationId xmlns:a16="http://schemas.microsoft.com/office/drawing/2014/main" id="{581D669D-2AD5-A098-DE8A-AD36AFFFFB8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064CF44-986F-69B6-3F0D-01D283EAECFE}"/>
              </a:ext>
            </a:extLst>
          </p:cNvPr>
          <p:cNvSpPr>
            <a:spLocks noGrp="1"/>
          </p:cNvSpPr>
          <p:nvPr>
            <p:ph type="sldNum" sz="quarter" idx="12"/>
          </p:nvPr>
        </p:nvSpPr>
        <p:spPr/>
        <p:txBody>
          <a:bodyPr/>
          <a:lstStyle/>
          <a:p>
            <a:fld id="{EA87A239-55E4-4C08-B5A0-29437EDAA284}" type="slidenum">
              <a:rPr lang="en-IN" smtClean="0"/>
              <a:t>‹#›</a:t>
            </a:fld>
            <a:endParaRPr lang="en-IN"/>
          </a:p>
        </p:txBody>
      </p:sp>
    </p:spTree>
    <p:extLst>
      <p:ext uri="{BB962C8B-B14F-4D97-AF65-F5344CB8AC3E}">
        <p14:creationId xmlns:p14="http://schemas.microsoft.com/office/powerpoint/2010/main" val="3399438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2642D5-2CD7-E7DF-24BA-6B51E0A429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BC5BF20-53F5-DB87-4A0C-2595D36E82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658CD12-3011-2BA6-9675-DF677B6C6A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24951-671D-4859-9F70-3C29F123FB76}" type="datetimeFigureOut">
              <a:rPr lang="en-IN" smtClean="0"/>
              <a:t>08-11-2024</a:t>
            </a:fld>
            <a:endParaRPr lang="en-IN"/>
          </a:p>
        </p:txBody>
      </p:sp>
      <p:sp>
        <p:nvSpPr>
          <p:cNvPr id="5" name="Footer Placeholder 4">
            <a:extLst>
              <a:ext uri="{FF2B5EF4-FFF2-40B4-BE49-F238E27FC236}">
                <a16:creationId xmlns:a16="http://schemas.microsoft.com/office/drawing/2014/main" id="{E4C0C949-BFBE-6671-0CE6-BD6B75170D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A753FEB-AD97-2E6D-8E2C-284E854875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87A239-55E4-4C08-B5A0-29437EDAA284}" type="slidenum">
              <a:rPr lang="en-IN" smtClean="0"/>
              <a:t>‹#›</a:t>
            </a:fld>
            <a:endParaRPr lang="en-IN"/>
          </a:p>
        </p:txBody>
      </p:sp>
    </p:spTree>
    <p:extLst>
      <p:ext uri="{BB962C8B-B14F-4D97-AF65-F5344CB8AC3E}">
        <p14:creationId xmlns:p14="http://schemas.microsoft.com/office/powerpoint/2010/main" val="2159273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hyperlink" Target="https://youtu.be/D55WLFHovMY?si=he0jJ4RKMkW5IyhJ" TargetMode="External"/><Relationship Id="rId2" Type="http://schemas.openxmlformats.org/officeDocument/2006/relationships/hyperlink" Target="https://youtu.be/YhAwPFIUF_4?si=tCrPVLaomecJYjLI" TargetMode="External"/><Relationship Id="rId1" Type="http://schemas.openxmlformats.org/officeDocument/2006/relationships/slideLayout" Target="../slideLayouts/slideLayout7.xml"/><Relationship Id="rId5" Type="http://schemas.openxmlformats.org/officeDocument/2006/relationships/hyperlink" Target="https://youtu.be/3R41hJwbLbc?si=38CHqspTtSVhwB1l" TargetMode="External"/><Relationship Id="rId4" Type="http://schemas.openxmlformats.org/officeDocument/2006/relationships/hyperlink" Target="https://youtu.be/PFV8PNnAHUU?si=ZLuYOZLURnYYb7jJ"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4EE16-A6C5-AD9C-7AE6-20E22045A378}"/>
              </a:ext>
            </a:extLst>
          </p:cNvPr>
          <p:cNvSpPr>
            <a:spLocks noGrp="1"/>
          </p:cNvSpPr>
          <p:nvPr>
            <p:ph type="ctrTitle"/>
          </p:nvPr>
        </p:nvSpPr>
        <p:spPr>
          <a:xfrm>
            <a:off x="0" y="1449854"/>
            <a:ext cx="11666481" cy="1655762"/>
          </a:xfrm>
        </p:spPr>
        <p:txBody>
          <a:bodyPr>
            <a:noAutofit/>
          </a:bodyPr>
          <a:lstStyle/>
          <a:p>
            <a:r>
              <a:rPr lang="en-US" sz="5400" b="1" u="sng" dirty="0">
                <a:latin typeface="Times New Roman" panose="02020603050405020304" pitchFamily="18" charset="0"/>
                <a:cs typeface="Times New Roman" panose="02020603050405020304" pitchFamily="18" charset="0"/>
              </a:rPr>
              <a:t>MODULE-5:</a:t>
            </a:r>
            <a:r>
              <a:rPr lang="en-IN" sz="5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Special types of concrete</a:t>
            </a:r>
            <a:br>
              <a:rPr lang="en-IN" sz="5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en-US" sz="5400" b="1" u="sng" dirty="0">
                <a:latin typeface="Times New Roman" panose="02020603050405020304" pitchFamily="18" charset="0"/>
                <a:cs typeface="Times New Roman" panose="02020603050405020304" pitchFamily="18" charset="0"/>
              </a:rPr>
            </a:br>
            <a:br>
              <a:rPr lang="en-US" sz="5400" b="1" u="sng" dirty="0">
                <a:latin typeface="Times New Roman" panose="02020603050405020304" pitchFamily="18" charset="0"/>
                <a:cs typeface="Times New Roman" panose="02020603050405020304" pitchFamily="18" charset="0"/>
              </a:rPr>
            </a:br>
            <a:endParaRPr lang="en-IN" sz="5400" b="1" u="sng"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634421E-6736-721D-3897-EF4CC4F8E759}"/>
              </a:ext>
            </a:extLst>
          </p:cNvPr>
          <p:cNvSpPr>
            <a:spLocks noGrp="1"/>
          </p:cNvSpPr>
          <p:nvPr>
            <p:ph type="subTitle" idx="1"/>
          </p:nvPr>
        </p:nvSpPr>
        <p:spPr>
          <a:xfrm>
            <a:off x="614855" y="993227"/>
            <a:ext cx="10972800" cy="6085489"/>
          </a:xfrm>
        </p:spPr>
        <p:txBody>
          <a:bodyPr>
            <a:normAutofit fontScale="85000" lnSpcReduction="10000"/>
          </a:bodyPr>
          <a:lstStyle/>
          <a:p>
            <a:pPr>
              <a:lnSpc>
                <a:spcPct val="100000"/>
              </a:lnSpc>
            </a:pPr>
            <a:r>
              <a:rPr lang="en-US" sz="3200" b="1" dirty="0"/>
              <a:t>Course: Concreting Techniques and Practices</a:t>
            </a:r>
          </a:p>
          <a:p>
            <a:pPr>
              <a:lnSpc>
                <a:spcPct val="100000"/>
              </a:lnSpc>
            </a:pPr>
            <a:r>
              <a:rPr lang="en-US" sz="3200" b="1" dirty="0"/>
              <a:t>Course code: BCV405C</a:t>
            </a:r>
          </a:p>
          <a:p>
            <a:pPr>
              <a:lnSpc>
                <a:spcPct val="100000"/>
              </a:lnSpc>
            </a:pPr>
            <a:r>
              <a:rPr lang="en-US" sz="3200" b="1" dirty="0"/>
              <a:t>Semester: IV</a:t>
            </a:r>
          </a:p>
          <a:p>
            <a:endParaRPr lang="en-US" sz="3200" b="1" dirty="0"/>
          </a:p>
          <a:p>
            <a:endParaRPr lang="en-US" sz="3200" b="1" dirty="0"/>
          </a:p>
          <a:p>
            <a:r>
              <a:rPr lang="en-US" sz="3200" b="1" dirty="0"/>
              <a:t>                                                                 </a:t>
            </a:r>
          </a:p>
          <a:p>
            <a:pPr algn="r"/>
            <a:r>
              <a:rPr lang="en-US" sz="3200" b="1" dirty="0"/>
              <a:t> </a:t>
            </a:r>
          </a:p>
          <a:p>
            <a:r>
              <a:rPr lang="en-US" sz="3200" b="1" dirty="0"/>
              <a:t>Dept. of Civil Engineering</a:t>
            </a:r>
          </a:p>
          <a:p>
            <a:r>
              <a:rPr lang="en-US" sz="3200" b="1" dirty="0"/>
              <a:t>K S SCHOOL OF ENGG. &amp; MANAGEMENT</a:t>
            </a:r>
          </a:p>
          <a:p>
            <a:pPr algn="r"/>
            <a:r>
              <a:rPr lang="en-US" sz="3200" b="1" dirty="0"/>
              <a:t> </a:t>
            </a:r>
            <a:r>
              <a:rPr lang="en-US" sz="3200" b="1" u="sng" dirty="0"/>
              <a:t>FACULTY HANDLED:</a:t>
            </a:r>
          </a:p>
          <a:p>
            <a:r>
              <a:rPr lang="en-US" sz="3200" b="1" dirty="0"/>
              <a:t>                                                                                                      SHASHI PRASAD N</a:t>
            </a:r>
          </a:p>
          <a:p>
            <a:r>
              <a:rPr lang="en-US" sz="3200" b="1" dirty="0"/>
              <a:t>                                                                                                      Asst. Professor</a:t>
            </a:r>
          </a:p>
          <a:p>
            <a:endParaRPr lang="en-US" sz="3200" b="1" dirty="0"/>
          </a:p>
          <a:p>
            <a:endParaRPr lang="en-US" sz="3200" b="1" dirty="0"/>
          </a:p>
          <a:p>
            <a:endParaRPr lang="en-IN" sz="3200" b="1" dirty="0"/>
          </a:p>
        </p:txBody>
      </p:sp>
      <p:pic>
        <p:nvPicPr>
          <p:cNvPr id="4" name="image1.jpg">
            <a:extLst>
              <a:ext uri="{FF2B5EF4-FFF2-40B4-BE49-F238E27FC236}">
                <a16:creationId xmlns:a16="http://schemas.microsoft.com/office/drawing/2014/main" id="{CBF01E17-B9A8-7A7E-2463-2085F35E6B8D}"/>
              </a:ext>
            </a:extLst>
          </p:cNvPr>
          <p:cNvPicPr/>
          <p:nvPr/>
        </p:nvPicPr>
        <p:blipFill>
          <a:blip r:embed="rId2"/>
          <a:srcRect/>
          <a:stretch>
            <a:fillRect/>
          </a:stretch>
        </p:blipFill>
        <p:spPr>
          <a:xfrm>
            <a:off x="5342626" y="2415970"/>
            <a:ext cx="1506747" cy="1752600"/>
          </a:xfrm>
          <a:prstGeom prst="rect">
            <a:avLst/>
          </a:prstGeom>
          <a:ln/>
        </p:spPr>
      </p:pic>
    </p:spTree>
    <p:extLst>
      <p:ext uri="{BB962C8B-B14F-4D97-AF65-F5344CB8AC3E}">
        <p14:creationId xmlns:p14="http://schemas.microsoft.com/office/powerpoint/2010/main" val="427665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1A230-9E00-4F38-4279-C138510564A6}"/>
              </a:ext>
            </a:extLst>
          </p:cNvPr>
          <p:cNvSpPr>
            <a:spLocks noGrp="1"/>
          </p:cNvSpPr>
          <p:nvPr>
            <p:ph type="ctrTitle"/>
          </p:nvPr>
        </p:nvSpPr>
        <p:spPr>
          <a:xfrm>
            <a:off x="1524000" y="1122363"/>
            <a:ext cx="9144000" cy="1100575"/>
          </a:xfrm>
        </p:spPr>
        <p:txBody>
          <a:bodyPr/>
          <a:lstStyle/>
          <a:p>
            <a:r>
              <a:rPr lang="en-US" b="1" i="1" spc="-1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MODULE-5</a:t>
            </a:r>
            <a:endParaRPr lang="en-IN" b="1" i="1" spc="-1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770DAFA-23B1-9868-FEE9-6195A6F37805}"/>
              </a:ext>
            </a:extLst>
          </p:cNvPr>
          <p:cNvSpPr>
            <a:spLocks noGrp="1"/>
          </p:cNvSpPr>
          <p:nvPr>
            <p:ph type="subTitle" idx="1"/>
          </p:nvPr>
        </p:nvSpPr>
        <p:spPr>
          <a:xfrm>
            <a:off x="914400" y="2443654"/>
            <a:ext cx="10058400" cy="3689131"/>
          </a:xfrm>
        </p:spPr>
        <p:txBody>
          <a:bodyPr>
            <a:normAutofit fontScale="92500"/>
          </a:bodyPr>
          <a:lstStyle/>
          <a:p>
            <a:r>
              <a:rPr lang="en-IN"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Special types of concrete</a:t>
            </a:r>
          </a:p>
          <a:p>
            <a:pPr algn="just"/>
            <a:r>
              <a:rPr lang="en-IN" sz="3200" dirty="0">
                <a:latin typeface="Times New Roman" panose="02020603050405020304" pitchFamily="18" charset="0"/>
                <a:cs typeface="Times New Roman" panose="02020603050405020304" pitchFamily="18" charset="0"/>
              </a:rPr>
              <a:t>self-compacting concrete, mass concrete, dry lean concrete, geopolymer concrete, pavement quality concrete, fibre reinforced concrete, composite concrete, lightweight concrete, ferrocement, shotcreteing,  guniting, grouting, challenges faced at sites: plastic shrinkage cracks, plastic settlement, honey comb, bug holes, cover to concrete, do's and don’ts in concrete construction, site shoot, introduction on 3D printing.</a:t>
            </a:r>
          </a:p>
        </p:txBody>
      </p:sp>
    </p:spTree>
    <p:extLst>
      <p:ext uri="{BB962C8B-B14F-4D97-AF65-F5344CB8AC3E}">
        <p14:creationId xmlns:p14="http://schemas.microsoft.com/office/powerpoint/2010/main" val="269119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Self-Compacting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1387366"/>
            <a:ext cx="5042338" cy="4963017"/>
          </a:xfrm>
        </p:spPr>
        <p:txBody>
          <a:bodyPr/>
          <a:lstStyle/>
          <a:p>
            <a:pPr algn="just"/>
            <a:r>
              <a:rPr lang="en-US" dirty="0">
                <a:latin typeface="Times New Roman" panose="02020603050405020304" pitchFamily="18" charset="0"/>
                <a:cs typeface="Times New Roman" panose="02020603050405020304" pitchFamily="18" charset="0"/>
              </a:rPr>
              <a:t>Self-compacting concrete (SCC) is a type of concrete designed to flow and settle into place and encapsulate reinforcements without the need for mechanical vibration. </a:t>
            </a:r>
          </a:p>
          <a:p>
            <a:pPr algn="just"/>
            <a:r>
              <a:rPr lang="en-US" dirty="0">
                <a:latin typeface="Times New Roman" panose="02020603050405020304" pitchFamily="18" charset="0"/>
                <a:cs typeface="Times New Roman" panose="02020603050405020304" pitchFamily="18" charset="0"/>
              </a:rPr>
              <a:t>It is highly flowable and can spread into place, filling formwork and achieving full compaction even in the presence of congested reinforcement. </a:t>
            </a:r>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C269D61B-9FC0-2CB2-081D-9CF6FF5958BE}"/>
              </a:ext>
            </a:extLst>
          </p:cNvPr>
          <p:cNvPicPr>
            <a:picLocks noChangeAspect="1"/>
          </p:cNvPicPr>
          <p:nvPr/>
        </p:nvPicPr>
        <p:blipFill>
          <a:blip r:embed="rId2"/>
          <a:stretch>
            <a:fillRect/>
          </a:stretch>
        </p:blipFill>
        <p:spPr>
          <a:xfrm>
            <a:off x="6277986" y="1687115"/>
            <a:ext cx="5075814" cy="3483769"/>
          </a:xfrm>
          <a:prstGeom prst="rect">
            <a:avLst/>
          </a:prstGeom>
        </p:spPr>
      </p:pic>
    </p:spTree>
    <p:extLst>
      <p:ext uri="{BB962C8B-B14F-4D97-AF65-F5344CB8AC3E}">
        <p14:creationId xmlns:p14="http://schemas.microsoft.com/office/powerpoint/2010/main" val="1369049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Self-Compacting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199" y="1387366"/>
            <a:ext cx="9992711" cy="5281448"/>
          </a:xfrm>
        </p:spPr>
        <p:txBody>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 Flowability: </a:t>
            </a:r>
            <a:r>
              <a:rPr lang="en-US" dirty="0">
                <a:latin typeface="Times New Roman" panose="02020603050405020304" pitchFamily="18" charset="0"/>
                <a:cs typeface="Times New Roman" panose="02020603050405020304" pitchFamily="18" charset="0"/>
              </a:rPr>
              <a:t>SCC has excellent deformability, which allows it to flow easily under its own weight.</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 Passing Ability: </a:t>
            </a:r>
            <a:r>
              <a:rPr lang="en-US" dirty="0">
                <a:latin typeface="Times New Roman" panose="02020603050405020304" pitchFamily="18" charset="0"/>
                <a:cs typeface="Times New Roman" panose="02020603050405020304" pitchFamily="18" charset="0"/>
              </a:rPr>
              <a:t>It can pass through and around obstacles like reinforcing bars without segregating.</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 Segregation Resistance: </a:t>
            </a:r>
            <a:r>
              <a:rPr lang="en-US" dirty="0">
                <a:latin typeface="Times New Roman" panose="02020603050405020304" pitchFamily="18" charset="0"/>
                <a:cs typeface="Times New Roman" panose="02020603050405020304" pitchFamily="18" charset="0"/>
              </a:rPr>
              <a:t>Despite its fluid nature, SCC is designed to remain homogeneous and resist segregation of aggregates.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Viscosity: </a:t>
            </a:r>
            <a:r>
              <a:rPr lang="en-US" dirty="0">
                <a:latin typeface="Times New Roman" panose="02020603050405020304" pitchFamily="18" charset="0"/>
                <a:cs typeface="Times New Roman" panose="02020603050405020304" pitchFamily="18" charset="0"/>
              </a:rPr>
              <a:t>The concrete has a suitable viscosity to ensure it remains cohesive during the pour and retains its shape.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3443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Advantages of Self-Compacting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199" y="1387366"/>
            <a:ext cx="9992711" cy="5281448"/>
          </a:xfrm>
        </p:spPr>
        <p:txBody>
          <a:bodyPr>
            <a:normAutofit lnSpcReduction="1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Improved Durability: </a:t>
            </a:r>
            <a:r>
              <a:rPr lang="en-US" dirty="0">
                <a:latin typeface="Times New Roman" panose="02020603050405020304" pitchFamily="18" charset="0"/>
                <a:cs typeface="Times New Roman" panose="02020603050405020304" pitchFamily="18" charset="0"/>
              </a:rPr>
              <a:t>Uniform compaction reduces the presence of voids and increases the density of the concrete, leading to enhanced durability.</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Enhanced Surface Finish: </a:t>
            </a:r>
            <a:r>
              <a:rPr lang="en-US" dirty="0">
                <a:latin typeface="Times New Roman" panose="02020603050405020304" pitchFamily="18" charset="0"/>
                <a:cs typeface="Times New Roman" panose="02020603050405020304" pitchFamily="18" charset="0"/>
              </a:rPr>
              <a:t>The high fluidity ensures better surface finishes with fewer blemishes and bug holes.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Reduced Labor and Equipment Costs: </a:t>
            </a:r>
            <a:r>
              <a:rPr lang="en-US" dirty="0">
                <a:latin typeface="Times New Roman" panose="02020603050405020304" pitchFamily="18" charset="0"/>
                <a:cs typeface="Times New Roman" panose="02020603050405020304" pitchFamily="18" charset="0"/>
              </a:rPr>
              <a:t>Since mechanical vibration is not needed, labor and equipment requirements are reduced.</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Faster Construction: </a:t>
            </a:r>
            <a:r>
              <a:rPr lang="en-US" dirty="0">
                <a:latin typeface="Times New Roman" panose="02020603050405020304" pitchFamily="18" charset="0"/>
                <a:cs typeface="Times New Roman" panose="02020603050405020304" pitchFamily="18" charset="0"/>
              </a:rPr>
              <a:t>The ease of placement speeds up the construction process, particularly in complex structures.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Improved Safety: </a:t>
            </a:r>
            <a:r>
              <a:rPr lang="en-US" dirty="0">
                <a:latin typeface="Times New Roman" panose="02020603050405020304" pitchFamily="18" charset="0"/>
                <a:cs typeface="Times New Roman" panose="02020603050405020304" pitchFamily="18" charset="0"/>
              </a:rPr>
              <a:t>Reduced need for vibrators lowers the risk of hearing loss and other health issues associated with noise and vibration.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094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Disadvantages of Self-Compacting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1891863"/>
            <a:ext cx="9992711" cy="4099034"/>
          </a:xfrm>
        </p:spPr>
        <p:txBody>
          <a:bodyPr>
            <a:normAutofit/>
          </a:bodyPr>
          <a:lstStyle/>
          <a:p>
            <a:pPr algn="just"/>
            <a:r>
              <a:rPr lang="en-US" dirty="0">
                <a:latin typeface="Times New Roman" panose="02020603050405020304" pitchFamily="18" charset="0"/>
                <a:cs typeface="Times New Roman" panose="02020603050405020304" pitchFamily="18" charset="0"/>
              </a:rPr>
              <a:t>The process of selection of materials is more rigorous.</a:t>
            </a:r>
          </a:p>
          <a:p>
            <a:pPr algn="just"/>
            <a:r>
              <a:rPr lang="en-US" dirty="0">
                <a:latin typeface="Times New Roman" panose="02020603050405020304" pitchFamily="18" charset="0"/>
                <a:cs typeface="Times New Roman" panose="02020603050405020304" pitchFamily="18" charset="0"/>
              </a:rPr>
              <a:t>Costs for building rise in comparison to traditional concrete construction.</a:t>
            </a:r>
          </a:p>
          <a:p>
            <a:pPr algn="just"/>
            <a:r>
              <a:rPr lang="en-US" dirty="0">
                <a:latin typeface="Times New Roman" panose="02020603050405020304" pitchFamily="18" charset="0"/>
                <a:cs typeface="Times New Roman" panose="02020603050405020304" pitchFamily="18" charset="0"/>
              </a:rPr>
              <a:t>To employ a planned mixture, numerous trial batches and laboratory tests are necessary.</a:t>
            </a:r>
          </a:p>
          <a:p>
            <a:pPr algn="just"/>
            <a:r>
              <a:rPr lang="en-US" dirty="0">
                <a:latin typeface="Times New Roman" panose="02020603050405020304" pitchFamily="18" charset="0"/>
                <a:cs typeface="Times New Roman" panose="02020603050405020304" pitchFamily="18" charset="0"/>
              </a:rPr>
              <a:t>For formwork design, the increased flow velocity of SCC in comparison to standard concrete might result in adynamic pressure in addition to the hydrostatic pressure of poured concrete.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3945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Self-Compacting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497724"/>
            <a:ext cx="9992711" cy="4666593"/>
          </a:xfrm>
        </p:spPr>
        <p:txBody>
          <a:bodyPr>
            <a:normAutofit/>
          </a:bodyPr>
          <a:lstStyle/>
          <a:p>
            <a:pPr algn="just"/>
            <a:r>
              <a:rPr lang="en-US" dirty="0">
                <a:latin typeface="Times New Roman" panose="02020603050405020304" pitchFamily="18" charset="0"/>
                <a:cs typeface="Times New Roman" panose="02020603050405020304" pitchFamily="18" charset="0"/>
              </a:rPr>
              <a:t>Construction projects, including repairs, restoration, and renewal, require SCC.</a:t>
            </a:r>
          </a:p>
          <a:p>
            <a:pPr algn="just"/>
            <a:r>
              <a:rPr lang="en-US" dirty="0">
                <a:latin typeface="Times New Roman" panose="02020603050405020304" pitchFamily="18" charset="0"/>
                <a:cs typeface="Times New Roman" panose="02020603050405020304" pitchFamily="18" charset="0"/>
              </a:rPr>
              <a:t>With the use of SCC, retaining walls are built that are extremely sturdy and long-lasting.</a:t>
            </a:r>
          </a:p>
          <a:p>
            <a:pPr algn="just"/>
            <a:r>
              <a:rPr lang="en-US" dirty="0">
                <a:latin typeface="Times New Roman" panose="02020603050405020304" pitchFamily="18" charset="0"/>
                <a:cs typeface="Times New Roman" panose="02020603050405020304" pitchFamily="18" charset="0"/>
              </a:rPr>
              <a:t>SCC is used in the raft and pile foundation construction process.</a:t>
            </a:r>
          </a:p>
          <a:p>
            <a:pPr algn="just"/>
            <a:r>
              <a:rPr lang="en-US" dirty="0">
                <a:latin typeface="Times New Roman" panose="02020603050405020304" pitchFamily="18" charset="0"/>
                <a:cs typeface="Times New Roman" panose="02020603050405020304" pitchFamily="18" charset="0"/>
              </a:rPr>
              <a:t>Building earth retaining structures.</a:t>
            </a:r>
          </a:p>
          <a:p>
            <a:pPr algn="just"/>
            <a:r>
              <a:rPr lang="en-US" dirty="0">
                <a:latin typeface="Times New Roman" panose="02020603050405020304" pitchFamily="18" charset="0"/>
                <a:cs typeface="Times New Roman" panose="02020603050405020304" pitchFamily="18" charset="0"/>
              </a:rPr>
              <a:t>Drilled shafts</a:t>
            </a:r>
          </a:p>
          <a:p>
            <a:pPr algn="just"/>
            <a:r>
              <a:rPr lang="en-US" dirty="0">
                <a:latin typeface="Times New Roman" panose="02020603050405020304" pitchFamily="18" charset="0"/>
                <a:cs typeface="Times New Roman" panose="02020603050405020304" pitchFamily="18" charset="0"/>
              </a:rPr>
              <a:t>Columns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8075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Mass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1939159"/>
            <a:ext cx="5042338" cy="4269335"/>
          </a:xfrm>
        </p:spPr>
        <p:txBody>
          <a:bodyPr/>
          <a:lstStyle/>
          <a:p>
            <a:pPr algn="just"/>
            <a:r>
              <a:rPr lang="en-US" dirty="0">
                <a:latin typeface="Times New Roman" panose="02020603050405020304" pitchFamily="18" charset="0"/>
                <a:cs typeface="Times New Roman" panose="02020603050405020304" pitchFamily="18" charset="0"/>
              </a:rPr>
              <a:t>Mass concrete refers to any large volume of concrete with dimensions large enough to require measures to cope with the generation of heat from hydration and the associated volume change to minimize cracking.</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7A872F2-3218-3756-48D7-1D5F59A22CA0}"/>
              </a:ext>
            </a:extLst>
          </p:cNvPr>
          <p:cNvPicPr>
            <a:picLocks noChangeAspect="1"/>
          </p:cNvPicPr>
          <p:nvPr/>
        </p:nvPicPr>
        <p:blipFill>
          <a:blip r:embed="rId2"/>
          <a:stretch>
            <a:fillRect/>
          </a:stretch>
        </p:blipFill>
        <p:spPr>
          <a:xfrm>
            <a:off x="6311464" y="1828800"/>
            <a:ext cx="4772134" cy="3452567"/>
          </a:xfrm>
          <a:prstGeom prst="rect">
            <a:avLst/>
          </a:prstGeom>
        </p:spPr>
      </p:pic>
    </p:spTree>
    <p:extLst>
      <p:ext uri="{BB962C8B-B14F-4D97-AF65-F5344CB8AC3E}">
        <p14:creationId xmlns:p14="http://schemas.microsoft.com/office/powerpoint/2010/main" val="1229209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Mass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199" y="1387366"/>
            <a:ext cx="9992711" cy="4650827"/>
          </a:xfrm>
        </p:spPr>
        <p:txBody>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Thermal Considerations: </a:t>
            </a:r>
            <a:r>
              <a:rPr lang="en-US" dirty="0">
                <a:latin typeface="Times New Roman" panose="02020603050405020304" pitchFamily="18" charset="0"/>
                <a:cs typeface="Times New Roman" panose="02020603050405020304" pitchFamily="18" charset="0"/>
              </a:rPr>
              <a:t>The main concern in mass concrete is the control of temperature rise caused by the heat of hydration of the cement. </a:t>
            </a:r>
          </a:p>
          <a:p>
            <a:pPr algn="just"/>
            <a:r>
              <a:rPr lang="en-US" dirty="0">
                <a:latin typeface="Times New Roman" panose="02020603050405020304" pitchFamily="18" charset="0"/>
                <a:cs typeface="Times New Roman" panose="02020603050405020304" pitchFamily="18" charset="0"/>
              </a:rPr>
              <a:t>If the temperature difference between the interior and the exterior of the mass concrete is too large, it can lead to thermal cracking.</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Mix Design: </a:t>
            </a:r>
            <a:r>
              <a:rPr lang="en-US" dirty="0">
                <a:latin typeface="Times New Roman" panose="02020603050405020304" pitchFamily="18" charset="0"/>
                <a:cs typeface="Times New Roman" panose="02020603050405020304" pitchFamily="18" charset="0"/>
              </a:rPr>
              <a:t>The concrete mix for mass concrete structures is often designed to generate less heat. This might involve using a lower cement content, pozzolans like fly ash or slag, and aggregates with lower heat of hydration.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3001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Mass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199" y="1387366"/>
            <a:ext cx="9992711" cy="4650827"/>
          </a:xfrm>
        </p:spPr>
        <p:txBody>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Temperature Control Methods: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Pre-cooling: </a:t>
            </a:r>
            <a:r>
              <a:rPr lang="en-US" dirty="0">
                <a:latin typeface="Times New Roman" panose="02020603050405020304" pitchFamily="18" charset="0"/>
                <a:cs typeface="Times New Roman" panose="02020603050405020304" pitchFamily="18" charset="0"/>
              </a:rPr>
              <a:t>Cooling the materials before mixing.</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Post-cooling: </a:t>
            </a:r>
            <a:r>
              <a:rPr lang="en-US" dirty="0">
                <a:latin typeface="Times New Roman" panose="02020603050405020304" pitchFamily="18" charset="0"/>
                <a:cs typeface="Times New Roman" panose="02020603050405020304" pitchFamily="18" charset="0"/>
              </a:rPr>
              <a:t>Circulating chilled water through pipes embedded in the concrete.</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Surface insulation: </a:t>
            </a:r>
            <a:r>
              <a:rPr lang="en-US" dirty="0">
                <a:latin typeface="Times New Roman" panose="02020603050405020304" pitchFamily="18" charset="0"/>
                <a:cs typeface="Times New Roman" panose="02020603050405020304" pitchFamily="18" charset="0"/>
              </a:rPr>
              <a:t>Covering the concrete with insulating blankets.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Controlled placement temperature: </a:t>
            </a:r>
            <a:r>
              <a:rPr lang="en-US" dirty="0">
                <a:latin typeface="Times New Roman" panose="02020603050405020304" pitchFamily="18" charset="0"/>
                <a:cs typeface="Times New Roman" panose="02020603050405020304" pitchFamily="18" charset="0"/>
              </a:rPr>
              <a:t>Using measures like chilled mixing water or ice to keep the concrete temperature low during placement.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4705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Mass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584434"/>
            <a:ext cx="9992711" cy="5273566"/>
          </a:xfrm>
        </p:spPr>
        <p:txBody>
          <a:bodyPr>
            <a:normAutofit fontScale="92500" lnSpcReduction="1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Construction Practices: </a:t>
            </a:r>
            <a:r>
              <a:rPr lang="en-US" dirty="0">
                <a:latin typeface="Times New Roman" panose="02020603050405020304" pitchFamily="18" charset="0"/>
                <a:cs typeface="Times New Roman" panose="02020603050405020304" pitchFamily="18" charset="0"/>
              </a:rPr>
              <a:t>Proper construction practices are essential, including placing concrete in layers, controlling the rate of placement, and ensuring adequate curing.</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Strength and Durability of Mass Concrete: </a:t>
            </a:r>
            <a:r>
              <a:rPr lang="en-US" dirty="0">
                <a:latin typeface="Times New Roman" panose="02020603050405020304" pitchFamily="18" charset="0"/>
                <a:cs typeface="Times New Roman" panose="02020603050405020304" pitchFamily="18" charset="0"/>
              </a:rPr>
              <a:t>Mass concrete structures typically exhibit high strength and durability due to the large volume of concrete used, making them suitable for heavy loads and harsh environments.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Cost-effectiveness of Mass Concrete: </a:t>
            </a:r>
            <a:r>
              <a:rPr lang="en-US" dirty="0">
                <a:latin typeface="Times New Roman" panose="02020603050405020304" pitchFamily="18" charset="0"/>
                <a:cs typeface="Times New Roman" panose="02020603050405020304" pitchFamily="18" charset="0"/>
              </a:rPr>
              <a:t>Since mass concrete structures require fewer joints and reinforcement compared to smaller-scale concrete construction, they can be more cost-effective in terms of material and labor and wastage of the time and loss the money.</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a:t>
            </a: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Mass concrete is commonly used in the construction of large structures such as dams, bridge piers, large foundations, and mat slabs.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4708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Dry Lean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2057359"/>
            <a:ext cx="5042338" cy="2995448"/>
          </a:xfrm>
        </p:spPr>
        <p:txBody>
          <a:bodyPr/>
          <a:lstStyle/>
          <a:p>
            <a:pPr algn="just"/>
            <a:r>
              <a:rPr lang="en-US" dirty="0">
                <a:latin typeface="Times New Roman" panose="02020603050405020304" pitchFamily="18" charset="0"/>
                <a:cs typeface="Times New Roman" panose="02020603050405020304" pitchFamily="18" charset="0"/>
              </a:rPr>
              <a:t>It is a plain concrete with a large ratio of aggregate to cement than conventional concrete and generally used as a base/sub base of rigid pavement. </a:t>
            </a:r>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806786C6-3E65-37A1-B5B4-63B3C3A800F5}"/>
              </a:ext>
            </a:extLst>
          </p:cNvPr>
          <p:cNvPicPr>
            <a:picLocks noChangeAspect="1"/>
          </p:cNvPicPr>
          <p:nvPr/>
        </p:nvPicPr>
        <p:blipFill>
          <a:blip r:embed="rId2"/>
          <a:stretch>
            <a:fillRect/>
          </a:stretch>
        </p:blipFill>
        <p:spPr>
          <a:xfrm>
            <a:off x="6311464" y="1718421"/>
            <a:ext cx="5141084" cy="3421158"/>
          </a:xfrm>
          <a:prstGeom prst="rect">
            <a:avLst/>
          </a:prstGeom>
        </p:spPr>
      </p:pic>
    </p:spTree>
    <p:extLst>
      <p:ext uri="{BB962C8B-B14F-4D97-AF65-F5344CB8AC3E}">
        <p14:creationId xmlns:p14="http://schemas.microsoft.com/office/powerpoint/2010/main" val="3503927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Dry Lean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584434"/>
            <a:ext cx="9992711" cy="5273566"/>
          </a:xfrm>
        </p:spPr>
        <p:txBody>
          <a:bodyPr>
            <a:normAutofit fontScale="92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Low Cement Content: </a:t>
            </a:r>
            <a:r>
              <a:rPr lang="en-US" dirty="0">
                <a:latin typeface="Times New Roman" panose="02020603050405020304" pitchFamily="18" charset="0"/>
                <a:cs typeface="Times New Roman" panose="02020603050405020304" pitchFamily="18" charset="0"/>
              </a:rPr>
              <a:t>DLC typically contains a lower percentage of cement compared to standard concrete mixes, usually around 150 to 200 kg per cubic meter.</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 Aggregate Content: </a:t>
            </a:r>
            <a:r>
              <a:rPr lang="en-US" dirty="0">
                <a:latin typeface="Times New Roman" panose="02020603050405020304" pitchFamily="18" charset="0"/>
                <a:cs typeface="Times New Roman" panose="02020603050405020304" pitchFamily="18" charset="0"/>
              </a:rPr>
              <a:t>It has a higher aggregate-to-cement ratio. The aggregates used are often well-graded, ensuring a stable mix with good compaction properties.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Low Water-Cement Ratio: </a:t>
            </a:r>
            <a:r>
              <a:rPr lang="en-US" dirty="0">
                <a:latin typeface="Times New Roman" panose="02020603050405020304" pitchFamily="18" charset="0"/>
                <a:cs typeface="Times New Roman" panose="02020603050405020304" pitchFamily="18" charset="0"/>
              </a:rPr>
              <a:t>The water-cement ratio is relatively low, typically around 0.4 to 0.5. This helps in achieving a dry mix consistency, which is crucial for its application as a sub-base material.</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Workability: </a:t>
            </a:r>
            <a:r>
              <a:rPr lang="en-US" dirty="0">
                <a:latin typeface="Times New Roman" panose="02020603050405020304" pitchFamily="18" charset="0"/>
                <a:cs typeface="Times New Roman" panose="02020603050405020304" pitchFamily="18" charset="0"/>
              </a:rPr>
              <a:t>Due to the low water content, the workability of DLC is lower than that of conventional concrete. This dry consistency is essential for its purpose as a supporting layer under pavements.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Compressive Strength: </a:t>
            </a:r>
            <a:r>
              <a:rPr lang="en-US" dirty="0">
                <a:latin typeface="Times New Roman" panose="02020603050405020304" pitchFamily="18" charset="0"/>
                <a:cs typeface="Times New Roman" panose="02020603050405020304" pitchFamily="18" charset="0"/>
              </a:rPr>
              <a:t>The compressive strength of DLC is generally lower than that of regular concrete, ranging from 5 to 10 MPa. However, this is sufficient for its function as a sub-base layer.</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7871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Dry Lean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584434"/>
            <a:ext cx="9992711" cy="5273566"/>
          </a:xfrm>
        </p:spPr>
        <p:txBody>
          <a:bodyPr>
            <a:normAutofit fontScale="92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Durability: </a:t>
            </a:r>
            <a:r>
              <a:rPr lang="en-US" dirty="0">
                <a:latin typeface="Times New Roman" panose="02020603050405020304" pitchFamily="18" charset="0"/>
                <a:cs typeface="Times New Roman" panose="02020603050405020304" pitchFamily="18" charset="0"/>
              </a:rPr>
              <a:t>Despite its lower strength, DLC is durable and provides a stable foundation for pavements, resisting deformation under load.</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Economical: </a:t>
            </a:r>
            <a:r>
              <a:rPr lang="en-US" dirty="0">
                <a:latin typeface="Times New Roman" panose="02020603050405020304" pitchFamily="18" charset="0"/>
                <a:cs typeface="Times New Roman" panose="02020603050405020304" pitchFamily="18" charset="0"/>
              </a:rPr>
              <a:t>Due to the lower cement content, DLC is more economical compared to conventional concrete, making it a cost-effective solution for large-scale infrastructure projects.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Compaction: </a:t>
            </a:r>
            <a:r>
              <a:rPr lang="en-US" dirty="0">
                <a:latin typeface="Times New Roman" panose="02020603050405020304" pitchFamily="18" charset="0"/>
                <a:cs typeface="Times New Roman" panose="02020603050405020304" pitchFamily="18" charset="0"/>
              </a:rPr>
              <a:t>Proper compaction is crucial for DLC to ensure its effectiveness. It is typically compacted using heavy rollers to achieve the desired density and stability.</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Setting Time: </a:t>
            </a:r>
            <a:r>
              <a:rPr lang="en-US" dirty="0">
                <a:latin typeface="Times New Roman" panose="02020603050405020304" pitchFamily="18" charset="0"/>
                <a:cs typeface="Times New Roman" panose="02020603050405020304" pitchFamily="18" charset="0"/>
              </a:rPr>
              <a:t>The setting time for DLC is faster than conventional concrete due to its lower water content. This allows for quicker progression in construction projects.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a:t>
            </a:r>
            <a:r>
              <a:rPr lang="en-US" dirty="0">
                <a:latin typeface="Times New Roman" panose="02020603050405020304" pitchFamily="18" charset="0"/>
                <a:cs typeface="Times New Roman" panose="02020603050405020304" pitchFamily="18" charset="0"/>
              </a:rPr>
              <a:t>DLC is commonly used in the construction of roads, airport runways, and as a base layer for concrete pavements. It provides a strong, level, and stable platform for the subsequent layers of the pavement structure.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2030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Geopolymer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2057358"/>
            <a:ext cx="5042338" cy="3507869"/>
          </a:xfrm>
        </p:spPr>
        <p:txBody>
          <a:bodyPr>
            <a:normAutofit lnSpcReduction="10000"/>
          </a:bodyPr>
          <a:lstStyle/>
          <a:p>
            <a:pPr algn="just"/>
            <a:r>
              <a:rPr lang="en-US" dirty="0">
                <a:latin typeface="Times New Roman" panose="02020603050405020304" pitchFamily="18" charset="0"/>
                <a:cs typeface="Times New Roman" panose="02020603050405020304" pitchFamily="18" charset="0"/>
              </a:rPr>
              <a:t>Geopolymer concrete is a type of concrete that is made by reacting aluminate and silicate bearing materials with a caustic activator, such as fly ash or slag from iron and metal production. </a:t>
            </a:r>
          </a:p>
          <a:p>
            <a:pPr algn="just"/>
            <a:r>
              <a:rPr lang="en-US" dirty="0">
                <a:latin typeface="Times New Roman" panose="02020603050405020304" pitchFamily="18" charset="0"/>
                <a:cs typeface="Times New Roman" panose="02020603050405020304" pitchFamily="18" charset="0"/>
              </a:rPr>
              <a:t>It can be a suitable substitute for ordinary Portland cement (OPC). </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FB444BB-2947-D573-178A-195A5FD1E78C}"/>
              </a:ext>
            </a:extLst>
          </p:cNvPr>
          <p:cNvPicPr>
            <a:picLocks noChangeAspect="1"/>
          </p:cNvPicPr>
          <p:nvPr/>
        </p:nvPicPr>
        <p:blipFill>
          <a:blip r:embed="rId2"/>
          <a:stretch>
            <a:fillRect/>
          </a:stretch>
        </p:blipFill>
        <p:spPr>
          <a:xfrm>
            <a:off x="5880538" y="2057358"/>
            <a:ext cx="6164717" cy="3507869"/>
          </a:xfrm>
          <a:prstGeom prst="rect">
            <a:avLst/>
          </a:prstGeom>
        </p:spPr>
      </p:pic>
    </p:spTree>
    <p:extLst>
      <p:ext uri="{BB962C8B-B14F-4D97-AF65-F5344CB8AC3E}">
        <p14:creationId xmlns:p14="http://schemas.microsoft.com/office/powerpoint/2010/main" val="1652837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Geopolymer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213946"/>
            <a:ext cx="9992711" cy="5644054"/>
          </a:xfrm>
        </p:spPr>
        <p:txBody>
          <a:bodyPr>
            <a:normAutofit fontScale="92500" lnSpcReduction="1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Binder Composition:</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Alkali-Activated Materials: </a:t>
            </a:r>
            <a:r>
              <a:rPr lang="en-US" dirty="0">
                <a:latin typeface="Times New Roman" panose="02020603050405020304" pitchFamily="18" charset="0"/>
                <a:cs typeface="Times New Roman" panose="02020603050405020304" pitchFamily="18" charset="0"/>
              </a:rPr>
              <a:t>Geopolymer concrete uses aluminosilicate materials (such as fly ash, slag, or metakaolin) activated by alkaline solutions (e.g., sodium hydroxide or sodium silicate) instead of traditional Portland cement.</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Reduced CO2 Emissions: </a:t>
            </a:r>
            <a:r>
              <a:rPr lang="en-US" dirty="0">
                <a:latin typeface="Times New Roman" panose="02020603050405020304" pitchFamily="18" charset="0"/>
                <a:cs typeface="Times New Roman" panose="02020603050405020304" pitchFamily="18" charset="0"/>
              </a:rPr>
              <a:t>The production of geopolymer concrete significantly reduces carbon dioxide emissions compared to conventional cement production, making it an environmentally friendly option. </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Strength and Durability: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 Compressive Strength: </a:t>
            </a:r>
            <a:r>
              <a:rPr lang="en-US" dirty="0">
                <a:latin typeface="Times New Roman" panose="02020603050405020304" pitchFamily="18" charset="0"/>
                <a:cs typeface="Times New Roman" panose="02020603050405020304" pitchFamily="18" charset="0"/>
              </a:rPr>
              <a:t>Geopolymer concrete can achieve high compressive strengths, often comparable to or exceeding those of traditional concrete.</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Excellent Durability: </a:t>
            </a:r>
            <a:r>
              <a:rPr lang="en-US" dirty="0">
                <a:latin typeface="Times New Roman" panose="02020603050405020304" pitchFamily="18" charset="0"/>
                <a:cs typeface="Times New Roman" panose="02020603050405020304" pitchFamily="18" charset="0"/>
              </a:rPr>
              <a:t>It is highly resistant to chemical attacks, such as acids and sulfates, and exhibits good performance in aggressive environments.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1707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0"/>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Geopolymer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968922" y="848820"/>
            <a:ext cx="10254156" cy="6245662"/>
          </a:xfrm>
        </p:spPr>
        <p:txBody>
          <a:bodyPr>
            <a:normAutofit fontScale="92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Thermal Stability: </a:t>
            </a:r>
          </a:p>
          <a:p>
            <a:pPr marL="0" indent="0" algn="just">
              <a:buNone/>
            </a:pPr>
            <a:r>
              <a:rPr lang="en-US" dirty="0">
                <a:latin typeface="Times New Roman" panose="02020603050405020304" pitchFamily="18" charset="0"/>
                <a:cs typeface="Times New Roman" panose="02020603050405020304" pitchFamily="18" charset="0"/>
              </a:rPr>
              <a:t>Fire Resistance: Geopolymer concrete has excellent fire resistance due to its high thermal stability and low thermal conductivity, making it suitable for applications requiring fire-resistant materials.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Shrinkage and Creep:</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Low Shrinkage: </a:t>
            </a:r>
            <a:r>
              <a:rPr lang="en-US" dirty="0">
                <a:latin typeface="Times New Roman" panose="02020603050405020304" pitchFamily="18" charset="0"/>
                <a:cs typeface="Times New Roman" panose="02020603050405020304" pitchFamily="18" charset="0"/>
              </a:rPr>
              <a:t>Geopolymer concrete experiences lower drying shrinkage compared to traditional concrete, reducing the risk of cracking.</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Reduced Creep: </a:t>
            </a:r>
            <a:r>
              <a:rPr lang="en-US" dirty="0">
                <a:latin typeface="Times New Roman" panose="02020603050405020304" pitchFamily="18" charset="0"/>
                <a:cs typeface="Times New Roman" panose="02020603050405020304" pitchFamily="18" charset="0"/>
              </a:rPr>
              <a:t>It exhibits lower creep under sustained loads, contributing to its structural integrity over time.</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Workability: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Variable Workability: </a:t>
            </a:r>
            <a:r>
              <a:rPr lang="en-US" dirty="0">
                <a:latin typeface="Times New Roman" panose="02020603050405020304" pitchFamily="18" charset="0"/>
                <a:cs typeface="Times New Roman" panose="02020603050405020304" pitchFamily="18" charset="0"/>
              </a:rPr>
              <a:t>The workability of geopolymer concrete can be adjusted by modifying the mix design and the type and concentration of alkaline activators. Superplasticizers can also be used to improve workability.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Rapid Setting Time: </a:t>
            </a:r>
            <a:r>
              <a:rPr lang="en-US" dirty="0">
                <a:latin typeface="Times New Roman" panose="02020603050405020304" pitchFamily="18" charset="0"/>
                <a:cs typeface="Times New Roman" panose="02020603050405020304" pitchFamily="18" charset="0"/>
              </a:rPr>
              <a:t>Geopolymer concrete can have a faster setting time, which can be advantageous for certain construction applications but may require careful handling during placement.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8925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0"/>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Geopolymer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968922" y="848820"/>
            <a:ext cx="10254156" cy="5662339"/>
          </a:xfrm>
        </p:spPr>
        <p:txBody>
          <a:bodyPr>
            <a:normAutofit lnSpcReduction="1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Environmental Benefits: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Utilization of Industrial By-Products: </a:t>
            </a:r>
            <a:r>
              <a:rPr lang="en-US" dirty="0">
                <a:latin typeface="Times New Roman" panose="02020603050405020304" pitchFamily="18" charset="0"/>
                <a:cs typeface="Times New Roman" panose="02020603050405020304" pitchFamily="18" charset="0"/>
              </a:rPr>
              <a:t>Geopolymer concrete makes use of industrial by-products like fly ash and slag, reducing waste and promoting resource efficiency.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Energy Efficiency: </a:t>
            </a:r>
            <a:r>
              <a:rPr lang="en-US" dirty="0">
                <a:latin typeface="Times New Roman" panose="02020603050405020304" pitchFamily="18" charset="0"/>
                <a:cs typeface="Times New Roman" panose="02020603050405020304" pitchFamily="18" charset="0"/>
              </a:rPr>
              <a:t>The production process of geopolymer concrete is less energy-intensive compared to Portland cement, contributing to overall energy savings.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Mechanical Properties: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Flexural and Tensile Strength: </a:t>
            </a:r>
            <a:r>
              <a:rPr lang="en-US" dirty="0">
                <a:latin typeface="Times New Roman" panose="02020603050405020304" pitchFamily="18" charset="0"/>
                <a:cs typeface="Times New Roman" panose="02020603050405020304" pitchFamily="18" charset="0"/>
              </a:rPr>
              <a:t>Geopolymer concrete typically has good flexural and tensile strengths, making it suitable for various structural applications.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Elastic Modulus: </a:t>
            </a:r>
            <a:r>
              <a:rPr lang="en-US" dirty="0">
                <a:latin typeface="Times New Roman" panose="02020603050405020304" pitchFamily="18" charset="0"/>
                <a:cs typeface="Times New Roman" panose="02020603050405020304" pitchFamily="18" charset="0"/>
              </a:rPr>
              <a:t>The elastic modulus of geopolymer concrete is comparable to that of traditional concrete, ensuring compatibility in structural designs.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241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0"/>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Geopolymer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968922" y="848820"/>
            <a:ext cx="10254156" cy="5662339"/>
          </a:xfrm>
        </p:spPr>
        <p:txBody>
          <a:bodyPr>
            <a:normAutofit lnSpcReduction="1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Infrastructure Projects: </a:t>
            </a:r>
            <a:r>
              <a:rPr lang="en-US" dirty="0">
                <a:latin typeface="Times New Roman" panose="02020603050405020304" pitchFamily="18" charset="0"/>
                <a:cs typeface="Times New Roman" panose="02020603050405020304" pitchFamily="18" charset="0"/>
              </a:rPr>
              <a:t>Geopolymer concrete is used in a variety of infrastructure applications, including roads, bridges, and buildings.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Precast Elements: </a:t>
            </a:r>
            <a:r>
              <a:rPr lang="en-US" dirty="0">
                <a:latin typeface="Times New Roman" panose="02020603050405020304" pitchFamily="18" charset="0"/>
                <a:cs typeface="Times New Roman" panose="02020603050405020304" pitchFamily="18" charset="0"/>
              </a:rPr>
              <a:t>It is also used for precast concrete products such as beams, slabs, and panels due to its favorable mechanical properties and durability.</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Sustainability: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Reduced Carbon Footprint: </a:t>
            </a:r>
            <a:r>
              <a:rPr lang="en-US" dirty="0">
                <a:latin typeface="Times New Roman" panose="02020603050405020304" pitchFamily="18" charset="0"/>
                <a:cs typeface="Times New Roman" panose="02020603050405020304" pitchFamily="18" charset="0"/>
              </a:rPr>
              <a:t>The use of geopolymer concrete contributes to a lower carbon footprint in construction projects, aligning with sustainable development goals.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Long-Term Performance: </a:t>
            </a:r>
            <a:r>
              <a:rPr lang="en-US" dirty="0">
                <a:latin typeface="Times New Roman" panose="02020603050405020304" pitchFamily="18" charset="0"/>
                <a:cs typeface="Times New Roman" panose="02020603050405020304" pitchFamily="18" charset="0"/>
              </a:rPr>
              <a:t>Its enhanced durability and resistance to environmental degradation ensure long-term performance and reduced maintenance costs.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3052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Pavement Quality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2057358"/>
            <a:ext cx="5042338" cy="3507869"/>
          </a:xfrm>
        </p:spPr>
        <p:txBody>
          <a:bodyPr>
            <a:normAutofit/>
          </a:bodyPr>
          <a:lstStyle/>
          <a:p>
            <a:pPr algn="just"/>
            <a:r>
              <a:rPr lang="en-US" dirty="0">
                <a:latin typeface="Times New Roman" panose="02020603050405020304" pitchFamily="18" charset="0"/>
                <a:cs typeface="Times New Roman" panose="02020603050405020304" pitchFamily="18" charset="0"/>
              </a:rPr>
              <a:t>Pavement Quality Concrete (PQC) is a high-strength, high-durability concrete specifically designed for constructing pavements and other structures that experience heavy traffic loads and harsh environmental conditions.</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59F49FF2-9997-40E7-A848-61B690554AF4}"/>
              </a:ext>
            </a:extLst>
          </p:cNvPr>
          <p:cNvPicPr>
            <a:picLocks noChangeAspect="1"/>
          </p:cNvPicPr>
          <p:nvPr/>
        </p:nvPicPr>
        <p:blipFill>
          <a:blip r:embed="rId2"/>
          <a:stretch>
            <a:fillRect/>
          </a:stretch>
        </p:blipFill>
        <p:spPr>
          <a:xfrm>
            <a:off x="6096000" y="2057358"/>
            <a:ext cx="5679848" cy="3180715"/>
          </a:xfrm>
          <a:prstGeom prst="rect">
            <a:avLst/>
          </a:prstGeom>
        </p:spPr>
      </p:pic>
    </p:spTree>
    <p:extLst>
      <p:ext uri="{BB962C8B-B14F-4D97-AF65-F5344CB8AC3E}">
        <p14:creationId xmlns:p14="http://schemas.microsoft.com/office/powerpoint/2010/main" val="1338459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Pavement Quality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213946"/>
            <a:ext cx="9992711" cy="5644054"/>
          </a:xfrm>
        </p:spPr>
        <p:txBody>
          <a:bodyPr>
            <a:normAutofit fontScale="92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 Strength:</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Compressive Strength: </a:t>
            </a:r>
            <a:r>
              <a:rPr lang="en-US" dirty="0">
                <a:latin typeface="Times New Roman" panose="02020603050405020304" pitchFamily="18" charset="0"/>
                <a:cs typeface="Times New Roman" panose="02020603050405020304" pitchFamily="18" charset="0"/>
              </a:rPr>
              <a:t>PQC typically has a high compressive strength, often in the range of 30 to 50 MPa or higher, to withstand heavy traffic loads and prevent surface deformation.</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Flexural Strength: </a:t>
            </a:r>
            <a:r>
              <a:rPr lang="en-US" dirty="0">
                <a:latin typeface="Times New Roman" panose="02020603050405020304" pitchFamily="18" charset="0"/>
                <a:cs typeface="Times New Roman" panose="02020603050405020304" pitchFamily="18" charset="0"/>
              </a:rPr>
              <a:t>It also possesses high flexural strength, which is crucial for resisting bending stresses induced by moving vehicles.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Durability: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Abrasion Resistance: </a:t>
            </a:r>
            <a:r>
              <a:rPr lang="en-US" dirty="0">
                <a:latin typeface="Times New Roman" panose="02020603050405020304" pitchFamily="18" charset="0"/>
                <a:cs typeface="Times New Roman" panose="02020603050405020304" pitchFamily="18" charset="0"/>
              </a:rPr>
              <a:t>PQC is designed to resist surface wear caused by traffic abrasion, ensuring a long service life.</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Weather Resistance: </a:t>
            </a:r>
            <a:r>
              <a:rPr lang="en-US" dirty="0">
                <a:latin typeface="Times New Roman" panose="02020603050405020304" pitchFamily="18" charset="0"/>
                <a:cs typeface="Times New Roman" panose="02020603050405020304" pitchFamily="18" charset="0"/>
              </a:rPr>
              <a:t>It is highly resistant to freeze-thaw cycles, reducing the risk of cracking and spalling in regions with severe winters.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Low Water-Cement Ratio:</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Workability: </a:t>
            </a:r>
            <a:r>
              <a:rPr lang="en-US" dirty="0">
                <a:latin typeface="Times New Roman" panose="02020603050405020304" pitchFamily="18" charset="0"/>
                <a:cs typeface="Times New Roman" panose="02020603050405020304" pitchFamily="18" charset="0"/>
              </a:rPr>
              <a:t>PQC typically has a low water-cement ratio, usually between 0.35 to 0.45, to achieve high strength and durability. This requires the use of water-reducing admixtures to maintain workability.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1822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Pavement Quality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213946"/>
            <a:ext cx="9992711" cy="5644054"/>
          </a:xfrm>
        </p:spPr>
        <p:txBody>
          <a:bodyPr>
            <a:normAutofit/>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Aggregate Quality: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Well-Graded Aggregates: </a:t>
            </a:r>
            <a:r>
              <a:rPr lang="en-US" dirty="0">
                <a:latin typeface="Times New Roman" panose="02020603050405020304" pitchFamily="18" charset="0"/>
                <a:cs typeface="Times New Roman" panose="02020603050405020304" pitchFamily="18" charset="0"/>
              </a:rPr>
              <a:t>High-quality, well-graded aggregates are used to ensure good compaction, strength, and durability of the concrete.</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Aggregate Size: </a:t>
            </a:r>
            <a:r>
              <a:rPr lang="en-US" dirty="0">
                <a:latin typeface="Times New Roman" panose="02020603050405020304" pitchFamily="18" charset="0"/>
                <a:cs typeface="Times New Roman" panose="02020603050405020304" pitchFamily="18" charset="0"/>
              </a:rPr>
              <a:t>The maximum size of coarse aggregates is usually limited to 20 mm to facilitate proper compaction and surface finish.</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Consistency and Workability: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Slump: </a:t>
            </a:r>
            <a:r>
              <a:rPr lang="en-US" dirty="0">
                <a:latin typeface="Times New Roman" panose="02020603050405020304" pitchFamily="18" charset="0"/>
                <a:cs typeface="Times New Roman" panose="02020603050405020304" pitchFamily="18" charset="0"/>
              </a:rPr>
              <a:t>The concrete mix should have a slump in the range of 25 to 75 mm, ensuring it is workable enough for proper placement and finishing.</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Admixtures: </a:t>
            </a:r>
            <a:r>
              <a:rPr lang="en-US" dirty="0">
                <a:latin typeface="Times New Roman" panose="02020603050405020304" pitchFamily="18" charset="0"/>
                <a:cs typeface="Times New Roman" panose="02020603050405020304" pitchFamily="18" charset="0"/>
              </a:rPr>
              <a:t>Chemical admixtures like superplasticizers are often used to enhance workability without compromising strength.</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4125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Pavement Quality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213946"/>
            <a:ext cx="9992711" cy="5644054"/>
          </a:xfrm>
        </p:spPr>
        <p:txBody>
          <a:bodyPr>
            <a:normAutofit fontScale="92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Curing:</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 Curing: </a:t>
            </a:r>
            <a:r>
              <a:rPr lang="en-US" dirty="0">
                <a:latin typeface="Times New Roman" panose="02020603050405020304" pitchFamily="18" charset="0"/>
                <a:cs typeface="Times New Roman" panose="02020603050405020304" pitchFamily="18" charset="0"/>
              </a:rPr>
              <a:t>Adequate curing is essential for PQC to achieve its desired properties. Curing methods such as wet curing, using curing compounds, or covering with wet burlap are employed to maintain moisture and temperature conditions.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Thickness: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Design Thickness: </a:t>
            </a:r>
            <a:r>
              <a:rPr lang="en-US" dirty="0">
                <a:latin typeface="Times New Roman" panose="02020603050405020304" pitchFamily="18" charset="0"/>
                <a:cs typeface="Times New Roman" panose="02020603050405020304" pitchFamily="18" charset="0"/>
              </a:rPr>
              <a:t>The thickness of PQC pavements is designed based on the expected traffic loads, subgrade conditions, and environmental factors. It typically ranges from 150 mm to 300 mm or more for heavily trafficked highways and runways.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Joint Design:</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Expansion and Contraction Joints: </a:t>
            </a:r>
            <a:r>
              <a:rPr lang="en-US" dirty="0">
                <a:latin typeface="Times New Roman" panose="02020603050405020304" pitchFamily="18" charset="0"/>
                <a:cs typeface="Times New Roman" panose="02020603050405020304" pitchFamily="18" charset="0"/>
              </a:rPr>
              <a:t>Proper design and placement of expansion and contraction joints are critical to accommodate temperature-induced movements and prevent cracking.</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Dowel Bars: </a:t>
            </a:r>
            <a:r>
              <a:rPr lang="en-US" dirty="0">
                <a:latin typeface="Times New Roman" panose="02020603050405020304" pitchFamily="18" charset="0"/>
                <a:cs typeface="Times New Roman" panose="02020603050405020304" pitchFamily="18" charset="0"/>
              </a:rPr>
              <a:t>Dowel bars are often used at joints to transfer loads across the joints and ensure smooth vehicle movement.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0262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Pavement Quality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213946"/>
            <a:ext cx="9992711" cy="5644054"/>
          </a:xfrm>
        </p:spPr>
        <p:txBody>
          <a:bodyPr>
            <a:normAutofit fontScale="92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Surface Finish:</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Texturing: </a:t>
            </a:r>
            <a:r>
              <a:rPr lang="en-US" dirty="0">
                <a:latin typeface="Times New Roman" panose="02020603050405020304" pitchFamily="18" charset="0"/>
                <a:cs typeface="Times New Roman" panose="02020603050405020304" pitchFamily="18" charset="0"/>
              </a:rPr>
              <a:t>The surface of PQC is textured to provide adequate skid resistance and prevent vehicles from slipping. Common methods include brooming, tinning, or applying a textured finish using special tools.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Smoothness: </a:t>
            </a:r>
            <a:r>
              <a:rPr lang="en-US" dirty="0">
                <a:latin typeface="Times New Roman" panose="02020603050405020304" pitchFamily="18" charset="0"/>
                <a:cs typeface="Times New Roman" panose="02020603050405020304" pitchFamily="18" charset="0"/>
              </a:rPr>
              <a:t>Achieving a smooth surface finish is essential for ride quality and reducing tire wear.</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Highways and Roads: </a:t>
            </a:r>
            <a:r>
              <a:rPr lang="en-US" dirty="0">
                <a:latin typeface="Times New Roman" panose="02020603050405020304" pitchFamily="18" charset="0"/>
                <a:cs typeface="Times New Roman" panose="02020603050405020304" pitchFamily="18" charset="0"/>
              </a:rPr>
              <a:t>PQC is extensively used for constructing highways, arterial roads, and urban streets where heavy traffic loads are expected.</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Airport Runways and Taxiways: </a:t>
            </a:r>
            <a:r>
              <a:rPr lang="en-US" dirty="0">
                <a:latin typeface="Times New Roman" panose="02020603050405020304" pitchFamily="18" charset="0"/>
                <a:cs typeface="Times New Roman" panose="02020603050405020304" pitchFamily="18" charset="0"/>
              </a:rPr>
              <a:t>It is used in the construction of airport runways, taxiways, and aprons due to its ability to withstand high wheel loads and jet blast effects.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 Floors: </a:t>
            </a:r>
            <a:r>
              <a:rPr lang="en-US" dirty="0">
                <a:latin typeface="Times New Roman" panose="02020603050405020304" pitchFamily="18" charset="0"/>
                <a:cs typeface="Times New Roman" panose="02020603050405020304" pitchFamily="18" charset="0"/>
              </a:rPr>
              <a:t>PQC is also used for constructing industrial floors, ports, and container yards where heavy machinery and equipment operate.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3056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Fibre Reinforced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2057358"/>
            <a:ext cx="5042338" cy="3507869"/>
          </a:xfrm>
        </p:spPr>
        <p:txBody>
          <a:bodyPr>
            <a:normAutofit lnSpcReduction="10000"/>
          </a:bodyPr>
          <a:lstStyle/>
          <a:p>
            <a:pPr algn="just"/>
            <a:r>
              <a:rPr lang="en-US" dirty="0">
                <a:latin typeface="Times New Roman" panose="02020603050405020304" pitchFamily="18" charset="0"/>
                <a:cs typeface="Times New Roman" panose="02020603050405020304" pitchFamily="18" charset="0"/>
              </a:rPr>
              <a:t>Fiber Reinforced Concrete (FRC) is a type of concrete that incorporates fibrous materials to enhance its structural integrity and performance. </a:t>
            </a:r>
          </a:p>
          <a:p>
            <a:pPr algn="just"/>
            <a:r>
              <a:rPr lang="en-US" dirty="0">
                <a:latin typeface="Times New Roman" panose="02020603050405020304" pitchFamily="18" charset="0"/>
                <a:cs typeface="Times New Roman" panose="02020603050405020304" pitchFamily="18" charset="0"/>
              </a:rPr>
              <a:t>The fibers can be made from various materials, including steel, glass, synthetic, and natural fibers. </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DC0C29F0-3A05-0F87-C6CE-454D17671F04}"/>
              </a:ext>
            </a:extLst>
          </p:cNvPr>
          <p:cNvPicPr>
            <a:picLocks noChangeAspect="1"/>
          </p:cNvPicPr>
          <p:nvPr/>
        </p:nvPicPr>
        <p:blipFill>
          <a:blip r:embed="rId2"/>
          <a:stretch>
            <a:fillRect/>
          </a:stretch>
        </p:blipFill>
        <p:spPr>
          <a:xfrm>
            <a:off x="6311464" y="2057358"/>
            <a:ext cx="4780471" cy="3181186"/>
          </a:xfrm>
          <a:prstGeom prst="rect">
            <a:avLst/>
          </a:prstGeom>
        </p:spPr>
      </p:pic>
    </p:spTree>
    <p:extLst>
      <p:ext uri="{BB962C8B-B14F-4D97-AF65-F5344CB8AC3E}">
        <p14:creationId xmlns:p14="http://schemas.microsoft.com/office/powerpoint/2010/main" val="1222387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Fibre Reinforced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213946"/>
            <a:ext cx="9992711" cy="5644054"/>
          </a:xfrm>
        </p:spPr>
        <p:txBody>
          <a:bodyPr>
            <a:normAutofit fontScale="92500" lnSpcReduction="1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Enhanced Mechanical Properties: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Increased Tensile Strength: </a:t>
            </a:r>
            <a:r>
              <a:rPr lang="en-US" dirty="0">
                <a:latin typeface="Times New Roman" panose="02020603050405020304" pitchFamily="18" charset="0"/>
                <a:cs typeface="Times New Roman" panose="02020603050405020304" pitchFamily="18" charset="0"/>
              </a:rPr>
              <a:t>The addition of fibers improves the tensile strength of the concrete, allowing it to resist cracking and deformation under tensile stresses.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Improved Flexural Strength: </a:t>
            </a:r>
            <a:r>
              <a:rPr lang="en-US" dirty="0">
                <a:latin typeface="Times New Roman" panose="02020603050405020304" pitchFamily="18" charset="0"/>
                <a:cs typeface="Times New Roman" panose="02020603050405020304" pitchFamily="18" charset="0"/>
              </a:rPr>
              <a:t>FRC exhibits higher flexural strength compared to conventional concrete, enhancing its ability to withstand bending stresses.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Crack Control:</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Reduced Cracking: </a:t>
            </a:r>
            <a:r>
              <a:rPr lang="en-US" dirty="0">
                <a:latin typeface="Times New Roman" panose="02020603050405020304" pitchFamily="18" charset="0"/>
                <a:cs typeface="Times New Roman" panose="02020603050405020304" pitchFamily="18" charset="0"/>
              </a:rPr>
              <a:t>Fibers help to control and minimize the formation of cracks during the plastic and hardened stages of the concrete. They act as crack arrestors, preventing the propagation of micro-cracks.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Improved Ductility: </a:t>
            </a:r>
            <a:r>
              <a:rPr lang="en-US" dirty="0">
                <a:latin typeface="Times New Roman" panose="02020603050405020304" pitchFamily="18" charset="0"/>
                <a:cs typeface="Times New Roman" panose="02020603050405020304" pitchFamily="18" charset="0"/>
              </a:rPr>
              <a:t>The presence of fibers enhances the ductility of the concrete, making it more capable of deforming under load without sudden failure.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1725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Fibre Reinforced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848821"/>
            <a:ext cx="9992711" cy="6009179"/>
          </a:xfrm>
        </p:spPr>
        <p:txBody>
          <a:bodyPr>
            <a:normAutofit fontScale="92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Fibers: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Steel Fibers: </a:t>
            </a:r>
            <a:r>
              <a:rPr lang="en-US" dirty="0">
                <a:latin typeface="Times New Roman" panose="02020603050405020304" pitchFamily="18" charset="0"/>
                <a:cs typeface="Times New Roman" panose="02020603050405020304" pitchFamily="18" charset="0"/>
              </a:rPr>
              <a:t>Provide high tensile strength and stiffness, making them suitable for heavy-duty applications such as industrial floors and pavements.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Glass Fibers: </a:t>
            </a:r>
            <a:r>
              <a:rPr lang="en-US" dirty="0">
                <a:latin typeface="Times New Roman" panose="02020603050405020304" pitchFamily="18" charset="0"/>
                <a:cs typeface="Times New Roman" panose="02020603050405020304" pitchFamily="18" charset="0"/>
              </a:rPr>
              <a:t>Offer good resistance to corrosion and alkali, commonly used in architectural applications and repair works.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Synthetic Fibers: </a:t>
            </a:r>
            <a:r>
              <a:rPr lang="en-US" dirty="0">
                <a:latin typeface="Times New Roman" panose="02020603050405020304" pitchFamily="18" charset="0"/>
                <a:cs typeface="Times New Roman" panose="02020603050405020304" pitchFamily="18" charset="0"/>
              </a:rPr>
              <a:t>Include polypropylene, nylon, and polyethylene fibers, which improve impact resistance and reduce plastic shrinkage cracks.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Natural Fibers: </a:t>
            </a:r>
            <a:r>
              <a:rPr lang="en-US" dirty="0">
                <a:latin typeface="Times New Roman" panose="02020603050405020304" pitchFamily="18" charset="0"/>
                <a:cs typeface="Times New Roman" panose="02020603050405020304" pitchFamily="18" charset="0"/>
              </a:rPr>
              <a:t>Derived from materials like cellulose, jute, and coir, these fibers are environmentally friendly and enhance the sustainability of the concrete mix.</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Durability: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Enhanced Durability: </a:t>
            </a:r>
            <a:r>
              <a:rPr lang="en-US" dirty="0">
                <a:latin typeface="Times New Roman" panose="02020603050405020304" pitchFamily="18" charset="0"/>
                <a:cs typeface="Times New Roman" panose="02020603050405020304" pitchFamily="18" charset="0"/>
              </a:rPr>
              <a:t>FRC exhibits improved resistance to impact, abrasion, and fatigue, making it suitable for applications subjected to dynamic and repetitive loads.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Resistance to Environmental Degradation: </a:t>
            </a:r>
            <a:r>
              <a:rPr lang="en-US" dirty="0">
                <a:latin typeface="Times New Roman" panose="02020603050405020304" pitchFamily="18" charset="0"/>
                <a:cs typeface="Times New Roman" panose="02020603050405020304" pitchFamily="18" charset="0"/>
              </a:rPr>
              <a:t>The fibers enhance the concrete’s resistance to environmental factors such as freeze-thaw cycles, chemical attacks, and thermal variations.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6776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Fibre Reinforced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848821"/>
            <a:ext cx="9992711" cy="6009179"/>
          </a:xfrm>
        </p:spPr>
        <p:txBody>
          <a:bodyPr>
            <a:normAutofit fontScale="850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Workability: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Fiber Dispersion: </a:t>
            </a:r>
            <a:r>
              <a:rPr lang="en-US" dirty="0">
                <a:latin typeface="Times New Roman" panose="02020603050405020304" pitchFamily="18" charset="0"/>
                <a:cs typeface="Times New Roman" panose="02020603050405020304" pitchFamily="18" charset="0"/>
              </a:rPr>
              <a:t>Proper dispersion of fibers is crucial to ensure uniform properties throughout the concrete mix. This can be achieved through careful mixing and sometimes the use of admixtures.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Slump and Flow: </a:t>
            </a:r>
            <a:r>
              <a:rPr lang="en-US" dirty="0">
                <a:latin typeface="Times New Roman" panose="02020603050405020304" pitchFamily="18" charset="0"/>
                <a:cs typeface="Times New Roman" panose="02020603050405020304" pitchFamily="18" charset="0"/>
              </a:rPr>
              <a:t>The addition of fibers can affect the workability of the concrete. Superplasticizers or other chemical admixtures may be used to maintain the desired workability without compromising the performance of the concrete.</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Construction Applications: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Pavements and Overlays: </a:t>
            </a:r>
            <a:r>
              <a:rPr lang="en-US" dirty="0">
                <a:latin typeface="Times New Roman" panose="02020603050405020304" pitchFamily="18" charset="0"/>
                <a:cs typeface="Times New Roman" panose="02020603050405020304" pitchFamily="18" charset="0"/>
              </a:rPr>
              <a:t>FRC is used in the construction of pavements, overlays, and industrial floors due to its improved load-bearing capacity and durability.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Shotcrete: </a:t>
            </a:r>
            <a:r>
              <a:rPr lang="en-US" dirty="0">
                <a:latin typeface="Times New Roman" panose="02020603050405020304" pitchFamily="18" charset="0"/>
                <a:cs typeface="Times New Roman" panose="02020603050405020304" pitchFamily="18" charset="0"/>
              </a:rPr>
              <a:t>Fibers are commonly used in shotcrete applications for tunnels, retaining walls, and slope stabilization to enhance the structural integrity and reduce rebound.</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Precast Elements: </a:t>
            </a:r>
            <a:r>
              <a:rPr lang="en-US" dirty="0">
                <a:latin typeface="Times New Roman" panose="02020603050405020304" pitchFamily="18" charset="0"/>
                <a:cs typeface="Times New Roman" panose="02020603050405020304" pitchFamily="18" charset="0"/>
              </a:rPr>
              <a:t>FRC is used in precast concrete products such as pipes, panels, and architectural elements for improved performance and durability.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Repair and Rehabilitation: </a:t>
            </a:r>
            <a:r>
              <a:rPr lang="en-US" dirty="0">
                <a:latin typeface="Times New Roman" panose="02020603050405020304" pitchFamily="18" charset="0"/>
                <a:cs typeface="Times New Roman" panose="02020603050405020304" pitchFamily="18" charset="0"/>
              </a:rPr>
              <a:t>FRC is often used in the repair and rehabilitation of existing structures to improve their strength and extend their service life.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661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Fibre Reinforced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848821"/>
            <a:ext cx="9992711" cy="6009179"/>
          </a:xfrm>
        </p:spPr>
        <p:txBody>
          <a:bodyPr>
            <a:normAutofit fontScale="925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Environmental Benefits: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Sustainability: </a:t>
            </a:r>
            <a:r>
              <a:rPr lang="en-US" dirty="0">
                <a:latin typeface="Times New Roman" panose="02020603050405020304" pitchFamily="18" charset="0"/>
                <a:cs typeface="Times New Roman" panose="02020603050405020304" pitchFamily="18" charset="0"/>
              </a:rPr>
              <a:t>The use of natural and synthetic fibers can enhance the sustainability of concrete by reducing the need for traditional reinforcing materials and minimizing waste.</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Energy Efficiency: </a:t>
            </a:r>
            <a:r>
              <a:rPr lang="en-US" dirty="0">
                <a:latin typeface="Times New Roman" panose="02020603050405020304" pitchFamily="18" charset="0"/>
                <a:cs typeface="Times New Roman" panose="02020603050405020304" pitchFamily="18" charset="0"/>
              </a:rPr>
              <a:t>FRC can reduce the overall energy consumption in construction projects by improving the durability and longevity of concrete structures, reducing the frequency of repairs and replacements.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Cost Considerations: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Material Costs: </a:t>
            </a:r>
            <a:r>
              <a:rPr lang="en-US" dirty="0">
                <a:latin typeface="Times New Roman" panose="02020603050405020304" pitchFamily="18" charset="0"/>
                <a:cs typeface="Times New Roman" panose="02020603050405020304" pitchFamily="18" charset="0"/>
              </a:rPr>
              <a:t>The cost of fibers can vary depending on the type and quantity used. However, the long-term benefits of improved performance and reduced maintenance can offset the initial material costs.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Labor and Equipment: </a:t>
            </a:r>
            <a:r>
              <a:rPr lang="en-US" dirty="0">
                <a:latin typeface="Times New Roman" panose="02020603050405020304" pitchFamily="18" charset="0"/>
                <a:cs typeface="Times New Roman" panose="02020603050405020304" pitchFamily="18" charset="0"/>
              </a:rPr>
              <a:t>The addition of fibers may require modifications to the mixing, placing, and finishing processes, which can impact labor and equipment costs.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7186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Composite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1836640"/>
            <a:ext cx="5257800" cy="3807414"/>
          </a:xfrm>
        </p:spPr>
        <p:txBody>
          <a:bodyPr>
            <a:normAutofit lnSpcReduction="10000"/>
          </a:bodyPr>
          <a:lstStyle/>
          <a:p>
            <a:pPr algn="just"/>
            <a:r>
              <a:rPr lang="en-US" dirty="0">
                <a:latin typeface="Times New Roman" panose="02020603050405020304" pitchFamily="18" charset="0"/>
                <a:cs typeface="Times New Roman" panose="02020603050405020304" pitchFamily="18" charset="0"/>
              </a:rPr>
              <a:t>Composite concrete refers to a type of concrete that combines two or more distinct materials to leverage their individual strengths and create a material with enhanced properties. </a:t>
            </a:r>
          </a:p>
          <a:p>
            <a:pPr algn="just"/>
            <a:r>
              <a:rPr lang="en-US" dirty="0">
                <a:latin typeface="Times New Roman" panose="02020603050405020304" pitchFamily="18" charset="0"/>
                <a:cs typeface="Times New Roman" panose="02020603050405020304" pitchFamily="18" charset="0"/>
              </a:rPr>
              <a:t>This composite approach can significantly improve the performance of concrete in various structural applications. </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A168950-37E1-0FA4-E434-764CAFAD7398}"/>
              </a:ext>
            </a:extLst>
          </p:cNvPr>
          <p:cNvPicPr>
            <a:picLocks noChangeAspect="1"/>
          </p:cNvPicPr>
          <p:nvPr/>
        </p:nvPicPr>
        <p:blipFill>
          <a:blip r:embed="rId2"/>
          <a:stretch>
            <a:fillRect/>
          </a:stretch>
        </p:blipFill>
        <p:spPr>
          <a:xfrm>
            <a:off x="6311464" y="2044110"/>
            <a:ext cx="4992464" cy="3250489"/>
          </a:xfrm>
          <a:prstGeom prst="rect">
            <a:avLst/>
          </a:prstGeom>
        </p:spPr>
      </p:pic>
    </p:spTree>
    <p:extLst>
      <p:ext uri="{BB962C8B-B14F-4D97-AF65-F5344CB8AC3E}">
        <p14:creationId xmlns:p14="http://schemas.microsoft.com/office/powerpoint/2010/main" val="2695808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Composite Concrete</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00244" y="1013648"/>
            <a:ext cx="6093372" cy="2308324"/>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Fiber Reinforced Concrete (FRC): </a:t>
            </a:r>
            <a:r>
              <a:rPr lang="en-US" sz="2400" dirty="0">
                <a:latin typeface="Times New Roman" panose="02020603050405020304" pitchFamily="18" charset="0"/>
                <a:cs typeface="Times New Roman" panose="02020603050405020304" pitchFamily="18" charset="0"/>
              </a:rPr>
              <a:t>Involves adding fibers (steel, glass, synthetic, or natural) to the concrete mix to enhance its mechanical properties and durability.</a:t>
            </a:r>
          </a:p>
          <a:p>
            <a:pPr algn="just"/>
            <a:r>
              <a:rPr lang="en-US" sz="2400" b="1" dirty="0">
                <a:latin typeface="Times New Roman" panose="02020603050405020304" pitchFamily="18" charset="0"/>
                <a:cs typeface="Times New Roman" panose="02020603050405020304" pitchFamily="18" charset="0"/>
              </a:rPr>
              <a:t>Advantages: </a:t>
            </a:r>
            <a:r>
              <a:rPr lang="en-US" sz="2400" dirty="0">
                <a:latin typeface="Times New Roman" panose="02020603050405020304" pitchFamily="18" charset="0"/>
                <a:cs typeface="Times New Roman" panose="02020603050405020304" pitchFamily="18" charset="0"/>
              </a:rPr>
              <a:t>Improved tensile strength, ductility, and resistance to cracking.</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140575" y="4226401"/>
            <a:ext cx="6093372" cy="1938992"/>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Polymer Concrete: </a:t>
            </a:r>
            <a:r>
              <a:rPr lang="en-US" sz="2400" dirty="0">
                <a:latin typeface="Times New Roman" panose="02020603050405020304" pitchFamily="18" charset="0"/>
                <a:cs typeface="Times New Roman" panose="02020603050405020304" pitchFamily="18" charset="0"/>
              </a:rPr>
              <a:t>Uses polymers (resins) as a partial or complete replacement for traditional cement binders.</a:t>
            </a:r>
          </a:p>
          <a:p>
            <a:pPr algn="just"/>
            <a:r>
              <a:rPr lang="en-US" sz="2400" b="1" dirty="0">
                <a:latin typeface="Times New Roman" panose="02020603050405020304" pitchFamily="18" charset="0"/>
                <a:cs typeface="Times New Roman" panose="02020603050405020304" pitchFamily="18" charset="0"/>
              </a:rPr>
              <a:t>Advantages: </a:t>
            </a:r>
            <a:r>
              <a:rPr lang="en-US" sz="2400" dirty="0">
                <a:latin typeface="Times New Roman" panose="02020603050405020304" pitchFamily="18" charset="0"/>
                <a:cs typeface="Times New Roman" panose="02020603050405020304" pitchFamily="18" charset="0"/>
              </a:rPr>
              <a:t>High strength, excellent chemical resistance, and rapid curing times.</a:t>
            </a:r>
            <a:endParaRPr lang="en-IN" sz="24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9E0FB302-F9FC-8BAA-C094-2425BD8EF183}"/>
              </a:ext>
            </a:extLst>
          </p:cNvPr>
          <p:cNvPicPr>
            <a:picLocks noChangeAspect="1"/>
          </p:cNvPicPr>
          <p:nvPr/>
        </p:nvPicPr>
        <p:blipFill>
          <a:blip r:embed="rId2"/>
          <a:stretch>
            <a:fillRect/>
          </a:stretch>
        </p:blipFill>
        <p:spPr>
          <a:xfrm>
            <a:off x="646057" y="906620"/>
            <a:ext cx="4351474" cy="2522380"/>
          </a:xfrm>
          <a:prstGeom prst="rect">
            <a:avLst/>
          </a:prstGeom>
        </p:spPr>
      </p:pic>
      <p:pic>
        <p:nvPicPr>
          <p:cNvPr id="9" name="Picture 8">
            <a:extLst>
              <a:ext uri="{FF2B5EF4-FFF2-40B4-BE49-F238E27FC236}">
                <a16:creationId xmlns:a16="http://schemas.microsoft.com/office/drawing/2014/main" id="{3077A43C-D17E-08C0-84AB-CA386B566883}"/>
              </a:ext>
            </a:extLst>
          </p:cNvPr>
          <p:cNvPicPr>
            <a:picLocks noChangeAspect="1"/>
          </p:cNvPicPr>
          <p:nvPr/>
        </p:nvPicPr>
        <p:blipFill>
          <a:blip r:embed="rId3"/>
          <a:stretch>
            <a:fillRect/>
          </a:stretch>
        </p:blipFill>
        <p:spPr>
          <a:xfrm>
            <a:off x="6703002" y="3849084"/>
            <a:ext cx="4650798" cy="2662073"/>
          </a:xfrm>
          <a:prstGeom prst="rect">
            <a:avLst/>
          </a:prstGeom>
        </p:spPr>
      </p:pic>
    </p:spTree>
    <p:extLst>
      <p:ext uri="{BB962C8B-B14F-4D97-AF65-F5344CB8AC3E}">
        <p14:creationId xmlns:p14="http://schemas.microsoft.com/office/powerpoint/2010/main" val="3215462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Composite Concrete</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632230" y="1013648"/>
            <a:ext cx="6093372" cy="2308324"/>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High-Performance Concrete (HPC): </a:t>
            </a:r>
            <a:r>
              <a:rPr lang="en-US" sz="2400" dirty="0">
                <a:latin typeface="Times New Roman" panose="02020603050405020304" pitchFamily="18" charset="0"/>
                <a:cs typeface="Times New Roman" panose="02020603050405020304" pitchFamily="18" charset="0"/>
              </a:rPr>
              <a:t>Incorporates supplementary cementitious materials (SCMs) like fly ash, silica fume, or slag, along with superplasticizers.</a:t>
            </a:r>
          </a:p>
          <a:p>
            <a:pPr algn="just"/>
            <a:r>
              <a:rPr lang="en-US" sz="2400" b="1" dirty="0">
                <a:latin typeface="Times New Roman" panose="02020603050405020304" pitchFamily="18" charset="0"/>
                <a:cs typeface="Times New Roman" panose="02020603050405020304" pitchFamily="18" charset="0"/>
              </a:rPr>
              <a:t>Advantages: </a:t>
            </a:r>
            <a:r>
              <a:rPr lang="en-US" sz="2400" dirty="0">
                <a:latin typeface="Times New Roman" panose="02020603050405020304" pitchFamily="18" charset="0"/>
                <a:cs typeface="Times New Roman" panose="02020603050405020304" pitchFamily="18" charset="0"/>
              </a:rPr>
              <a:t>Enhanced strength, durability, and workability..</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172106" y="3926856"/>
            <a:ext cx="6093372" cy="2677656"/>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Ultra-High Performance Concrete (UHPC):</a:t>
            </a:r>
            <a:r>
              <a:rPr lang="en-US" sz="2400" dirty="0">
                <a:latin typeface="Times New Roman" panose="02020603050405020304" pitchFamily="18" charset="0"/>
                <a:cs typeface="Times New Roman" panose="02020603050405020304" pitchFamily="18" charset="0"/>
              </a:rPr>
              <a:t>A mix that includes very fine powders (such as silica fume), fibers, and a low water-cement ratio, often with high cement content.</a:t>
            </a:r>
          </a:p>
          <a:p>
            <a:pPr algn="just"/>
            <a:r>
              <a:rPr lang="en-US" sz="2400" b="1" dirty="0">
                <a:latin typeface="Times New Roman" panose="02020603050405020304" pitchFamily="18" charset="0"/>
                <a:cs typeface="Times New Roman" panose="02020603050405020304" pitchFamily="18" charset="0"/>
              </a:rPr>
              <a:t>Advantages: </a:t>
            </a:r>
            <a:r>
              <a:rPr lang="en-US" sz="2400" dirty="0">
                <a:latin typeface="Times New Roman" panose="02020603050405020304" pitchFamily="18" charset="0"/>
                <a:cs typeface="Times New Roman" panose="02020603050405020304" pitchFamily="18" charset="0"/>
              </a:rPr>
              <a:t>Exceptional strength and durability, suitable for demanding structural applications.</a:t>
            </a:r>
            <a:endParaRPr lang="en-IN"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56AEFF25-4410-8BC9-D5F0-13BC5E58049C}"/>
              </a:ext>
            </a:extLst>
          </p:cNvPr>
          <p:cNvPicPr>
            <a:picLocks noChangeAspect="1"/>
          </p:cNvPicPr>
          <p:nvPr/>
        </p:nvPicPr>
        <p:blipFill>
          <a:blip r:embed="rId2"/>
          <a:stretch>
            <a:fillRect/>
          </a:stretch>
        </p:blipFill>
        <p:spPr>
          <a:xfrm>
            <a:off x="838200" y="848820"/>
            <a:ext cx="4142708" cy="2549359"/>
          </a:xfrm>
          <a:prstGeom prst="rect">
            <a:avLst/>
          </a:prstGeom>
        </p:spPr>
      </p:pic>
      <p:pic>
        <p:nvPicPr>
          <p:cNvPr id="5" name="Picture 4">
            <a:extLst>
              <a:ext uri="{FF2B5EF4-FFF2-40B4-BE49-F238E27FC236}">
                <a16:creationId xmlns:a16="http://schemas.microsoft.com/office/drawing/2014/main" id="{5DEE0D9D-EF2A-CB53-E481-B6833D6761D8}"/>
              </a:ext>
            </a:extLst>
          </p:cNvPr>
          <p:cNvPicPr>
            <a:picLocks noChangeAspect="1"/>
          </p:cNvPicPr>
          <p:nvPr/>
        </p:nvPicPr>
        <p:blipFill>
          <a:blip r:embed="rId3"/>
          <a:stretch>
            <a:fillRect/>
          </a:stretch>
        </p:blipFill>
        <p:spPr>
          <a:xfrm>
            <a:off x="7265079" y="3920714"/>
            <a:ext cx="3750911" cy="2496061"/>
          </a:xfrm>
          <a:prstGeom prst="rect">
            <a:avLst/>
          </a:prstGeom>
        </p:spPr>
      </p:pic>
    </p:spTree>
    <p:extLst>
      <p:ext uri="{BB962C8B-B14F-4D97-AF65-F5344CB8AC3E}">
        <p14:creationId xmlns:p14="http://schemas.microsoft.com/office/powerpoint/2010/main" val="3497090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Composite Concrete</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632230" y="1181421"/>
            <a:ext cx="6093372" cy="1938992"/>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Lightweight Concrete: </a:t>
            </a:r>
            <a:r>
              <a:rPr lang="en-US" sz="2400" dirty="0">
                <a:latin typeface="Times New Roman" panose="02020603050405020304" pitchFamily="18" charset="0"/>
                <a:cs typeface="Times New Roman" panose="02020603050405020304" pitchFamily="18" charset="0"/>
              </a:rPr>
              <a:t>Uses lightweight aggregates (like expanded clay, shale, or perlite) or incorporates air voids (foamed concrete).</a:t>
            </a:r>
          </a:p>
          <a:p>
            <a:pPr algn="just"/>
            <a:r>
              <a:rPr lang="en-US" sz="2400" b="1" dirty="0">
                <a:latin typeface="Times New Roman" panose="02020603050405020304" pitchFamily="18" charset="0"/>
                <a:cs typeface="Times New Roman" panose="02020603050405020304" pitchFamily="18" charset="0"/>
              </a:rPr>
              <a:t>Advantages: </a:t>
            </a:r>
            <a:r>
              <a:rPr lang="en-US" sz="2400" dirty="0">
                <a:latin typeface="Times New Roman" panose="02020603050405020304" pitchFamily="18" charset="0"/>
                <a:cs typeface="Times New Roman" panose="02020603050405020304" pitchFamily="18" charset="0"/>
              </a:rPr>
              <a:t>Reduced weight, improved thermal insulation, and easier handling.</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172106" y="3926856"/>
            <a:ext cx="6093372" cy="2308324"/>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Recycled Aggregate Concrete: </a:t>
            </a:r>
            <a:r>
              <a:rPr lang="en-US" sz="2400" dirty="0">
                <a:latin typeface="Times New Roman" panose="02020603050405020304" pitchFamily="18" charset="0"/>
                <a:cs typeface="Times New Roman" panose="02020603050405020304" pitchFamily="18" charset="0"/>
              </a:rPr>
              <a:t>Utilizes recycled materials (like crushed concrete or industrial by-products) as aggregates.</a:t>
            </a:r>
          </a:p>
          <a:p>
            <a:pPr algn="just"/>
            <a:r>
              <a:rPr lang="en-US" sz="2400" b="1" dirty="0">
                <a:latin typeface="Times New Roman" panose="02020603050405020304" pitchFamily="18" charset="0"/>
                <a:cs typeface="Times New Roman" panose="02020603050405020304" pitchFamily="18" charset="0"/>
              </a:rPr>
              <a:t>Advantages: </a:t>
            </a:r>
            <a:r>
              <a:rPr lang="en-US" sz="2400" dirty="0">
                <a:latin typeface="Times New Roman" panose="02020603050405020304" pitchFamily="18" charset="0"/>
                <a:cs typeface="Times New Roman" panose="02020603050405020304" pitchFamily="18" charset="0"/>
              </a:rPr>
              <a:t>Environmental sustainability, conservation of natural resources, and cost savings.</a:t>
            </a:r>
            <a:endParaRPr lang="en-IN"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6F1BDA09-E2E3-5BFA-2C71-00EA4E149025}"/>
              </a:ext>
            </a:extLst>
          </p:cNvPr>
          <p:cNvPicPr>
            <a:picLocks noChangeAspect="1"/>
          </p:cNvPicPr>
          <p:nvPr/>
        </p:nvPicPr>
        <p:blipFill>
          <a:blip r:embed="rId2"/>
          <a:stretch>
            <a:fillRect/>
          </a:stretch>
        </p:blipFill>
        <p:spPr>
          <a:xfrm>
            <a:off x="1094554" y="848820"/>
            <a:ext cx="3476735" cy="2604195"/>
          </a:xfrm>
          <a:prstGeom prst="rect">
            <a:avLst/>
          </a:prstGeom>
        </p:spPr>
      </p:pic>
      <p:pic>
        <p:nvPicPr>
          <p:cNvPr id="5" name="Picture 4">
            <a:extLst>
              <a:ext uri="{FF2B5EF4-FFF2-40B4-BE49-F238E27FC236}">
                <a16:creationId xmlns:a16="http://schemas.microsoft.com/office/drawing/2014/main" id="{CB0FA2E6-78DB-6375-2C95-8088B675E942}"/>
              </a:ext>
            </a:extLst>
          </p:cNvPr>
          <p:cNvPicPr>
            <a:picLocks noChangeAspect="1"/>
          </p:cNvPicPr>
          <p:nvPr/>
        </p:nvPicPr>
        <p:blipFill>
          <a:blip r:embed="rId3"/>
          <a:stretch>
            <a:fillRect/>
          </a:stretch>
        </p:blipFill>
        <p:spPr>
          <a:xfrm>
            <a:off x="7166905" y="3737588"/>
            <a:ext cx="4054200" cy="2697886"/>
          </a:xfrm>
          <a:prstGeom prst="rect">
            <a:avLst/>
          </a:prstGeom>
        </p:spPr>
      </p:pic>
    </p:spTree>
    <p:extLst>
      <p:ext uri="{BB962C8B-B14F-4D97-AF65-F5344CB8AC3E}">
        <p14:creationId xmlns:p14="http://schemas.microsoft.com/office/powerpoint/2010/main" val="669384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Composite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848821"/>
            <a:ext cx="9992711" cy="6009179"/>
          </a:xfrm>
        </p:spPr>
        <p:txBody>
          <a:bodyPr>
            <a:normAutofit fontScale="92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Enhanced Strength:</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Improved Mechanical Properties: </a:t>
            </a:r>
            <a:r>
              <a:rPr lang="en-US" dirty="0">
                <a:latin typeface="Times New Roman" panose="02020603050405020304" pitchFamily="18" charset="0"/>
                <a:cs typeface="Times New Roman" panose="02020603050405020304" pitchFamily="18" charset="0"/>
              </a:rPr>
              <a:t>Composite concrete often exhibits superior compressive, tensile, and flexural strengths compared to conventional concrete, due to the synergistic effects of the combined materials.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Durability: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Increased Resistance to Environmental Factors: </a:t>
            </a:r>
            <a:r>
              <a:rPr lang="en-US" dirty="0">
                <a:latin typeface="Times New Roman" panose="02020603050405020304" pitchFamily="18" charset="0"/>
                <a:cs typeface="Times New Roman" panose="02020603050405020304" pitchFamily="18" charset="0"/>
              </a:rPr>
              <a:t>The incorporation of different materials can improve the concrete’s resistance to environmental degradation, such as freeze-thaw cycles, chemical attacks, and moisture penetration.</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Crack Control:</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Reduced Cracking: </a:t>
            </a:r>
            <a:r>
              <a:rPr lang="en-US" dirty="0">
                <a:latin typeface="Times New Roman" panose="02020603050405020304" pitchFamily="18" charset="0"/>
                <a:cs typeface="Times New Roman" panose="02020603050405020304" pitchFamily="18" charset="0"/>
              </a:rPr>
              <a:t>By incorporating fibers or other reinforcing materials, composite concrete can better control the formation and propagation of cracks, enhancing the overall structural integrity.</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Flexibility in Design:</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Customized Properties: </a:t>
            </a:r>
            <a:r>
              <a:rPr lang="en-US" dirty="0">
                <a:latin typeface="Times New Roman" panose="02020603050405020304" pitchFamily="18" charset="0"/>
                <a:cs typeface="Times New Roman" panose="02020603050405020304" pitchFamily="18" charset="0"/>
              </a:rPr>
              <a:t>The properties of composite concrete can be tailored to specific project requirements by selecting appropriate materials and their proportions.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67409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Composite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576756" y="848821"/>
            <a:ext cx="10515599" cy="6324489"/>
          </a:xfrm>
        </p:spPr>
        <p:txBody>
          <a:bodyPr>
            <a:normAutofit fontScale="77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Infrastructure Projects: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Bridges and Highways: </a:t>
            </a:r>
            <a:r>
              <a:rPr lang="en-US" dirty="0">
                <a:latin typeface="Times New Roman" panose="02020603050405020304" pitchFamily="18" charset="0"/>
                <a:cs typeface="Times New Roman" panose="02020603050405020304" pitchFamily="18" charset="0"/>
              </a:rPr>
              <a:t>Composite concrete is often used in the construction of bridges, highways, and other infrastructure due to its enhanced strength and durability.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Tunnels and Retaining Walls: </a:t>
            </a:r>
            <a:r>
              <a:rPr lang="en-US" dirty="0">
                <a:latin typeface="Times New Roman" panose="02020603050405020304" pitchFamily="18" charset="0"/>
                <a:cs typeface="Times New Roman" panose="02020603050405020304" pitchFamily="18" charset="0"/>
              </a:rPr>
              <a:t>The improved mechanical properties and crack resistance make composite concrete ideal for tunnels and retaining walls.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Commercial and Industrial Structures: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High-Rise Buildings: </a:t>
            </a:r>
            <a:r>
              <a:rPr lang="en-US" dirty="0">
                <a:latin typeface="Times New Roman" panose="02020603050405020304" pitchFamily="18" charset="0"/>
                <a:cs typeface="Times New Roman" panose="02020603050405020304" pitchFamily="18" charset="0"/>
              </a:rPr>
              <a:t>High-performance and ultra-high-performance composite concretes are used in high-rise buildings for their superior load-bearing capacity and durability.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 Floors and Pavements: </a:t>
            </a:r>
            <a:r>
              <a:rPr lang="en-US" dirty="0">
                <a:latin typeface="Times New Roman" panose="02020603050405020304" pitchFamily="18" charset="0"/>
                <a:cs typeface="Times New Roman" panose="02020603050405020304" pitchFamily="18" charset="0"/>
              </a:rPr>
              <a:t>Fiber reinforced concrete is commonly used for industrial floors and pavements that are subject to heavy loads and wear.</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Architectural Elements:</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Precast Concrete Products: </a:t>
            </a:r>
            <a:r>
              <a:rPr lang="en-US" dirty="0">
                <a:latin typeface="Times New Roman" panose="02020603050405020304" pitchFamily="18" charset="0"/>
                <a:cs typeface="Times New Roman" panose="02020603050405020304" pitchFamily="18" charset="0"/>
              </a:rPr>
              <a:t>Composite concrete is used in precast elements such as panels, beams, and cladding due to its high strength and durability.</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Aesthetic and Functional Components: </a:t>
            </a:r>
            <a:r>
              <a:rPr lang="en-US" dirty="0">
                <a:latin typeface="Times New Roman" panose="02020603050405020304" pitchFamily="18" charset="0"/>
                <a:cs typeface="Times New Roman" panose="02020603050405020304" pitchFamily="18" charset="0"/>
              </a:rPr>
              <a:t>Polymer concrete is often used for architectural elements that require intricate shapes and superior finish.</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Repair and Rehabilitation:</a:t>
            </a:r>
          </a:p>
          <a:p>
            <a:pPr marL="0" indent="0" algn="just">
              <a:buNone/>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Structural Repairs: </a:t>
            </a:r>
            <a:r>
              <a:rPr lang="en-US" dirty="0">
                <a:latin typeface="Times New Roman" panose="02020603050405020304" pitchFamily="18" charset="0"/>
                <a:cs typeface="Times New Roman" panose="02020603050405020304" pitchFamily="18" charset="0"/>
              </a:rPr>
              <a:t>Composite concrete is used in the repair and strengthening of existing structures to improve their load-carrying capacity and extend their service life.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24485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Lightweight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2054568"/>
            <a:ext cx="5257800" cy="3342288"/>
          </a:xfrm>
        </p:spPr>
        <p:txBody>
          <a:bodyPr>
            <a:normAutofit/>
          </a:bodyPr>
          <a:lstStyle/>
          <a:p>
            <a:pPr algn="just"/>
            <a:r>
              <a:rPr lang="en-US" dirty="0">
                <a:latin typeface="Times New Roman" panose="02020603050405020304" pitchFamily="18" charset="0"/>
                <a:cs typeface="Times New Roman" panose="02020603050405020304" pitchFamily="18" charset="0"/>
              </a:rPr>
              <a:t>Lightweight concrete is a type of concrete characterized by its lower density compared to conventional concrete, achieved by incorporating lightweight aggregates or air voids into the mix. </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B6E5D82-F9A8-6AAE-90C2-287D4AFD2430}"/>
              </a:ext>
            </a:extLst>
          </p:cNvPr>
          <p:cNvPicPr>
            <a:picLocks noChangeAspect="1"/>
          </p:cNvPicPr>
          <p:nvPr/>
        </p:nvPicPr>
        <p:blipFill>
          <a:blip r:embed="rId2"/>
          <a:stretch>
            <a:fillRect/>
          </a:stretch>
        </p:blipFill>
        <p:spPr>
          <a:xfrm>
            <a:off x="6730154" y="1836640"/>
            <a:ext cx="4366964" cy="3560216"/>
          </a:xfrm>
          <a:prstGeom prst="rect">
            <a:avLst/>
          </a:prstGeom>
        </p:spPr>
      </p:pic>
    </p:spTree>
    <p:extLst>
      <p:ext uri="{BB962C8B-B14F-4D97-AF65-F5344CB8AC3E}">
        <p14:creationId xmlns:p14="http://schemas.microsoft.com/office/powerpoint/2010/main" val="75427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Light Weight Concrete</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00244" y="1013648"/>
            <a:ext cx="6093372" cy="2677656"/>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Lightweight Aggregate Concrete:</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Uses lightweight aggregates such as expanded clay, shale, pumice, perlite, or vermiculite.</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Commonly used for structural applications where reduced weight is beneficial, such as high-rise buildings and long-span bridges.</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140575" y="4226401"/>
            <a:ext cx="6093372" cy="2677656"/>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Aerated (Foamed) Concrete:</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Incorporates air bubbles into the mix using foaming agents or by mechanically mixing air into the slurry.</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Suitable for non-structural applications like insulation, fireproofing, and lightweight blocks.</a:t>
            </a:r>
            <a:endParaRPr lang="en-IN" sz="24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E8A28EF3-87B6-363F-19AA-83FFD2DB3370}"/>
              </a:ext>
            </a:extLst>
          </p:cNvPr>
          <p:cNvPicPr>
            <a:picLocks noChangeAspect="1"/>
          </p:cNvPicPr>
          <p:nvPr/>
        </p:nvPicPr>
        <p:blipFill>
          <a:blip r:embed="rId2"/>
          <a:stretch>
            <a:fillRect/>
          </a:stretch>
        </p:blipFill>
        <p:spPr>
          <a:xfrm>
            <a:off x="632919" y="1013648"/>
            <a:ext cx="4756129" cy="2791994"/>
          </a:xfrm>
          <a:prstGeom prst="rect">
            <a:avLst/>
          </a:prstGeom>
        </p:spPr>
      </p:pic>
      <p:pic>
        <p:nvPicPr>
          <p:cNvPr id="11" name="Picture 10">
            <a:extLst>
              <a:ext uri="{FF2B5EF4-FFF2-40B4-BE49-F238E27FC236}">
                <a16:creationId xmlns:a16="http://schemas.microsoft.com/office/drawing/2014/main" id="{BBCFB6BE-65FC-F3B2-0D7A-00D1F2192597}"/>
              </a:ext>
            </a:extLst>
          </p:cNvPr>
          <p:cNvPicPr>
            <a:picLocks noChangeAspect="1"/>
          </p:cNvPicPr>
          <p:nvPr/>
        </p:nvPicPr>
        <p:blipFill>
          <a:blip r:embed="rId3"/>
          <a:stretch>
            <a:fillRect/>
          </a:stretch>
        </p:blipFill>
        <p:spPr>
          <a:xfrm>
            <a:off x="7245732" y="4226401"/>
            <a:ext cx="3711302" cy="2469703"/>
          </a:xfrm>
          <a:prstGeom prst="rect">
            <a:avLst/>
          </a:prstGeom>
        </p:spPr>
      </p:pic>
    </p:spTree>
    <p:extLst>
      <p:ext uri="{BB962C8B-B14F-4D97-AF65-F5344CB8AC3E}">
        <p14:creationId xmlns:p14="http://schemas.microsoft.com/office/powerpoint/2010/main" val="1852411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Light Weight Concrete</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00244" y="1013648"/>
            <a:ext cx="6093372" cy="1938992"/>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No-Fines Concrete:</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Contains coarse aggregates and cement paste with little to no fine aggregates.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for applications like drainage layers, partition walls, and sound barriers.</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140575" y="4415587"/>
            <a:ext cx="6093372" cy="1938992"/>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Cellular Concrete:</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Made by mixing a pre-formed foam into the cement paste to create air voids.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Often used for insulation, roof screeds, and trench fills.</a:t>
            </a:r>
            <a:endParaRPr lang="en-IN"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B73BC1B9-7709-5C59-7889-1118E8674B18}"/>
              </a:ext>
            </a:extLst>
          </p:cNvPr>
          <p:cNvPicPr>
            <a:picLocks noChangeAspect="1"/>
          </p:cNvPicPr>
          <p:nvPr/>
        </p:nvPicPr>
        <p:blipFill>
          <a:blip r:embed="rId2"/>
          <a:stretch>
            <a:fillRect/>
          </a:stretch>
        </p:blipFill>
        <p:spPr>
          <a:xfrm>
            <a:off x="678575" y="993649"/>
            <a:ext cx="4707564" cy="2636236"/>
          </a:xfrm>
          <a:prstGeom prst="rect">
            <a:avLst/>
          </a:prstGeom>
        </p:spPr>
      </p:pic>
      <p:pic>
        <p:nvPicPr>
          <p:cNvPr id="5" name="Picture 4">
            <a:extLst>
              <a:ext uri="{FF2B5EF4-FFF2-40B4-BE49-F238E27FC236}">
                <a16:creationId xmlns:a16="http://schemas.microsoft.com/office/drawing/2014/main" id="{89FD702A-CA80-BBE0-465E-AA7A024CF4BF}"/>
              </a:ext>
            </a:extLst>
          </p:cNvPr>
          <p:cNvPicPr>
            <a:picLocks noChangeAspect="1"/>
          </p:cNvPicPr>
          <p:nvPr/>
        </p:nvPicPr>
        <p:blipFill>
          <a:blip r:embed="rId3"/>
          <a:stretch>
            <a:fillRect/>
          </a:stretch>
        </p:blipFill>
        <p:spPr>
          <a:xfrm>
            <a:off x="6852417" y="4124268"/>
            <a:ext cx="4320034" cy="2449952"/>
          </a:xfrm>
          <a:prstGeom prst="rect">
            <a:avLst/>
          </a:prstGeom>
        </p:spPr>
      </p:pic>
    </p:spTree>
    <p:extLst>
      <p:ext uri="{BB962C8B-B14F-4D97-AF65-F5344CB8AC3E}">
        <p14:creationId xmlns:p14="http://schemas.microsoft.com/office/powerpoint/2010/main" val="10049214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Light Weight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848821"/>
            <a:ext cx="9992711" cy="6009179"/>
          </a:xfrm>
        </p:spPr>
        <p:txBody>
          <a:bodyPr>
            <a:normAutofit fontScale="92500" lnSpcReduction="2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Density: </a:t>
            </a:r>
            <a:r>
              <a:rPr lang="en-US" dirty="0">
                <a:latin typeface="Times New Roman" panose="02020603050405020304" pitchFamily="18" charset="0"/>
                <a:cs typeface="Times New Roman" panose="02020603050405020304" pitchFamily="18" charset="0"/>
              </a:rPr>
              <a:t>Lightweight concrete typically has a density ranging from 800 to 2000 kg/m³, compared to conventional concrete which has a density of about 2400 kg/m³.</a:t>
            </a:r>
          </a:p>
          <a:p>
            <a:pPr algn="just"/>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Strength:</a:t>
            </a:r>
            <a:r>
              <a:rPr lang="en-US" dirty="0" err="1">
                <a:latin typeface="Times New Roman" panose="02020603050405020304" pitchFamily="18" charset="0"/>
                <a:cs typeface="Times New Roman" panose="02020603050405020304" pitchFamily="18" charset="0"/>
              </a:rPr>
              <a:t>Although</a:t>
            </a:r>
            <a:r>
              <a:rPr lang="en-US" dirty="0">
                <a:latin typeface="Times New Roman" panose="02020603050405020304" pitchFamily="18" charset="0"/>
                <a:cs typeface="Times New Roman" panose="02020603050405020304" pitchFamily="18" charset="0"/>
              </a:rPr>
              <a:t> lightweight concrete generally has lower compressive strength compared to conventional concrete, it can be designed to achieve strengths suitable for structural applications, often in the range of 15 to 40 MPa.</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Thermal </a:t>
            </a:r>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Insulation:</a:t>
            </a:r>
            <a:r>
              <a:rPr lang="en-US" dirty="0" err="1">
                <a:latin typeface="Times New Roman" panose="02020603050405020304" pitchFamily="18" charset="0"/>
                <a:cs typeface="Times New Roman" panose="02020603050405020304" pitchFamily="18" charset="0"/>
              </a:rPr>
              <a:t>The</a:t>
            </a:r>
            <a:r>
              <a:rPr lang="en-US" dirty="0">
                <a:latin typeface="Times New Roman" panose="02020603050405020304" pitchFamily="18" charset="0"/>
                <a:cs typeface="Times New Roman" panose="02020603050405020304" pitchFamily="18" charset="0"/>
              </a:rPr>
              <a:t> lower density of lightweight concrete provides better thermal insulation properties, reducing heat transfer and improving energy efficiency in buildings.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Sound </a:t>
            </a:r>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Insulation:</a:t>
            </a:r>
            <a:r>
              <a:rPr lang="en-US" dirty="0" err="1">
                <a:latin typeface="Times New Roman" panose="02020603050405020304" pitchFamily="18" charset="0"/>
                <a:cs typeface="Times New Roman" panose="02020603050405020304" pitchFamily="18" charset="0"/>
              </a:rPr>
              <a:t>The</a:t>
            </a:r>
            <a:r>
              <a:rPr lang="en-US" dirty="0">
                <a:latin typeface="Times New Roman" panose="02020603050405020304" pitchFamily="18" charset="0"/>
                <a:cs typeface="Times New Roman" panose="02020603050405020304" pitchFamily="18" charset="0"/>
              </a:rPr>
              <a:t> air voids in lightweight concrete can also enhance its sound insulation properties, making it beneficial for reducing noise transmission.</a:t>
            </a:r>
          </a:p>
          <a:p>
            <a:pPr algn="just"/>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Workability:</a:t>
            </a:r>
            <a:r>
              <a:rPr lang="en-US" dirty="0" err="1">
                <a:latin typeface="Times New Roman" panose="02020603050405020304" pitchFamily="18" charset="0"/>
                <a:cs typeface="Times New Roman" panose="02020603050405020304" pitchFamily="18" charset="0"/>
              </a:rPr>
              <a:t>Lightweight</a:t>
            </a:r>
            <a:r>
              <a:rPr lang="en-US" dirty="0">
                <a:latin typeface="Times New Roman" panose="02020603050405020304" pitchFamily="18" charset="0"/>
                <a:cs typeface="Times New Roman" panose="02020603050405020304" pitchFamily="18" charset="0"/>
              </a:rPr>
              <a:t> concrete can be more workable and easier to handle due to its reduced weight, facilitating construction and reducing labor costs.</a:t>
            </a:r>
          </a:p>
          <a:p>
            <a:pPr algn="just"/>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Durability:</a:t>
            </a:r>
            <a:r>
              <a:rPr lang="en-US" dirty="0" err="1">
                <a:latin typeface="Times New Roman" panose="02020603050405020304" pitchFamily="18" charset="0"/>
                <a:cs typeface="Times New Roman" panose="02020603050405020304" pitchFamily="18" charset="0"/>
              </a:rPr>
              <a:t>Lightweight</a:t>
            </a:r>
            <a:r>
              <a:rPr lang="en-US" dirty="0">
                <a:latin typeface="Times New Roman" panose="02020603050405020304" pitchFamily="18" charset="0"/>
                <a:cs typeface="Times New Roman" panose="02020603050405020304" pitchFamily="18" charset="0"/>
              </a:rPr>
              <a:t> concrete can exhibit good durability, but it may require careful mix design and curing to ensure adequate strength and resistance to environmental factors.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82937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Advantages of Light Weight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292772"/>
            <a:ext cx="9992711" cy="4824250"/>
          </a:xfrm>
        </p:spPr>
        <p:txBody>
          <a:bodyPr>
            <a:normAutofit/>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Reduced Structural </a:t>
            </a:r>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Load:</a:t>
            </a:r>
            <a:r>
              <a:rPr lang="en-US" dirty="0" err="1">
                <a:latin typeface="Times New Roman" panose="02020603050405020304" pitchFamily="18" charset="0"/>
                <a:cs typeface="Times New Roman" panose="02020603050405020304" pitchFamily="18" charset="0"/>
              </a:rPr>
              <a:t>The</a:t>
            </a:r>
            <a:r>
              <a:rPr lang="en-US" dirty="0">
                <a:latin typeface="Times New Roman" panose="02020603050405020304" pitchFamily="18" charset="0"/>
                <a:cs typeface="Times New Roman" panose="02020603050405020304" pitchFamily="18" charset="0"/>
              </a:rPr>
              <a:t> lower density of lightweight concrete reduces the dead load on the structure, allowing for smaller and more economical structural elements and foundations.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Improved </a:t>
            </a:r>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Insulation:</a:t>
            </a:r>
            <a:r>
              <a:rPr lang="en-US" dirty="0" err="1">
                <a:latin typeface="Times New Roman" panose="02020603050405020304" pitchFamily="18" charset="0"/>
                <a:cs typeface="Times New Roman" panose="02020603050405020304" pitchFamily="18" charset="0"/>
              </a:rPr>
              <a:t>Provides</a:t>
            </a:r>
            <a:r>
              <a:rPr lang="en-US" dirty="0">
                <a:latin typeface="Times New Roman" panose="02020603050405020304" pitchFamily="18" charset="0"/>
                <a:cs typeface="Times New Roman" panose="02020603050405020304" pitchFamily="18" charset="0"/>
              </a:rPr>
              <a:t> better thermal and acoustic insulation compared to conventional concrete, contributing to energy efficiency and comfort in buildings. </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Ease of </a:t>
            </a:r>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Handling:</a:t>
            </a:r>
            <a:r>
              <a:rPr lang="en-US" dirty="0" err="1">
                <a:latin typeface="Times New Roman" panose="02020603050405020304" pitchFamily="18" charset="0"/>
                <a:cs typeface="Times New Roman" panose="02020603050405020304" pitchFamily="18" charset="0"/>
              </a:rPr>
              <a:t>Easier</a:t>
            </a:r>
            <a:r>
              <a:rPr lang="en-US" dirty="0">
                <a:latin typeface="Times New Roman" panose="02020603050405020304" pitchFamily="18" charset="0"/>
                <a:cs typeface="Times New Roman" panose="02020603050405020304" pitchFamily="18" charset="0"/>
              </a:rPr>
              <a:t> to transport, place, and finish due to its reduced weight, which can lead to faster construction times and lower labor costs.</a:t>
            </a:r>
          </a:p>
          <a:p>
            <a:pPr algn="just"/>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Versatility:</a:t>
            </a:r>
            <a:r>
              <a:rPr lang="en-US" dirty="0" err="1">
                <a:latin typeface="Times New Roman" panose="02020603050405020304" pitchFamily="18" charset="0"/>
                <a:cs typeface="Times New Roman" panose="02020603050405020304" pitchFamily="18" charset="0"/>
              </a:rPr>
              <a:t>Can</a:t>
            </a:r>
            <a:r>
              <a:rPr lang="en-US" dirty="0">
                <a:latin typeface="Times New Roman" panose="02020603050405020304" pitchFamily="18" charset="0"/>
                <a:cs typeface="Times New Roman" panose="02020603050405020304" pitchFamily="18" charset="0"/>
              </a:rPr>
              <a:t> be tailored to suit a variety of applications, from structural elements to insulation and fireproofing materials.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809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Disadvantages of Light Weight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513490"/>
            <a:ext cx="9992711" cy="5344510"/>
          </a:xfrm>
        </p:spPr>
        <p:txBody>
          <a:bodyPr>
            <a:normAutofit/>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Lower Strength: </a:t>
            </a:r>
            <a:r>
              <a:rPr lang="en-US" dirty="0">
                <a:latin typeface="Times New Roman" panose="02020603050405020304" pitchFamily="18" charset="0"/>
                <a:cs typeface="Times New Roman" panose="02020603050405020304" pitchFamily="18" charset="0"/>
              </a:rPr>
              <a:t>Generally has lower compressive strength compared to conventional concrete, which may limit its use in certain structural applications.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Cost: </a:t>
            </a:r>
            <a:r>
              <a:rPr lang="en-US" dirty="0">
                <a:latin typeface="Times New Roman" panose="02020603050405020304" pitchFamily="18" charset="0"/>
                <a:cs typeface="Times New Roman" panose="02020603050405020304" pitchFamily="18" charset="0"/>
              </a:rPr>
              <a:t>Lightweight aggregates and foaming agents can be more expensive than conventional aggregates, potentially increasing material costs.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Quality Control</a:t>
            </a:r>
            <a:r>
              <a:rPr lang="en-US" dirty="0">
                <a:latin typeface="Times New Roman" panose="02020603050405020304" pitchFamily="18" charset="0"/>
                <a:cs typeface="Times New Roman" panose="02020603050405020304" pitchFamily="18" charset="0"/>
              </a:rPr>
              <a:t>: Requires careful mix design and quality control to ensure uniformity and adequate performance.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8254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Light Weight Concrete</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00244" y="1013648"/>
            <a:ext cx="6093372" cy="2677656"/>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Building Construction:</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in non-load bearing walls, partitions, and facades due to its light weight and insulating properties.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Suitable for high-rise buildings where reduced dead load can result in cost savings on the foundation and structural elements.</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140575" y="4415587"/>
            <a:ext cx="6093372" cy="1938992"/>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Bridge Construction:</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in the construction of long-span bridges where reducing the weight of the structure can enhance load-bearing capacity and reduce material costs.</a:t>
            </a:r>
            <a:endParaRPr lang="en-IN"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633C8E0C-D43A-D2DF-355F-2C7C63366705}"/>
              </a:ext>
            </a:extLst>
          </p:cNvPr>
          <p:cNvPicPr>
            <a:picLocks noChangeAspect="1"/>
          </p:cNvPicPr>
          <p:nvPr/>
        </p:nvPicPr>
        <p:blipFill>
          <a:blip r:embed="rId2"/>
          <a:stretch>
            <a:fillRect/>
          </a:stretch>
        </p:blipFill>
        <p:spPr>
          <a:xfrm>
            <a:off x="844110" y="1015821"/>
            <a:ext cx="3775027" cy="3130510"/>
          </a:xfrm>
          <a:prstGeom prst="rect">
            <a:avLst/>
          </a:prstGeom>
        </p:spPr>
      </p:pic>
      <p:pic>
        <p:nvPicPr>
          <p:cNvPr id="8" name="Picture 7">
            <a:extLst>
              <a:ext uri="{FF2B5EF4-FFF2-40B4-BE49-F238E27FC236}">
                <a16:creationId xmlns:a16="http://schemas.microsoft.com/office/drawing/2014/main" id="{DBDB3D76-D204-8CAC-0DFC-481F648F67D4}"/>
              </a:ext>
            </a:extLst>
          </p:cNvPr>
          <p:cNvPicPr>
            <a:picLocks noChangeAspect="1"/>
          </p:cNvPicPr>
          <p:nvPr/>
        </p:nvPicPr>
        <p:blipFill>
          <a:blip r:embed="rId3"/>
          <a:stretch>
            <a:fillRect/>
          </a:stretch>
        </p:blipFill>
        <p:spPr>
          <a:xfrm>
            <a:off x="6921718" y="4124106"/>
            <a:ext cx="4426171" cy="2478656"/>
          </a:xfrm>
          <a:prstGeom prst="rect">
            <a:avLst/>
          </a:prstGeom>
        </p:spPr>
      </p:pic>
    </p:spTree>
    <p:extLst>
      <p:ext uri="{BB962C8B-B14F-4D97-AF65-F5344CB8AC3E}">
        <p14:creationId xmlns:p14="http://schemas.microsoft.com/office/powerpoint/2010/main" val="55439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Light Weight Concrete</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00244" y="1013648"/>
            <a:ext cx="6093372" cy="2308324"/>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Insulation and Fireproofing:</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Provides thermal insulation for roofs, floors, and walls.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as a fireproofing material for structural steel elements due to its fire-resistant properties.</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282465" y="4564414"/>
            <a:ext cx="6093372" cy="1569660"/>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Sound Barriers: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in the construction of sound barriers along highways and railways to reduce noise pollution.</a:t>
            </a:r>
            <a:endParaRPr lang="en-IN"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320AC68B-E397-EF32-28B7-EC8BD69D9706}"/>
              </a:ext>
            </a:extLst>
          </p:cNvPr>
          <p:cNvPicPr>
            <a:picLocks noChangeAspect="1"/>
          </p:cNvPicPr>
          <p:nvPr/>
        </p:nvPicPr>
        <p:blipFill>
          <a:blip r:embed="rId2"/>
          <a:stretch>
            <a:fillRect/>
          </a:stretch>
        </p:blipFill>
        <p:spPr>
          <a:xfrm>
            <a:off x="58682" y="1061941"/>
            <a:ext cx="5711497" cy="2562350"/>
          </a:xfrm>
          <a:prstGeom prst="rect">
            <a:avLst/>
          </a:prstGeom>
        </p:spPr>
      </p:pic>
      <p:pic>
        <p:nvPicPr>
          <p:cNvPr id="8" name="Picture 7">
            <a:extLst>
              <a:ext uri="{FF2B5EF4-FFF2-40B4-BE49-F238E27FC236}">
                <a16:creationId xmlns:a16="http://schemas.microsoft.com/office/drawing/2014/main" id="{4B95A6F3-154B-71FC-79FB-3A9F7B69DE0A}"/>
              </a:ext>
            </a:extLst>
          </p:cNvPr>
          <p:cNvPicPr>
            <a:picLocks noChangeAspect="1"/>
          </p:cNvPicPr>
          <p:nvPr/>
        </p:nvPicPr>
        <p:blipFill>
          <a:blip r:embed="rId3"/>
          <a:stretch>
            <a:fillRect/>
          </a:stretch>
        </p:blipFill>
        <p:spPr>
          <a:xfrm>
            <a:off x="7072311" y="3729995"/>
            <a:ext cx="4533737" cy="3016996"/>
          </a:xfrm>
          <a:prstGeom prst="rect">
            <a:avLst/>
          </a:prstGeom>
        </p:spPr>
      </p:pic>
    </p:spTree>
    <p:extLst>
      <p:ext uri="{BB962C8B-B14F-4D97-AF65-F5344CB8AC3E}">
        <p14:creationId xmlns:p14="http://schemas.microsoft.com/office/powerpoint/2010/main" val="1390806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Light Weight Concrete</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00244" y="1013648"/>
            <a:ext cx="6093372" cy="1938992"/>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Precast Elements: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Suitable for producing precast concrete elements like blocks, panels, and slabs, which are easier to transport and handle due to their reduced weight.</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140575" y="4415587"/>
            <a:ext cx="6093372" cy="1938992"/>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Road Construction:</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as a sub-base material in road construction to reduce the overall weight of the pavement structure and improve load distribution.</a:t>
            </a:r>
            <a:endParaRPr lang="en-IN"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27D02607-341E-F8AC-A823-A2C7563D2B0D}"/>
              </a:ext>
            </a:extLst>
          </p:cNvPr>
          <p:cNvPicPr>
            <a:picLocks noChangeAspect="1"/>
          </p:cNvPicPr>
          <p:nvPr/>
        </p:nvPicPr>
        <p:blipFill>
          <a:blip r:embed="rId2"/>
          <a:stretch>
            <a:fillRect/>
          </a:stretch>
        </p:blipFill>
        <p:spPr>
          <a:xfrm>
            <a:off x="1044137" y="741543"/>
            <a:ext cx="3401740" cy="3401740"/>
          </a:xfrm>
          <a:prstGeom prst="rect">
            <a:avLst/>
          </a:prstGeom>
        </p:spPr>
      </p:pic>
      <p:pic>
        <p:nvPicPr>
          <p:cNvPr id="8" name="Picture 7">
            <a:extLst>
              <a:ext uri="{FF2B5EF4-FFF2-40B4-BE49-F238E27FC236}">
                <a16:creationId xmlns:a16="http://schemas.microsoft.com/office/drawing/2014/main" id="{9C692BD7-8EED-220E-D4EC-998DFA4D60B7}"/>
              </a:ext>
            </a:extLst>
          </p:cNvPr>
          <p:cNvPicPr>
            <a:picLocks noChangeAspect="1"/>
          </p:cNvPicPr>
          <p:nvPr/>
        </p:nvPicPr>
        <p:blipFill>
          <a:blip r:embed="rId3"/>
          <a:stretch>
            <a:fillRect/>
          </a:stretch>
        </p:blipFill>
        <p:spPr>
          <a:xfrm>
            <a:off x="7220933" y="3909791"/>
            <a:ext cx="3401740" cy="2548021"/>
          </a:xfrm>
          <a:prstGeom prst="rect">
            <a:avLst/>
          </a:prstGeom>
        </p:spPr>
      </p:pic>
    </p:spTree>
    <p:extLst>
      <p:ext uri="{BB962C8B-B14F-4D97-AF65-F5344CB8AC3E}">
        <p14:creationId xmlns:p14="http://schemas.microsoft.com/office/powerpoint/2010/main" val="548209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Ferrocement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2054568"/>
            <a:ext cx="5257800" cy="3342288"/>
          </a:xfrm>
        </p:spPr>
        <p:txBody>
          <a:bodyPr>
            <a:normAutofit/>
          </a:bodyPr>
          <a:lstStyle/>
          <a:p>
            <a:pPr algn="just"/>
            <a:r>
              <a:rPr lang="en-US" dirty="0">
                <a:latin typeface="Times New Roman" panose="02020603050405020304" pitchFamily="18" charset="0"/>
                <a:cs typeface="Times New Roman" panose="02020603050405020304" pitchFamily="18" charset="0"/>
              </a:rPr>
              <a:t>Ferrocement is a versatile construction material made of a thin, strong composite of cement mortar reinforced with a mesh of steel wires. </a:t>
            </a:r>
          </a:p>
          <a:p>
            <a:pPr algn="just"/>
            <a:r>
              <a:rPr lang="en-US" dirty="0">
                <a:latin typeface="Times New Roman" panose="02020603050405020304" pitchFamily="18" charset="0"/>
                <a:cs typeface="Times New Roman" panose="02020603050405020304" pitchFamily="18" charset="0"/>
              </a:rPr>
              <a:t>It is known for its high strength, durability, and ability to be molded into various shapes. </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A1D373CA-2E7B-934A-F3F2-F5E8E186E6AB}"/>
              </a:ext>
            </a:extLst>
          </p:cNvPr>
          <p:cNvPicPr>
            <a:picLocks noChangeAspect="1"/>
          </p:cNvPicPr>
          <p:nvPr/>
        </p:nvPicPr>
        <p:blipFill>
          <a:blip r:embed="rId2"/>
          <a:stretch>
            <a:fillRect/>
          </a:stretch>
        </p:blipFill>
        <p:spPr>
          <a:xfrm>
            <a:off x="6311465" y="2054568"/>
            <a:ext cx="4801087" cy="3596181"/>
          </a:xfrm>
          <a:prstGeom prst="rect">
            <a:avLst/>
          </a:prstGeom>
        </p:spPr>
      </p:pic>
    </p:spTree>
    <p:extLst>
      <p:ext uri="{BB962C8B-B14F-4D97-AF65-F5344CB8AC3E}">
        <p14:creationId xmlns:p14="http://schemas.microsoft.com/office/powerpoint/2010/main" val="26485492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Ferrocement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848821"/>
            <a:ext cx="9992711" cy="6009179"/>
          </a:xfrm>
        </p:spPr>
        <p:txBody>
          <a:bodyPr>
            <a:normAutofit fontScale="92500" lnSpcReduction="10000"/>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 Strength-to-Weight Ratio: </a:t>
            </a:r>
            <a:r>
              <a:rPr lang="en-US" dirty="0">
                <a:latin typeface="Times New Roman" panose="02020603050405020304" pitchFamily="18" charset="0"/>
                <a:cs typeface="Times New Roman" panose="02020603050405020304" pitchFamily="18" charset="0"/>
              </a:rPr>
              <a:t>Ferrocement structures are lightweight yet very strong, making them efficient for various applications where weight is a critical factor.</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Durability: </a:t>
            </a:r>
            <a:r>
              <a:rPr lang="en-US" dirty="0">
                <a:latin typeface="Times New Roman" panose="02020603050405020304" pitchFamily="18" charset="0"/>
                <a:cs typeface="Times New Roman" panose="02020603050405020304" pitchFamily="18" charset="0"/>
              </a:rPr>
              <a:t>Ferrocement exhibits excellent resistance to cracking, impact, and weathering, providing long-lasting performance.</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Flexibility in Design: </a:t>
            </a:r>
            <a:r>
              <a:rPr lang="en-US" dirty="0">
                <a:latin typeface="Times New Roman" panose="02020603050405020304" pitchFamily="18" charset="0"/>
                <a:cs typeface="Times New Roman" panose="02020603050405020304" pitchFamily="18" charset="0"/>
              </a:rPr>
              <a:t>Can be molded into complex shapes and thin sections, offering significant flexibility in architectural and structural design.</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Crack Resistance: </a:t>
            </a:r>
            <a:r>
              <a:rPr lang="en-US" dirty="0">
                <a:latin typeface="Times New Roman" panose="02020603050405020304" pitchFamily="18" charset="0"/>
                <a:cs typeface="Times New Roman" panose="02020603050405020304" pitchFamily="18" charset="0"/>
              </a:rPr>
              <a:t>The fine steel mesh reinforcement provides excellent crack resistance, preventing the propagation of cracks and enhancing the durability of the structure.</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Fire Resistance: </a:t>
            </a:r>
            <a:r>
              <a:rPr lang="en-US" dirty="0">
                <a:latin typeface="Times New Roman" panose="02020603050405020304" pitchFamily="18" charset="0"/>
                <a:cs typeface="Times New Roman" panose="02020603050405020304" pitchFamily="18" charset="0"/>
              </a:rPr>
              <a:t>Exhibits good fire resistance due to the non-combustible nature of the materials used.</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Permeability: </a:t>
            </a:r>
            <a:r>
              <a:rPr lang="en-US" dirty="0">
                <a:latin typeface="Times New Roman" panose="02020603050405020304" pitchFamily="18" charset="0"/>
                <a:cs typeface="Times New Roman" panose="02020603050405020304" pitchFamily="18" charset="0"/>
              </a:rPr>
              <a:t>Has low permeability, reducing the risk of water penetration and damage from moisture.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83838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Advantages of Ferrocement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848821"/>
            <a:ext cx="9992711" cy="6009179"/>
          </a:xfrm>
        </p:spPr>
        <p:txBody>
          <a:bodyPr>
            <a:normAutofit/>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Cost-Effectiveness: </a:t>
            </a:r>
            <a:r>
              <a:rPr lang="en-US" dirty="0">
                <a:latin typeface="Times New Roman" panose="02020603050405020304" pitchFamily="18" charset="0"/>
                <a:cs typeface="Times New Roman" panose="02020603050405020304" pitchFamily="18" charset="0"/>
              </a:rPr>
              <a:t>Uses less material compared to traditional concrete structures, resulting in lower material costs and reduced overall weight.</a:t>
            </a:r>
          </a:p>
          <a:p>
            <a:pPr marL="0" indent="0" algn="just">
              <a:buNone/>
            </a:pPr>
            <a:r>
              <a:rPr lang="en-US" dirty="0">
                <a:latin typeface="Times New Roman" panose="02020603050405020304" pitchFamily="18" charset="0"/>
                <a:cs typeface="Times New Roman" panose="02020603050405020304" pitchFamily="18" charset="0"/>
              </a:rPr>
              <a:t>Labor costs can also be lower due to the simplicity of the construction process.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Ease of Construction: </a:t>
            </a:r>
            <a:r>
              <a:rPr lang="en-US" dirty="0">
                <a:latin typeface="Times New Roman" panose="02020603050405020304" pitchFamily="18" charset="0"/>
                <a:cs typeface="Times New Roman" panose="02020603050405020304" pitchFamily="18" charset="0"/>
              </a:rPr>
              <a:t>Can be constructed using relatively simple tools and techniques, making it suitable for areas with limited access to advanced construction technology.</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Versatility: </a:t>
            </a:r>
            <a:r>
              <a:rPr lang="en-US" dirty="0">
                <a:latin typeface="Times New Roman" panose="02020603050405020304" pitchFamily="18" charset="0"/>
                <a:cs typeface="Times New Roman" panose="02020603050405020304" pitchFamily="18" charset="0"/>
              </a:rPr>
              <a:t>Suitable for a wide range of applications, from small-scale household items to large structural components.</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Maintenance: </a:t>
            </a:r>
            <a:r>
              <a:rPr lang="en-US" dirty="0">
                <a:latin typeface="Times New Roman" panose="02020603050405020304" pitchFamily="18" charset="0"/>
                <a:cs typeface="Times New Roman" panose="02020603050405020304" pitchFamily="18" charset="0"/>
              </a:rPr>
              <a:t>Requires minimal maintenance due to its durability and resistance to environmental factors.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55756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199" y="1"/>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Disadvantages of Ferrocement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1099644" y="1576552"/>
            <a:ext cx="9992711" cy="4934607"/>
          </a:xfrm>
        </p:spPr>
        <p:txBody>
          <a:bodyPr>
            <a:normAutofit/>
          </a:bodyPr>
          <a:lstStyle/>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Skilled Labor: </a:t>
            </a:r>
            <a:r>
              <a:rPr lang="en-US" dirty="0">
                <a:latin typeface="Times New Roman" panose="02020603050405020304" pitchFamily="18" charset="0"/>
                <a:cs typeface="Times New Roman" panose="02020603050405020304" pitchFamily="18" charset="0"/>
              </a:rPr>
              <a:t>Requires skilled labor to handle the mesh reinforcement and ensure proper application of the mortar.</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Quality </a:t>
            </a:r>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Control:</a:t>
            </a:r>
            <a:r>
              <a:rPr lang="en-US" dirty="0" err="1">
                <a:latin typeface="Times New Roman" panose="02020603050405020304" pitchFamily="18" charset="0"/>
                <a:cs typeface="Times New Roman" panose="02020603050405020304" pitchFamily="18" charset="0"/>
              </a:rPr>
              <a:t>Ensuring</a:t>
            </a:r>
            <a:r>
              <a:rPr lang="en-US" dirty="0">
                <a:latin typeface="Times New Roman" panose="02020603050405020304" pitchFamily="18" charset="0"/>
                <a:cs typeface="Times New Roman" panose="02020603050405020304" pitchFamily="18" charset="0"/>
              </a:rPr>
              <a:t> uniformity and proper curing is essential to achieve the desired strength and durability.</a:t>
            </a:r>
          </a:p>
          <a:p>
            <a:pPr algn="just"/>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Corrosion of Steel </a:t>
            </a:r>
            <a:r>
              <a:rPr lang="en-US"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Mesh:</a:t>
            </a:r>
            <a:r>
              <a:rPr lang="en-US" dirty="0" err="1">
                <a:latin typeface="Times New Roman" panose="02020603050405020304" pitchFamily="18" charset="0"/>
                <a:cs typeface="Times New Roman" panose="02020603050405020304" pitchFamily="18" charset="0"/>
              </a:rPr>
              <a:t>Proper</a:t>
            </a:r>
            <a:r>
              <a:rPr lang="en-US" dirty="0">
                <a:latin typeface="Times New Roman" panose="02020603050405020304" pitchFamily="18" charset="0"/>
                <a:cs typeface="Times New Roman" panose="02020603050405020304" pitchFamily="18" charset="0"/>
              </a:rPr>
              <a:t> measures must be taken to protect the steel mesh from corrosion, especially in harsh environments.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780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Ferrocement</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789886" y="1203363"/>
            <a:ext cx="6093372" cy="1569660"/>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Marine Structures: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in the construction of boats, barges, and floating structures due to its resistance to water and marine environments.</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298230" y="4641850"/>
            <a:ext cx="6093372" cy="1200329"/>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Building Components: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Employed in roofing, wall panels, floor slabs, and precast elements for buildings.</a:t>
            </a:r>
            <a:endParaRPr lang="en-IN"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B97EC994-BB82-7965-0395-355AE09AF123}"/>
              </a:ext>
            </a:extLst>
          </p:cNvPr>
          <p:cNvPicPr>
            <a:picLocks noChangeAspect="1"/>
          </p:cNvPicPr>
          <p:nvPr/>
        </p:nvPicPr>
        <p:blipFill>
          <a:blip r:embed="rId2"/>
          <a:stretch>
            <a:fillRect/>
          </a:stretch>
        </p:blipFill>
        <p:spPr>
          <a:xfrm>
            <a:off x="877941" y="1015820"/>
            <a:ext cx="3863675" cy="2894027"/>
          </a:xfrm>
          <a:prstGeom prst="rect">
            <a:avLst/>
          </a:prstGeom>
        </p:spPr>
      </p:pic>
      <p:pic>
        <p:nvPicPr>
          <p:cNvPr id="5" name="Picture 4">
            <a:extLst>
              <a:ext uri="{FF2B5EF4-FFF2-40B4-BE49-F238E27FC236}">
                <a16:creationId xmlns:a16="http://schemas.microsoft.com/office/drawing/2014/main" id="{E68E72F0-9BCE-961C-A1E0-5A7C743195D3}"/>
              </a:ext>
            </a:extLst>
          </p:cNvPr>
          <p:cNvPicPr>
            <a:picLocks noChangeAspect="1"/>
          </p:cNvPicPr>
          <p:nvPr/>
        </p:nvPicPr>
        <p:blipFill>
          <a:blip r:embed="rId3"/>
          <a:stretch>
            <a:fillRect/>
          </a:stretch>
        </p:blipFill>
        <p:spPr>
          <a:xfrm>
            <a:off x="6882305" y="3052208"/>
            <a:ext cx="4248149" cy="3371547"/>
          </a:xfrm>
          <a:prstGeom prst="rect">
            <a:avLst/>
          </a:prstGeom>
        </p:spPr>
      </p:pic>
    </p:spTree>
    <p:extLst>
      <p:ext uri="{BB962C8B-B14F-4D97-AF65-F5344CB8AC3E}">
        <p14:creationId xmlns:p14="http://schemas.microsoft.com/office/powerpoint/2010/main" val="27481202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Ferrocement</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00244" y="1013648"/>
            <a:ext cx="6093372" cy="1569660"/>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Water Tanks and Silos: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Ideal for constructing water tanks, silos, and other storage structures due to its impermeability and strength.</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313995" y="4447118"/>
            <a:ext cx="6093372" cy="1569660"/>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Retrofitting and Repairs: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for strengthening and repairing existing structures, such as bridges, buildings, and tunnels.</a:t>
            </a:r>
            <a:endParaRPr lang="en-IN"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A22910DE-966F-6E3C-5924-C18126EF2523}"/>
              </a:ext>
            </a:extLst>
          </p:cNvPr>
          <p:cNvPicPr>
            <a:picLocks noChangeAspect="1"/>
          </p:cNvPicPr>
          <p:nvPr/>
        </p:nvPicPr>
        <p:blipFill>
          <a:blip r:embed="rId2"/>
          <a:stretch>
            <a:fillRect/>
          </a:stretch>
        </p:blipFill>
        <p:spPr>
          <a:xfrm>
            <a:off x="838200" y="776380"/>
            <a:ext cx="3670738" cy="3670738"/>
          </a:xfrm>
          <a:prstGeom prst="rect">
            <a:avLst/>
          </a:prstGeom>
        </p:spPr>
      </p:pic>
      <p:pic>
        <p:nvPicPr>
          <p:cNvPr id="5" name="Picture 4">
            <a:extLst>
              <a:ext uri="{FF2B5EF4-FFF2-40B4-BE49-F238E27FC236}">
                <a16:creationId xmlns:a16="http://schemas.microsoft.com/office/drawing/2014/main" id="{2A7E81A7-D3B9-3F19-EC27-41F2585B1819}"/>
              </a:ext>
            </a:extLst>
          </p:cNvPr>
          <p:cNvPicPr>
            <a:picLocks noChangeAspect="1"/>
          </p:cNvPicPr>
          <p:nvPr/>
        </p:nvPicPr>
        <p:blipFill>
          <a:blip r:embed="rId3"/>
          <a:stretch>
            <a:fillRect/>
          </a:stretch>
        </p:blipFill>
        <p:spPr>
          <a:xfrm>
            <a:off x="7101707" y="3447434"/>
            <a:ext cx="3905252" cy="2921128"/>
          </a:xfrm>
          <a:prstGeom prst="rect">
            <a:avLst/>
          </a:prstGeom>
        </p:spPr>
      </p:pic>
    </p:spTree>
    <p:extLst>
      <p:ext uri="{BB962C8B-B14F-4D97-AF65-F5344CB8AC3E}">
        <p14:creationId xmlns:p14="http://schemas.microsoft.com/office/powerpoint/2010/main" val="38938946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Ferrocement</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00244" y="1013648"/>
            <a:ext cx="6093372" cy="1569660"/>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Architectural Features: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Allows for the creation of intricate architectural elements, such as domes, arches, and sculptures.</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313995" y="4578604"/>
            <a:ext cx="6093372" cy="1569660"/>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Disaster-Resistant Structures: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Suitable for constructing earthquake-resistant and cyclone-resistant buildings due to its high strength and flexibility.</a:t>
            </a:r>
            <a:endParaRPr lang="en-IN"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9004797-AB24-65FC-24FD-DE6FE0DFBA44}"/>
              </a:ext>
            </a:extLst>
          </p:cNvPr>
          <p:cNvPicPr>
            <a:picLocks noChangeAspect="1"/>
          </p:cNvPicPr>
          <p:nvPr/>
        </p:nvPicPr>
        <p:blipFill>
          <a:blip r:embed="rId2"/>
          <a:stretch>
            <a:fillRect/>
          </a:stretch>
        </p:blipFill>
        <p:spPr>
          <a:xfrm>
            <a:off x="893706" y="1013648"/>
            <a:ext cx="3719243" cy="2785842"/>
          </a:xfrm>
          <a:prstGeom prst="rect">
            <a:avLst/>
          </a:prstGeom>
        </p:spPr>
      </p:pic>
      <p:pic>
        <p:nvPicPr>
          <p:cNvPr id="5" name="Picture 4">
            <a:extLst>
              <a:ext uri="{FF2B5EF4-FFF2-40B4-BE49-F238E27FC236}">
                <a16:creationId xmlns:a16="http://schemas.microsoft.com/office/drawing/2014/main" id="{E2BFC9BD-4C97-585F-2758-18AC51E55AD0}"/>
              </a:ext>
            </a:extLst>
          </p:cNvPr>
          <p:cNvPicPr>
            <a:picLocks noChangeAspect="1"/>
          </p:cNvPicPr>
          <p:nvPr/>
        </p:nvPicPr>
        <p:blipFill>
          <a:blip r:embed="rId3"/>
          <a:stretch>
            <a:fillRect/>
          </a:stretch>
        </p:blipFill>
        <p:spPr>
          <a:xfrm>
            <a:off x="7054848" y="3220457"/>
            <a:ext cx="4298952" cy="3220064"/>
          </a:xfrm>
          <a:prstGeom prst="rect">
            <a:avLst/>
          </a:prstGeom>
        </p:spPr>
      </p:pic>
    </p:spTree>
    <p:extLst>
      <p:ext uri="{BB962C8B-B14F-4D97-AF65-F5344CB8AC3E}">
        <p14:creationId xmlns:p14="http://schemas.microsoft.com/office/powerpoint/2010/main" val="24090006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Shotcreteing</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2054568"/>
            <a:ext cx="5257800" cy="3342288"/>
          </a:xfrm>
        </p:spPr>
        <p:txBody>
          <a:bodyPr>
            <a:normAutofit lnSpcReduction="10000"/>
          </a:bodyPr>
          <a:lstStyle/>
          <a:p>
            <a:pPr algn="just"/>
            <a:r>
              <a:rPr lang="en-US" dirty="0">
                <a:latin typeface="Times New Roman" panose="02020603050405020304" pitchFamily="18" charset="0"/>
                <a:cs typeface="Times New Roman" panose="02020603050405020304" pitchFamily="18" charset="0"/>
              </a:rPr>
              <a:t>Shotcreteing, also known as shotcrete, is a method of applying concrete or mortar that is conveyed through a hose and pneumatically projected at high velocity onto a surface. </a:t>
            </a:r>
          </a:p>
          <a:p>
            <a:pPr algn="just"/>
            <a:r>
              <a:rPr lang="en-US" dirty="0">
                <a:latin typeface="Times New Roman" panose="02020603050405020304" pitchFamily="18" charset="0"/>
                <a:cs typeface="Times New Roman" panose="02020603050405020304" pitchFamily="18" charset="0"/>
              </a:rPr>
              <a:t>It is typically reinforced by conventional steel rods, steel mesh, or fibers.</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5CF7633-AEE6-0FC7-72A9-ED5880D02ADC}"/>
              </a:ext>
            </a:extLst>
          </p:cNvPr>
          <p:cNvPicPr>
            <a:picLocks noChangeAspect="1"/>
          </p:cNvPicPr>
          <p:nvPr/>
        </p:nvPicPr>
        <p:blipFill>
          <a:blip r:embed="rId2"/>
          <a:stretch>
            <a:fillRect/>
          </a:stretch>
        </p:blipFill>
        <p:spPr>
          <a:xfrm>
            <a:off x="6096000" y="2054568"/>
            <a:ext cx="5498546" cy="2983501"/>
          </a:xfrm>
          <a:prstGeom prst="rect">
            <a:avLst/>
          </a:prstGeom>
        </p:spPr>
      </p:pic>
    </p:spTree>
    <p:extLst>
      <p:ext uri="{BB962C8B-B14F-4D97-AF65-F5344CB8AC3E}">
        <p14:creationId xmlns:p14="http://schemas.microsoft.com/office/powerpoint/2010/main" val="35964163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Shotcreteing</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00244" y="1013648"/>
            <a:ext cx="6093372" cy="1569660"/>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Dry-mix shotcrete: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dry ingredients are mixed before being conveyed through the hose. Water is added at the nozzle just before application</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AC215F-6D48-57CF-2C59-A01EFEF97E11}"/>
              </a:ext>
            </a:extLst>
          </p:cNvPr>
          <p:cNvSpPr txBox="1"/>
          <p:nvPr/>
        </p:nvSpPr>
        <p:spPr>
          <a:xfrm>
            <a:off x="313995" y="4578604"/>
            <a:ext cx="6093372" cy="1200329"/>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Wet-mix shotcrete: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ingredients, including water, are mixed before being conveyed through the hose.</a:t>
            </a:r>
            <a:endParaRPr lang="en-IN"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DE1D5FEE-5761-2C21-0707-807A952037D8}"/>
              </a:ext>
            </a:extLst>
          </p:cNvPr>
          <p:cNvPicPr>
            <a:picLocks noChangeAspect="1"/>
          </p:cNvPicPr>
          <p:nvPr/>
        </p:nvPicPr>
        <p:blipFill>
          <a:blip r:embed="rId2"/>
          <a:stretch>
            <a:fillRect/>
          </a:stretch>
        </p:blipFill>
        <p:spPr>
          <a:xfrm>
            <a:off x="6407367" y="3771566"/>
            <a:ext cx="5229098" cy="2631097"/>
          </a:xfrm>
          <a:prstGeom prst="rect">
            <a:avLst/>
          </a:prstGeom>
        </p:spPr>
      </p:pic>
      <p:pic>
        <p:nvPicPr>
          <p:cNvPr id="8" name="Picture 7">
            <a:extLst>
              <a:ext uri="{FF2B5EF4-FFF2-40B4-BE49-F238E27FC236}">
                <a16:creationId xmlns:a16="http://schemas.microsoft.com/office/drawing/2014/main" id="{3D467CDD-5843-63EE-86FB-D9BCEC177508}"/>
              </a:ext>
            </a:extLst>
          </p:cNvPr>
          <p:cNvPicPr>
            <a:picLocks noChangeAspect="1"/>
          </p:cNvPicPr>
          <p:nvPr/>
        </p:nvPicPr>
        <p:blipFill>
          <a:blip r:embed="rId3"/>
          <a:stretch>
            <a:fillRect/>
          </a:stretch>
        </p:blipFill>
        <p:spPr>
          <a:xfrm>
            <a:off x="838200" y="988440"/>
            <a:ext cx="4080521" cy="2740204"/>
          </a:xfrm>
          <a:prstGeom prst="rect">
            <a:avLst/>
          </a:prstGeom>
        </p:spPr>
      </p:pic>
    </p:spTree>
    <p:extLst>
      <p:ext uri="{BB962C8B-B14F-4D97-AF65-F5344CB8AC3E}">
        <p14:creationId xmlns:p14="http://schemas.microsoft.com/office/powerpoint/2010/main" val="15960626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Shotcreteing: Applications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2054568"/>
            <a:ext cx="10731063" cy="4141280"/>
          </a:xfrm>
        </p:spPr>
        <p:txBody>
          <a:bodyPr>
            <a:normAutofit/>
          </a:bodyPr>
          <a:lstStyle/>
          <a:p>
            <a:pPr algn="just">
              <a:lnSpc>
                <a:spcPct val="150000"/>
              </a:lnSpc>
            </a:pPr>
            <a:r>
              <a:rPr lang="en-US" b="1" dirty="0">
                <a:latin typeface="Times New Roman" panose="02020603050405020304" pitchFamily="18" charset="0"/>
                <a:cs typeface="Times New Roman" panose="02020603050405020304" pitchFamily="18" charset="0"/>
              </a:rPr>
              <a:t>Construction: </a:t>
            </a:r>
            <a:r>
              <a:rPr lang="en-US" dirty="0">
                <a:latin typeface="Times New Roman" panose="02020603050405020304" pitchFamily="18" charset="0"/>
                <a:cs typeface="Times New Roman" panose="02020603050405020304" pitchFamily="18" charset="0"/>
              </a:rPr>
              <a:t>Used for structural concrete in buildings, bridges, tunnels, retaining walls, and swimming pools.</a:t>
            </a:r>
          </a:p>
          <a:p>
            <a:pPr algn="just">
              <a:lnSpc>
                <a:spcPct val="150000"/>
              </a:lnSpc>
            </a:pPr>
            <a:r>
              <a:rPr lang="en-US" b="1" dirty="0">
                <a:latin typeface="Times New Roman" panose="02020603050405020304" pitchFamily="18" charset="0"/>
                <a:cs typeface="Times New Roman" panose="02020603050405020304" pitchFamily="18" charset="0"/>
              </a:rPr>
              <a:t>Repair: </a:t>
            </a:r>
            <a:r>
              <a:rPr lang="en-US" dirty="0">
                <a:latin typeface="Times New Roman" panose="02020603050405020304" pitchFamily="18" charset="0"/>
                <a:cs typeface="Times New Roman" panose="02020603050405020304" pitchFamily="18" charset="0"/>
              </a:rPr>
              <a:t>Applied to restore damaged or deteriorated concrete structures.</a:t>
            </a:r>
          </a:p>
          <a:p>
            <a:pPr algn="just">
              <a:lnSpc>
                <a:spcPct val="150000"/>
              </a:lnSpc>
            </a:pPr>
            <a:r>
              <a:rPr lang="en-US" b="1" dirty="0">
                <a:latin typeface="Times New Roman" panose="02020603050405020304" pitchFamily="18" charset="0"/>
                <a:cs typeface="Times New Roman" panose="02020603050405020304" pitchFamily="18" charset="0"/>
              </a:rPr>
              <a:t>Reinforcement: </a:t>
            </a:r>
            <a:r>
              <a:rPr lang="en-US" dirty="0">
                <a:latin typeface="Times New Roman" panose="02020603050405020304" pitchFamily="18" charset="0"/>
                <a:cs typeface="Times New Roman" panose="02020603050405020304" pitchFamily="18" charset="0"/>
              </a:rPr>
              <a:t>Commonly used in underground excavations, such as mines and tunnels, to stabilize rock surfaces.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674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Shotcreteing: Advantages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2054568"/>
            <a:ext cx="10731063" cy="4141280"/>
          </a:xfrm>
        </p:spPr>
        <p:txBody>
          <a:bodyPr>
            <a:normAutofit/>
          </a:bodyPr>
          <a:lstStyle/>
          <a:p>
            <a:pPr algn="just">
              <a:lnSpc>
                <a:spcPct val="150000"/>
              </a:lnSpc>
            </a:pPr>
            <a:r>
              <a:rPr lang="en-US" b="1" dirty="0">
                <a:latin typeface="Times New Roman" panose="02020603050405020304" pitchFamily="18" charset="0"/>
                <a:cs typeface="Times New Roman" panose="02020603050405020304" pitchFamily="18" charset="0"/>
              </a:rPr>
              <a:t>Versatility: </a:t>
            </a:r>
            <a:r>
              <a:rPr lang="en-US" dirty="0">
                <a:latin typeface="Times New Roman" panose="02020603050405020304" pitchFamily="18" charset="0"/>
                <a:cs typeface="Times New Roman" panose="02020603050405020304" pitchFamily="18" charset="0"/>
              </a:rPr>
              <a:t>Can be applied to complex shapes and difficult-to-access areas.</a:t>
            </a:r>
          </a:p>
          <a:p>
            <a:pPr algn="just">
              <a:lnSpc>
                <a:spcPct val="150000"/>
              </a:lnSpc>
            </a:pPr>
            <a:r>
              <a:rPr lang="en-US" b="1" dirty="0">
                <a:latin typeface="Times New Roman" panose="02020603050405020304" pitchFamily="18" charset="0"/>
                <a:cs typeface="Times New Roman" panose="02020603050405020304" pitchFamily="18" charset="0"/>
              </a:rPr>
              <a:t>Adhesion:</a:t>
            </a:r>
            <a:r>
              <a:rPr lang="en-US" dirty="0">
                <a:latin typeface="Times New Roman" panose="02020603050405020304" pitchFamily="18" charset="0"/>
                <a:cs typeface="Times New Roman" panose="02020603050405020304" pitchFamily="18" charset="0"/>
              </a:rPr>
              <a:t> Strong bond to various substrates like concrete, rock, and steel.</a:t>
            </a:r>
          </a:p>
          <a:p>
            <a:pPr algn="just">
              <a:lnSpc>
                <a:spcPct val="150000"/>
              </a:lnSpc>
            </a:pPr>
            <a:r>
              <a:rPr lang="en-US" b="1" dirty="0">
                <a:latin typeface="Times New Roman" panose="02020603050405020304" pitchFamily="18" charset="0"/>
                <a:cs typeface="Times New Roman" panose="02020603050405020304" pitchFamily="18" charset="0"/>
              </a:rPr>
              <a:t>Strength: </a:t>
            </a:r>
            <a:r>
              <a:rPr lang="en-US" dirty="0">
                <a:latin typeface="Times New Roman" panose="02020603050405020304" pitchFamily="18" charset="0"/>
                <a:cs typeface="Times New Roman" panose="02020603050405020304" pitchFamily="18" charset="0"/>
              </a:rPr>
              <a:t>High compressive and shear strength.</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47926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Guniting</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2238702"/>
            <a:ext cx="5257800" cy="3158153"/>
          </a:xfrm>
        </p:spPr>
        <p:txBody>
          <a:bodyPr>
            <a:normAutofit/>
          </a:bodyPr>
          <a:lstStyle/>
          <a:p>
            <a:pPr algn="just"/>
            <a:r>
              <a:rPr lang="en-US" dirty="0">
                <a:latin typeface="Times New Roman" panose="02020603050405020304" pitchFamily="18" charset="0"/>
                <a:cs typeface="Times New Roman" panose="02020603050405020304" pitchFamily="18" charset="0"/>
              </a:rPr>
              <a:t>Guniting is a term often used interchangeably with </a:t>
            </a:r>
            <a:r>
              <a:rPr lang="en-US" dirty="0" err="1">
                <a:latin typeface="Times New Roman" panose="02020603050405020304" pitchFamily="18" charset="0"/>
                <a:cs typeface="Times New Roman" panose="02020603050405020304" pitchFamily="18" charset="0"/>
              </a:rPr>
              <a:t>shotcreting</a:t>
            </a:r>
            <a:r>
              <a:rPr lang="en-US" dirty="0">
                <a:latin typeface="Times New Roman" panose="02020603050405020304" pitchFamily="18" charset="0"/>
                <a:cs typeface="Times New Roman" panose="02020603050405020304" pitchFamily="18" charset="0"/>
              </a:rPr>
              <a:t>, but it traditionally refers specifically to the dry-mix process.</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11926DB-C74D-CAB6-11A9-FEA20077B90C}"/>
              </a:ext>
            </a:extLst>
          </p:cNvPr>
          <p:cNvPicPr>
            <a:picLocks noChangeAspect="1"/>
          </p:cNvPicPr>
          <p:nvPr/>
        </p:nvPicPr>
        <p:blipFill>
          <a:blip r:embed="rId2"/>
          <a:stretch>
            <a:fillRect/>
          </a:stretch>
        </p:blipFill>
        <p:spPr>
          <a:xfrm>
            <a:off x="6559336" y="2054568"/>
            <a:ext cx="4632704" cy="3470056"/>
          </a:xfrm>
          <a:prstGeom prst="rect">
            <a:avLst/>
          </a:prstGeom>
        </p:spPr>
      </p:pic>
    </p:spTree>
    <p:extLst>
      <p:ext uri="{BB962C8B-B14F-4D97-AF65-F5344CB8AC3E}">
        <p14:creationId xmlns:p14="http://schemas.microsoft.com/office/powerpoint/2010/main" val="27467672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Guniting- Process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62152" y="1213946"/>
            <a:ext cx="10691648" cy="5423337"/>
          </a:xfrm>
        </p:spPr>
        <p:txBody>
          <a:bodyPr>
            <a:normAutofit fontScale="92500" lnSpcReduction="10000"/>
          </a:bodyPr>
          <a:lstStyle/>
          <a:p>
            <a:pPr algn="just">
              <a:buFont typeface="Wingdings" panose="05000000000000000000" pitchFamily="2" charset="2"/>
              <a:buChar char="q"/>
            </a:pPr>
            <a:r>
              <a:rPr lang="en-US" b="1" u="sng" dirty="0">
                <a:latin typeface="Times New Roman" panose="02020603050405020304" pitchFamily="18" charset="0"/>
                <a:cs typeface="Times New Roman" panose="02020603050405020304" pitchFamily="18" charset="0"/>
              </a:rPr>
              <a:t>Preparation: </a:t>
            </a:r>
          </a:p>
          <a:p>
            <a:pPr algn="just"/>
            <a:r>
              <a:rPr lang="en-US" dirty="0">
                <a:latin typeface="Times New Roman" panose="02020603050405020304" pitchFamily="18" charset="0"/>
                <a:cs typeface="Times New Roman" panose="02020603050405020304" pitchFamily="18" charset="0"/>
              </a:rPr>
              <a:t>The surface to be gunned is cleaned and prepared.</a:t>
            </a:r>
          </a:p>
          <a:p>
            <a:pPr algn="just"/>
            <a:r>
              <a:rPr lang="en-US" dirty="0">
                <a:latin typeface="Times New Roman" panose="02020603050405020304" pitchFamily="18" charset="0"/>
                <a:cs typeface="Times New Roman" panose="02020603050405020304" pitchFamily="18" charset="0"/>
              </a:rPr>
              <a:t>Any necessary reinforcing steel or mesh is installed.</a:t>
            </a:r>
          </a:p>
          <a:p>
            <a:pPr algn="just">
              <a:buFont typeface="Wingdings" panose="05000000000000000000" pitchFamily="2" charset="2"/>
              <a:buChar char="q"/>
            </a:pPr>
            <a:r>
              <a:rPr lang="en-US" b="1" u="sng" dirty="0">
                <a:latin typeface="Times New Roman" panose="02020603050405020304" pitchFamily="18" charset="0"/>
                <a:cs typeface="Times New Roman" panose="02020603050405020304" pitchFamily="18" charset="0"/>
              </a:rPr>
              <a:t>Dry-Mix Application: </a:t>
            </a:r>
          </a:p>
          <a:p>
            <a:pPr algn="just"/>
            <a:r>
              <a:rPr lang="en-US" dirty="0">
                <a:latin typeface="Times New Roman" panose="02020603050405020304" pitchFamily="18" charset="0"/>
                <a:cs typeface="Times New Roman" panose="02020603050405020304" pitchFamily="18" charset="0"/>
              </a:rPr>
              <a:t>Dry cement and aggregate are combined in a hopper.</a:t>
            </a:r>
          </a:p>
          <a:p>
            <a:pPr algn="just"/>
            <a:r>
              <a:rPr lang="en-US" dirty="0">
                <a:latin typeface="Times New Roman" panose="02020603050405020304" pitchFamily="18" charset="0"/>
                <a:cs typeface="Times New Roman" panose="02020603050405020304" pitchFamily="18" charset="0"/>
              </a:rPr>
              <a:t>The mixture is pneumatically conveyed through a hose to a nozzle.</a:t>
            </a:r>
          </a:p>
          <a:p>
            <a:pPr algn="just"/>
            <a:r>
              <a:rPr lang="en-US" dirty="0">
                <a:latin typeface="Times New Roman" panose="02020603050405020304" pitchFamily="18" charset="0"/>
                <a:cs typeface="Times New Roman" panose="02020603050405020304" pitchFamily="18" charset="0"/>
              </a:rPr>
              <a:t>Water is introduced at the nozzle, mixing with the dry materials just before being sprayed onto the surface.</a:t>
            </a:r>
          </a:p>
          <a:p>
            <a:pPr algn="just">
              <a:buFont typeface="Wingdings" panose="05000000000000000000" pitchFamily="2" charset="2"/>
              <a:buChar char="q"/>
            </a:pPr>
            <a:r>
              <a:rPr lang="en-US" b="1" u="sng" dirty="0">
                <a:latin typeface="Times New Roman" panose="02020603050405020304" pitchFamily="18" charset="0"/>
                <a:cs typeface="Times New Roman" panose="02020603050405020304" pitchFamily="18" charset="0"/>
              </a:rPr>
              <a:t>Application:</a:t>
            </a:r>
          </a:p>
          <a:p>
            <a:pPr algn="just"/>
            <a:r>
              <a:rPr lang="en-US" dirty="0">
                <a:latin typeface="Times New Roman" panose="02020603050405020304" pitchFamily="18" charset="0"/>
                <a:cs typeface="Times New Roman" panose="02020603050405020304" pitchFamily="18" charset="0"/>
              </a:rPr>
              <a:t>The material is sprayed at high velocity onto the surface.</a:t>
            </a:r>
          </a:p>
          <a:p>
            <a:pPr algn="just"/>
            <a:r>
              <a:rPr lang="en-US" dirty="0">
                <a:latin typeface="Times New Roman" panose="02020603050405020304" pitchFamily="18" charset="0"/>
                <a:cs typeface="Times New Roman" panose="02020603050405020304" pitchFamily="18" charset="0"/>
              </a:rPr>
              <a:t>The operator controls the mixture consistency and the placement of the material.</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50148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Guniting: Applications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639614"/>
            <a:ext cx="10731063" cy="4556234"/>
          </a:xfrm>
        </p:spPr>
        <p:txBody>
          <a:bodyPr>
            <a:normAutofit/>
          </a:bodyPr>
          <a:lstStyle/>
          <a:p>
            <a:pPr algn="just">
              <a:lnSpc>
                <a:spcPct val="100000"/>
              </a:lnSpc>
            </a:pPr>
            <a:r>
              <a:rPr lang="en-US" b="1" dirty="0">
                <a:latin typeface="Times New Roman" panose="02020603050405020304" pitchFamily="18" charset="0"/>
                <a:cs typeface="Times New Roman" panose="02020603050405020304" pitchFamily="18" charset="0"/>
              </a:rPr>
              <a:t>Structural Repairs: </a:t>
            </a:r>
            <a:r>
              <a:rPr lang="en-US" dirty="0">
                <a:latin typeface="Times New Roman" panose="02020603050405020304" pitchFamily="18" charset="0"/>
                <a:cs typeface="Times New Roman" panose="02020603050405020304" pitchFamily="18" charset="0"/>
              </a:rPr>
              <a:t>Restoration of damaged concrete structures such as bridges, buildings, and tunnels.</a:t>
            </a:r>
          </a:p>
          <a:p>
            <a:pPr algn="just">
              <a:lnSpc>
                <a:spcPct val="100000"/>
              </a:lnSpc>
            </a:pPr>
            <a:r>
              <a:rPr lang="en-US" b="1" dirty="0">
                <a:latin typeface="Times New Roman" panose="02020603050405020304" pitchFamily="18" charset="0"/>
                <a:cs typeface="Times New Roman" panose="02020603050405020304" pitchFamily="18" charset="0"/>
              </a:rPr>
              <a:t>Protective Coatings: </a:t>
            </a:r>
            <a:r>
              <a:rPr lang="en-US" dirty="0">
                <a:latin typeface="Times New Roman" panose="02020603050405020304" pitchFamily="18" charset="0"/>
                <a:cs typeface="Times New Roman" panose="02020603050405020304" pitchFamily="18" charset="0"/>
              </a:rPr>
              <a:t>Application of protective layers to surfaces like tanks, pipes, and retaining walls.</a:t>
            </a:r>
          </a:p>
          <a:p>
            <a:pPr algn="just">
              <a:lnSpc>
                <a:spcPct val="100000"/>
              </a:lnSpc>
            </a:pPr>
            <a:r>
              <a:rPr lang="en-US" b="1" dirty="0">
                <a:latin typeface="Times New Roman" panose="02020603050405020304" pitchFamily="18" charset="0"/>
                <a:cs typeface="Times New Roman" panose="02020603050405020304" pitchFamily="18" charset="0"/>
              </a:rPr>
              <a:t>Slope Stabilization: </a:t>
            </a:r>
            <a:r>
              <a:rPr lang="en-US" dirty="0">
                <a:latin typeface="Times New Roman" panose="02020603050405020304" pitchFamily="18" charset="0"/>
                <a:cs typeface="Times New Roman" panose="02020603050405020304" pitchFamily="18" charset="0"/>
              </a:rPr>
              <a:t>Reinforcement of unstable rock and soil slopes to prevent erosion and landslides.</a:t>
            </a:r>
          </a:p>
          <a:p>
            <a:pPr algn="just">
              <a:lnSpc>
                <a:spcPct val="100000"/>
              </a:lnSpc>
            </a:pPr>
            <a:r>
              <a:rPr lang="en-US" b="1" dirty="0">
                <a:latin typeface="Times New Roman" panose="02020603050405020304" pitchFamily="18" charset="0"/>
                <a:cs typeface="Times New Roman" panose="02020603050405020304" pitchFamily="18" charset="0"/>
              </a:rPr>
              <a:t>Architectural Formations: </a:t>
            </a:r>
            <a:r>
              <a:rPr lang="en-US" dirty="0">
                <a:latin typeface="Times New Roman" panose="02020603050405020304" pitchFamily="18" charset="0"/>
                <a:cs typeface="Times New Roman" panose="02020603050405020304" pitchFamily="18" charset="0"/>
              </a:rPr>
              <a:t>Creation of complex shapes and designs in construction projects, including swimming pools and decorative facades.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50760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Guniting: Advantages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450428"/>
            <a:ext cx="10731063" cy="4745420"/>
          </a:xfrm>
        </p:spPr>
        <p:txBody>
          <a:bodyPr>
            <a:normAutofit lnSpcReduction="10000"/>
          </a:bodyPr>
          <a:lstStyle/>
          <a:p>
            <a:pPr algn="just">
              <a:lnSpc>
                <a:spcPct val="150000"/>
              </a:lnSpc>
            </a:pPr>
            <a:r>
              <a:rPr lang="en-US" b="1" dirty="0">
                <a:latin typeface="Times New Roman" panose="02020603050405020304" pitchFamily="18" charset="0"/>
                <a:cs typeface="Times New Roman" panose="02020603050405020304" pitchFamily="18" charset="0"/>
              </a:rPr>
              <a:t>Flexibility: </a:t>
            </a:r>
            <a:r>
              <a:rPr lang="en-US" dirty="0">
                <a:latin typeface="Times New Roman" panose="02020603050405020304" pitchFamily="18" charset="0"/>
                <a:cs typeface="Times New Roman" panose="02020603050405020304" pitchFamily="18" charset="0"/>
              </a:rPr>
              <a:t>Can be applied to a wide range of surfaces and shapes.</a:t>
            </a:r>
          </a:p>
          <a:p>
            <a:pPr algn="just">
              <a:lnSpc>
                <a:spcPct val="150000"/>
              </a:lnSpc>
            </a:pPr>
            <a:r>
              <a:rPr lang="en-US" b="1" dirty="0">
                <a:latin typeface="Times New Roman" panose="02020603050405020304" pitchFamily="18" charset="0"/>
                <a:cs typeface="Times New Roman" panose="02020603050405020304" pitchFamily="18" charset="0"/>
              </a:rPr>
              <a:t>Efficiency: </a:t>
            </a:r>
            <a:r>
              <a:rPr lang="en-US" dirty="0">
                <a:latin typeface="Times New Roman" panose="02020603050405020304" pitchFamily="18" charset="0"/>
                <a:cs typeface="Times New Roman" panose="02020603050405020304" pitchFamily="18" charset="0"/>
              </a:rPr>
              <a:t>Quick application and curing times compared to traditional concrete methods.</a:t>
            </a:r>
          </a:p>
          <a:p>
            <a:pPr algn="just">
              <a:lnSpc>
                <a:spcPct val="150000"/>
              </a:lnSpc>
            </a:pPr>
            <a:r>
              <a:rPr lang="en-US" b="1" dirty="0">
                <a:latin typeface="Times New Roman" panose="02020603050405020304" pitchFamily="18" charset="0"/>
                <a:cs typeface="Times New Roman" panose="02020603050405020304" pitchFamily="18" charset="0"/>
              </a:rPr>
              <a:t>Strength: </a:t>
            </a:r>
            <a:r>
              <a:rPr lang="en-US" dirty="0">
                <a:latin typeface="Times New Roman" panose="02020603050405020304" pitchFamily="18" charset="0"/>
                <a:cs typeface="Times New Roman" panose="02020603050405020304" pitchFamily="18" charset="0"/>
              </a:rPr>
              <a:t>Produces a dense, high-strength concrete with excellent bonding properties.</a:t>
            </a:r>
          </a:p>
          <a:p>
            <a:pPr algn="just">
              <a:lnSpc>
                <a:spcPct val="150000"/>
              </a:lnSpc>
            </a:pPr>
            <a:r>
              <a:rPr lang="en-US" b="1" dirty="0">
                <a:latin typeface="Times New Roman" panose="02020603050405020304" pitchFamily="18" charset="0"/>
                <a:cs typeface="Times New Roman" panose="02020603050405020304" pitchFamily="18" charset="0"/>
              </a:rPr>
              <a:t>Minimal Formwork: </a:t>
            </a:r>
            <a:r>
              <a:rPr lang="en-US" dirty="0">
                <a:latin typeface="Times New Roman" panose="02020603050405020304" pitchFamily="18" charset="0"/>
                <a:cs typeface="Times New Roman" panose="02020603050405020304" pitchFamily="18" charset="0"/>
              </a:rPr>
              <a:t>Often requires less formwork, reducing costs and time.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99865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Grouting</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1954924"/>
            <a:ext cx="5514519" cy="4288220"/>
          </a:xfrm>
        </p:spPr>
        <p:txBody>
          <a:bodyPr>
            <a:normAutofit/>
          </a:bodyPr>
          <a:lstStyle/>
          <a:p>
            <a:pPr algn="just"/>
            <a:r>
              <a:rPr lang="en-US" dirty="0">
                <a:latin typeface="Times New Roman" panose="02020603050405020304" pitchFamily="18" charset="0"/>
                <a:cs typeface="Times New Roman" panose="02020603050405020304" pitchFamily="18" charset="0"/>
              </a:rPr>
              <a:t>Grouting is a construction process that involves injecting a fluid material into voids or cracks in concrete, masonry, soil, or rock to enhance their structural integrity, reduce permeability, or both. Grouts can be composed of a variety of materials including cement, resins, and other additives to suit specific needs.</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987C7E0-10BC-04F1-B48E-E95B7EC5BE0D}"/>
              </a:ext>
            </a:extLst>
          </p:cNvPr>
          <p:cNvPicPr>
            <a:picLocks noChangeAspect="1"/>
          </p:cNvPicPr>
          <p:nvPr/>
        </p:nvPicPr>
        <p:blipFill>
          <a:blip r:embed="rId2"/>
          <a:stretch>
            <a:fillRect/>
          </a:stretch>
        </p:blipFill>
        <p:spPr>
          <a:xfrm>
            <a:off x="6311465" y="2112577"/>
            <a:ext cx="5514520" cy="4130567"/>
          </a:xfrm>
          <a:prstGeom prst="rect">
            <a:avLst/>
          </a:prstGeom>
        </p:spPr>
      </p:pic>
    </p:spTree>
    <p:extLst>
      <p:ext uri="{BB962C8B-B14F-4D97-AF65-F5344CB8AC3E}">
        <p14:creationId xmlns:p14="http://schemas.microsoft.com/office/powerpoint/2010/main" val="36662380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Grouting</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916009" y="722696"/>
            <a:ext cx="6093372" cy="3416320"/>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Cementitious Grouting:</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Cement Grout: </a:t>
            </a:r>
            <a:r>
              <a:rPr lang="en-US" sz="2400" dirty="0">
                <a:latin typeface="Times New Roman" panose="02020603050405020304" pitchFamily="18" charset="0"/>
                <a:cs typeface="Times New Roman" panose="02020603050405020304" pitchFamily="18" charset="0"/>
              </a:rPr>
              <a:t>Made of cement and water, sometimes with sand and other additives. It is commonly used to fill gaps and voids in concrete and masonry structures.</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Non-Shrink Grout: </a:t>
            </a:r>
            <a:r>
              <a:rPr lang="en-US" sz="2400" dirty="0">
                <a:latin typeface="Times New Roman" panose="02020603050405020304" pitchFamily="18" charset="0"/>
                <a:cs typeface="Times New Roman" panose="02020603050405020304" pitchFamily="18" charset="0"/>
              </a:rPr>
              <a:t>Specially formulated to avoid shrinking as it cures, ensuring that it maintains its volume and fills the intended space completely.</a:t>
            </a:r>
            <a:endParaRPr lang="en-IN"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8B724A6-A984-12DA-D327-7985A34232E3}"/>
              </a:ext>
            </a:extLst>
          </p:cNvPr>
          <p:cNvSpPr txBox="1"/>
          <p:nvPr/>
        </p:nvSpPr>
        <p:spPr>
          <a:xfrm>
            <a:off x="2628" y="4139016"/>
            <a:ext cx="6093372" cy="2677656"/>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Chemical Grouting:</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Polyurethane Grout: </a:t>
            </a:r>
            <a:r>
              <a:rPr lang="en-US" sz="2400" dirty="0">
                <a:latin typeface="Times New Roman" panose="02020603050405020304" pitchFamily="18" charset="0"/>
                <a:cs typeface="Times New Roman" panose="02020603050405020304" pitchFamily="18" charset="0"/>
              </a:rPr>
              <a:t>Expands upon contact with water, sealing leaks and filling voids in structures like tunnels and basements.</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Epoxy Grout:</a:t>
            </a:r>
            <a:r>
              <a:rPr lang="en-US" sz="2400" dirty="0">
                <a:latin typeface="Times New Roman" panose="02020603050405020304" pitchFamily="18" charset="0"/>
                <a:cs typeface="Times New Roman" panose="02020603050405020304" pitchFamily="18" charset="0"/>
              </a:rPr>
              <a:t> Known for its high strength and chemical resistance, used in industrial settings and for structural repairs.</a:t>
            </a:r>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C2052D0-D3E4-331F-2E95-8F642D915267}"/>
              </a:ext>
            </a:extLst>
          </p:cNvPr>
          <p:cNvPicPr>
            <a:picLocks noChangeAspect="1"/>
          </p:cNvPicPr>
          <p:nvPr/>
        </p:nvPicPr>
        <p:blipFill>
          <a:blip r:embed="rId2"/>
          <a:stretch>
            <a:fillRect/>
          </a:stretch>
        </p:blipFill>
        <p:spPr>
          <a:xfrm>
            <a:off x="838200" y="722696"/>
            <a:ext cx="3240142" cy="3240142"/>
          </a:xfrm>
          <a:prstGeom prst="rect">
            <a:avLst/>
          </a:prstGeom>
        </p:spPr>
      </p:pic>
      <p:pic>
        <p:nvPicPr>
          <p:cNvPr id="9" name="Picture 8">
            <a:extLst>
              <a:ext uri="{FF2B5EF4-FFF2-40B4-BE49-F238E27FC236}">
                <a16:creationId xmlns:a16="http://schemas.microsoft.com/office/drawing/2014/main" id="{DD2D68AF-79CA-90F9-9C82-AB4492832956}"/>
              </a:ext>
            </a:extLst>
          </p:cNvPr>
          <p:cNvPicPr>
            <a:picLocks noChangeAspect="1"/>
          </p:cNvPicPr>
          <p:nvPr/>
        </p:nvPicPr>
        <p:blipFill>
          <a:blip r:embed="rId3"/>
          <a:stretch>
            <a:fillRect/>
          </a:stretch>
        </p:blipFill>
        <p:spPr>
          <a:xfrm>
            <a:off x="6924674" y="4286155"/>
            <a:ext cx="4256033" cy="2383378"/>
          </a:xfrm>
          <a:prstGeom prst="rect">
            <a:avLst/>
          </a:prstGeom>
        </p:spPr>
      </p:pic>
    </p:spTree>
    <p:extLst>
      <p:ext uri="{BB962C8B-B14F-4D97-AF65-F5344CB8AC3E}">
        <p14:creationId xmlns:p14="http://schemas.microsoft.com/office/powerpoint/2010/main" val="12940214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0"/>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Grouting</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852947" y="1387636"/>
            <a:ext cx="6093372" cy="1569660"/>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Compaction Grouting:</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to improve the load-bearing capacity of the ground by injecting a thick grout mixture that compacts the surrounding soil.</a:t>
            </a:r>
            <a:endParaRPr lang="en-IN"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68B4AB1-4D74-CF6C-434E-F8CDE05BB7AF}"/>
              </a:ext>
            </a:extLst>
          </p:cNvPr>
          <p:cNvSpPr txBox="1"/>
          <p:nvPr/>
        </p:nvSpPr>
        <p:spPr>
          <a:xfrm>
            <a:off x="440120" y="4685534"/>
            <a:ext cx="6093372" cy="1569660"/>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Permeation Grouting:</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Used to improve the load-bearing capacity of the ground by injecting a thick grout mixture that compacts the surrounding soil.</a:t>
            </a:r>
            <a:endParaRPr lang="en-IN" sz="24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C784B70-055A-962A-012A-AD70A65FB446}"/>
              </a:ext>
            </a:extLst>
          </p:cNvPr>
          <p:cNvPicPr>
            <a:picLocks noChangeAspect="1"/>
          </p:cNvPicPr>
          <p:nvPr/>
        </p:nvPicPr>
        <p:blipFill>
          <a:blip r:embed="rId2"/>
          <a:stretch>
            <a:fillRect/>
          </a:stretch>
        </p:blipFill>
        <p:spPr>
          <a:xfrm>
            <a:off x="1141850" y="1099921"/>
            <a:ext cx="3711220" cy="2794162"/>
          </a:xfrm>
          <a:prstGeom prst="rect">
            <a:avLst/>
          </a:prstGeom>
        </p:spPr>
      </p:pic>
      <p:pic>
        <p:nvPicPr>
          <p:cNvPr id="8" name="Picture 7">
            <a:extLst>
              <a:ext uri="{FF2B5EF4-FFF2-40B4-BE49-F238E27FC236}">
                <a16:creationId xmlns:a16="http://schemas.microsoft.com/office/drawing/2014/main" id="{45FBEEA4-1A29-D9E2-67BB-4711B767ABA5}"/>
              </a:ext>
            </a:extLst>
          </p:cNvPr>
          <p:cNvPicPr>
            <a:picLocks noChangeAspect="1"/>
          </p:cNvPicPr>
          <p:nvPr/>
        </p:nvPicPr>
        <p:blipFill>
          <a:blip r:embed="rId3"/>
          <a:stretch>
            <a:fillRect/>
          </a:stretch>
        </p:blipFill>
        <p:spPr>
          <a:xfrm>
            <a:off x="7723953" y="3203413"/>
            <a:ext cx="3138488" cy="3540095"/>
          </a:xfrm>
          <a:prstGeom prst="rect">
            <a:avLst/>
          </a:prstGeom>
        </p:spPr>
      </p:pic>
    </p:spTree>
    <p:extLst>
      <p:ext uri="{BB962C8B-B14F-4D97-AF65-F5344CB8AC3E}">
        <p14:creationId xmlns:p14="http://schemas.microsoft.com/office/powerpoint/2010/main" val="3681301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Grouting: Applications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439102"/>
          </a:xfrm>
        </p:spPr>
        <p:txBody>
          <a:bodyPr>
            <a:normAutofit/>
          </a:bodyPr>
          <a:lstStyle/>
          <a:p>
            <a:pPr algn="just">
              <a:lnSpc>
                <a:spcPct val="100000"/>
              </a:lnSpc>
            </a:pPr>
            <a:r>
              <a:rPr lang="en-US" b="1" dirty="0">
                <a:latin typeface="Times New Roman" panose="02020603050405020304" pitchFamily="18" charset="0"/>
                <a:cs typeface="Times New Roman" panose="02020603050405020304" pitchFamily="18" charset="0"/>
              </a:rPr>
              <a:t>Structural Repairs: </a:t>
            </a:r>
            <a:r>
              <a:rPr lang="en-US" dirty="0">
                <a:latin typeface="Times New Roman" panose="02020603050405020304" pitchFamily="18" charset="0"/>
                <a:cs typeface="Times New Roman" panose="02020603050405020304" pitchFamily="18" charset="0"/>
              </a:rPr>
              <a:t>Filling cracks and voids in concrete structures to restore integrity and prevent further damage</a:t>
            </a:r>
            <a:r>
              <a:rPr lang="en-US" b="1" dirty="0">
                <a:latin typeface="Times New Roman" panose="02020603050405020304" pitchFamily="18" charset="0"/>
                <a:cs typeface="Times New Roman" panose="02020603050405020304" pitchFamily="18" charset="0"/>
              </a:rPr>
              <a:t>.</a:t>
            </a:r>
          </a:p>
          <a:p>
            <a:pPr algn="just">
              <a:lnSpc>
                <a:spcPct val="100000"/>
              </a:lnSpc>
            </a:pPr>
            <a:r>
              <a:rPr lang="en-US" b="1" dirty="0">
                <a:latin typeface="Times New Roman" panose="02020603050405020304" pitchFamily="18" charset="0"/>
                <a:cs typeface="Times New Roman" panose="02020603050405020304" pitchFamily="18" charset="0"/>
              </a:rPr>
              <a:t>Waterproofing: </a:t>
            </a:r>
            <a:r>
              <a:rPr lang="en-US" dirty="0">
                <a:latin typeface="Times New Roman" panose="02020603050405020304" pitchFamily="18" charset="0"/>
                <a:cs typeface="Times New Roman" panose="02020603050405020304" pitchFamily="18" charset="0"/>
              </a:rPr>
              <a:t>Sealing leaks in basements, tunnels, and other underground structures.</a:t>
            </a:r>
          </a:p>
          <a:p>
            <a:pPr algn="just">
              <a:lnSpc>
                <a:spcPct val="100000"/>
              </a:lnSpc>
            </a:pPr>
            <a:r>
              <a:rPr lang="en-US" b="1" dirty="0">
                <a:latin typeface="Times New Roman" panose="02020603050405020304" pitchFamily="18" charset="0"/>
                <a:cs typeface="Times New Roman" panose="02020603050405020304" pitchFamily="18" charset="0"/>
              </a:rPr>
              <a:t>Soil Stabilization: </a:t>
            </a:r>
            <a:r>
              <a:rPr lang="en-US" dirty="0">
                <a:latin typeface="Times New Roman" panose="02020603050405020304" pitchFamily="18" charset="0"/>
                <a:cs typeface="Times New Roman" panose="02020603050405020304" pitchFamily="18" charset="0"/>
              </a:rPr>
              <a:t>Strengthening soil under foundations, roadways, and embankments to prevent settlement and landslides.</a:t>
            </a:r>
          </a:p>
          <a:p>
            <a:pPr algn="just">
              <a:lnSpc>
                <a:spcPct val="100000"/>
              </a:lnSpc>
            </a:pPr>
            <a:r>
              <a:rPr lang="en-US" b="1" dirty="0">
                <a:latin typeface="Times New Roman" panose="02020603050405020304" pitchFamily="18" charset="0"/>
                <a:cs typeface="Times New Roman" panose="02020603050405020304" pitchFamily="18" charset="0"/>
              </a:rPr>
              <a:t>Anchoring</a:t>
            </a:r>
            <a:r>
              <a:rPr lang="en-US" dirty="0">
                <a:latin typeface="Times New Roman" panose="02020603050405020304" pitchFamily="18" charset="0"/>
                <a:cs typeface="Times New Roman" panose="02020603050405020304" pitchFamily="18" charset="0"/>
              </a:rPr>
              <a:t>: Fixing anchor bolts and reinforcing bars in place within concrete or rock.</a:t>
            </a:r>
          </a:p>
          <a:p>
            <a:pPr algn="just">
              <a:lnSpc>
                <a:spcPct val="100000"/>
              </a:lnSpc>
            </a:pPr>
            <a:r>
              <a:rPr lang="en-US" b="1" dirty="0">
                <a:latin typeface="Times New Roman" panose="02020603050405020304" pitchFamily="18" charset="0"/>
                <a:cs typeface="Times New Roman" panose="02020603050405020304" pitchFamily="18" charset="0"/>
              </a:rPr>
              <a:t>Tile Installation: </a:t>
            </a:r>
            <a:r>
              <a:rPr lang="en-US" dirty="0">
                <a:latin typeface="Times New Roman" panose="02020603050405020304" pitchFamily="18" charset="0"/>
                <a:cs typeface="Times New Roman" panose="02020603050405020304" pitchFamily="18" charset="0"/>
              </a:rPr>
              <a:t>Filling gaps between tiles to secure them in place and prevent water infiltration.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40432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Grouting: Advantages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450428"/>
            <a:ext cx="10731063" cy="4745420"/>
          </a:xfrm>
        </p:spPr>
        <p:txBody>
          <a:bodyPr>
            <a:normAutofit fontScale="92500" lnSpcReduction="20000"/>
          </a:bodyPr>
          <a:lstStyle/>
          <a:p>
            <a:pPr algn="just">
              <a:lnSpc>
                <a:spcPct val="150000"/>
              </a:lnSpc>
            </a:pPr>
            <a:r>
              <a:rPr lang="en-US" b="1" dirty="0">
                <a:latin typeface="Times New Roman" panose="02020603050405020304" pitchFamily="18" charset="0"/>
                <a:cs typeface="Times New Roman" panose="02020603050405020304" pitchFamily="18" charset="0"/>
              </a:rPr>
              <a:t>Versatility: </a:t>
            </a:r>
            <a:r>
              <a:rPr lang="en-US" dirty="0">
                <a:latin typeface="Times New Roman" panose="02020603050405020304" pitchFamily="18" charset="0"/>
                <a:cs typeface="Times New Roman" panose="02020603050405020304" pitchFamily="18" charset="0"/>
              </a:rPr>
              <a:t>Can be used in a wide range of applications, from structural repairs to soil stabilization.</a:t>
            </a:r>
          </a:p>
          <a:p>
            <a:pPr algn="just">
              <a:lnSpc>
                <a:spcPct val="150000"/>
              </a:lnSpc>
            </a:pPr>
            <a:r>
              <a:rPr lang="en-US" b="1" dirty="0">
                <a:latin typeface="Times New Roman" panose="02020603050405020304" pitchFamily="18" charset="0"/>
                <a:cs typeface="Times New Roman" panose="02020603050405020304" pitchFamily="18" charset="0"/>
              </a:rPr>
              <a:t>Durability: </a:t>
            </a:r>
            <a:r>
              <a:rPr lang="en-US" dirty="0">
                <a:latin typeface="Times New Roman" panose="02020603050405020304" pitchFamily="18" charset="0"/>
                <a:cs typeface="Times New Roman" panose="02020603050405020304" pitchFamily="18" charset="0"/>
              </a:rPr>
              <a:t>Provides long-lasting solutions for strengthening and waterproofing structures.</a:t>
            </a:r>
          </a:p>
          <a:p>
            <a:pPr algn="just">
              <a:lnSpc>
                <a:spcPct val="150000"/>
              </a:lnSpc>
            </a:pPr>
            <a:r>
              <a:rPr lang="en-US" b="1" dirty="0">
                <a:latin typeface="Times New Roman" panose="02020603050405020304" pitchFamily="18" charset="0"/>
                <a:cs typeface="Times New Roman" panose="02020603050405020304" pitchFamily="18" charset="0"/>
              </a:rPr>
              <a:t>Cost-Effectiveness: </a:t>
            </a:r>
            <a:r>
              <a:rPr lang="en-US" dirty="0">
                <a:latin typeface="Times New Roman" panose="02020603050405020304" pitchFamily="18" charset="0"/>
                <a:cs typeface="Times New Roman" panose="02020603050405020304" pitchFamily="18" charset="0"/>
              </a:rPr>
              <a:t>Often more economical than complete replacement or reconstruction of damaged structures.</a:t>
            </a:r>
          </a:p>
          <a:p>
            <a:pPr algn="just">
              <a:lnSpc>
                <a:spcPct val="150000"/>
              </a:lnSpc>
            </a:pPr>
            <a:r>
              <a:rPr lang="en-US" b="1" dirty="0">
                <a:latin typeface="Times New Roman" panose="02020603050405020304" pitchFamily="18" charset="0"/>
                <a:cs typeface="Times New Roman" panose="02020603050405020304" pitchFamily="18" charset="0"/>
              </a:rPr>
              <a:t>Improved Performance: </a:t>
            </a:r>
            <a:r>
              <a:rPr lang="en-US" dirty="0">
                <a:latin typeface="Times New Roman" panose="02020603050405020304" pitchFamily="18" charset="0"/>
                <a:cs typeface="Times New Roman" panose="02020603050405020304" pitchFamily="18" charset="0"/>
              </a:rPr>
              <a:t>Enhances the load-bearing capacity and durability of treated areas.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75791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Shrinkage Cracks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1387366"/>
            <a:ext cx="5042338" cy="4963017"/>
          </a:xfrm>
        </p:spPr>
        <p:txBody>
          <a:bodyPr>
            <a:normAutofit lnSpcReduction="10000"/>
          </a:bodyPr>
          <a:lstStyle/>
          <a:p>
            <a:pPr algn="just"/>
            <a:r>
              <a:rPr lang="en-US" dirty="0">
                <a:latin typeface="Times New Roman" panose="02020603050405020304" pitchFamily="18" charset="0"/>
                <a:cs typeface="Times New Roman" panose="02020603050405020304" pitchFamily="18" charset="0"/>
              </a:rPr>
              <a:t>Plastic shrinkage cracks are a type of crack that occurs in the surface of fresh concrete soon after it is placed and while it is still in its plastic state (before it has hardened). </a:t>
            </a:r>
          </a:p>
          <a:p>
            <a:pPr algn="just"/>
            <a:r>
              <a:rPr lang="en-US" dirty="0">
                <a:latin typeface="Times New Roman" panose="02020603050405020304" pitchFamily="18" charset="0"/>
                <a:cs typeface="Times New Roman" panose="02020603050405020304" pitchFamily="18" charset="0"/>
              </a:rPr>
              <a:t>These cracks are typically caused by rapid evaporation of water from the surface of the concrete, leading to shrinkage that the concrete cannot accommodate due to its low tensile strength at this stage</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1F52C5B6-980C-1421-4982-84418CB2576F}"/>
              </a:ext>
            </a:extLst>
          </p:cNvPr>
          <p:cNvPicPr>
            <a:picLocks noChangeAspect="1"/>
          </p:cNvPicPr>
          <p:nvPr/>
        </p:nvPicPr>
        <p:blipFill>
          <a:blip r:embed="rId2"/>
          <a:stretch>
            <a:fillRect/>
          </a:stretch>
        </p:blipFill>
        <p:spPr>
          <a:xfrm>
            <a:off x="6096000" y="2092872"/>
            <a:ext cx="5806496" cy="3251638"/>
          </a:xfrm>
          <a:prstGeom prst="rect">
            <a:avLst/>
          </a:prstGeom>
        </p:spPr>
      </p:pic>
    </p:spTree>
    <p:extLst>
      <p:ext uri="{BB962C8B-B14F-4D97-AF65-F5344CB8AC3E}">
        <p14:creationId xmlns:p14="http://schemas.microsoft.com/office/powerpoint/2010/main" val="33463138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Shrinkage Cracks: Characteristics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450428"/>
            <a:ext cx="10731063" cy="4745420"/>
          </a:xfrm>
        </p:spPr>
        <p:txBody>
          <a:bodyPr>
            <a:normAutofit/>
          </a:bodyPr>
          <a:lstStyle/>
          <a:p>
            <a:pPr algn="just">
              <a:lnSpc>
                <a:spcPct val="150000"/>
              </a:lnSpc>
            </a:pPr>
            <a:r>
              <a:rPr lang="en-US" b="1" dirty="0">
                <a:latin typeface="Times New Roman" panose="02020603050405020304" pitchFamily="18" charset="0"/>
                <a:cs typeface="Times New Roman" panose="02020603050405020304" pitchFamily="18" charset="0"/>
              </a:rPr>
              <a:t>Appearance: </a:t>
            </a:r>
            <a:r>
              <a:rPr lang="en-US" dirty="0">
                <a:latin typeface="Times New Roman" panose="02020603050405020304" pitchFamily="18" charset="0"/>
                <a:cs typeface="Times New Roman" panose="02020603050405020304" pitchFamily="18" charset="0"/>
              </a:rPr>
              <a:t>Typically appear as shallow, irregular, and fine cracks on the surface of the concrete.</a:t>
            </a:r>
          </a:p>
          <a:p>
            <a:pPr algn="just">
              <a:lnSpc>
                <a:spcPct val="150000"/>
              </a:lnSpc>
            </a:pPr>
            <a:r>
              <a:rPr lang="en-US" b="1" dirty="0">
                <a:latin typeface="Times New Roman" panose="02020603050405020304" pitchFamily="18" charset="0"/>
                <a:cs typeface="Times New Roman" panose="02020603050405020304" pitchFamily="18" charset="0"/>
              </a:rPr>
              <a:t>Timing: </a:t>
            </a:r>
            <a:r>
              <a:rPr lang="en-US" dirty="0">
                <a:latin typeface="Times New Roman" panose="02020603050405020304" pitchFamily="18" charset="0"/>
                <a:cs typeface="Times New Roman" panose="02020603050405020304" pitchFamily="18" charset="0"/>
              </a:rPr>
              <a:t>Usually develop within a few hours after the concrete is placed, before it has hardened.</a:t>
            </a:r>
          </a:p>
          <a:p>
            <a:pPr algn="just">
              <a:lnSpc>
                <a:spcPct val="150000"/>
              </a:lnSpc>
            </a:pPr>
            <a:r>
              <a:rPr lang="en-US" b="1" dirty="0">
                <a:latin typeface="Times New Roman" panose="02020603050405020304" pitchFamily="18" charset="0"/>
                <a:cs typeface="Times New Roman" panose="02020603050405020304" pitchFamily="18" charset="0"/>
              </a:rPr>
              <a:t>Pattern: </a:t>
            </a:r>
            <a:r>
              <a:rPr lang="en-US" dirty="0">
                <a:latin typeface="Times New Roman" panose="02020603050405020304" pitchFamily="18" charset="0"/>
                <a:cs typeface="Times New Roman" panose="02020603050405020304" pitchFamily="18" charset="0"/>
              </a:rPr>
              <a:t>Often appear in a pattern that resembles a spider web or parallel lines.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33440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Shrinkage Cracks: Causes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450427"/>
            <a:ext cx="10731063" cy="4918841"/>
          </a:xfrm>
        </p:spPr>
        <p:txBody>
          <a:bodyPr>
            <a:normAutofit fontScale="85000" lnSpcReduction="10000"/>
          </a:bodyPr>
          <a:lstStyle/>
          <a:p>
            <a:pPr algn="just">
              <a:lnSpc>
                <a:spcPct val="150000"/>
              </a:lnSpc>
            </a:pPr>
            <a:r>
              <a:rPr lang="en-US" b="1" dirty="0">
                <a:latin typeface="Times New Roman" panose="02020603050405020304" pitchFamily="18" charset="0"/>
                <a:cs typeface="Times New Roman" panose="02020603050405020304" pitchFamily="18" charset="0"/>
              </a:rPr>
              <a:t>Rapid Evaporation: </a:t>
            </a:r>
            <a:r>
              <a:rPr lang="en-US" dirty="0">
                <a:latin typeface="Times New Roman" panose="02020603050405020304" pitchFamily="18" charset="0"/>
                <a:cs typeface="Times New Roman" panose="02020603050405020304" pitchFamily="18" charset="0"/>
              </a:rPr>
              <a:t>High ambient temperatures, low humidity, and strong winds can cause the surface water to evaporate quickly, leading to plastic shrinkage.</a:t>
            </a:r>
          </a:p>
          <a:p>
            <a:pPr algn="just">
              <a:lnSpc>
                <a:spcPct val="150000"/>
              </a:lnSpc>
            </a:pPr>
            <a:r>
              <a:rPr lang="en-US" b="1" dirty="0">
                <a:latin typeface="Times New Roman" panose="02020603050405020304" pitchFamily="18" charset="0"/>
                <a:cs typeface="Times New Roman" panose="02020603050405020304" pitchFamily="18" charset="0"/>
              </a:rPr>
              <a:t>Improper Curing: </a:t>
            </a:r>
            <a:r>
              <a:rPr lang="en-US" dirty="0">
                <a:latin typeface="Times New Roman" panose="02020603050405020304" pitchFamily="18" charset="0"/>
                <a:cs typeface="Times New Roman" panose="02020603050405020304" pitchFamily="18" charset="0"/>
              </a:rPr>
              <a:t>Insufficient curing practices that fail to maintain adequate moisture on the concrete surface.</a:t>
            </a:r>
          </a:p>
          <a:p>
            <a:pPr algn="just">
              <a:lnSpc>
                <a:spcPct val="150000"/>
              </a:lnSpc>
            </a:pPr>
            <a:r>
              <a:rPr lang="en-US" b="1" dirty="0">
                <a:latin typeface="Times New Roman" panose="02020603050405020304" pitchFamily="18" charset="0"/>
                <a:cs typeface="Times New Roman" panose="02020603050405020304" pitchFamily="18" charset="0"/>
              </a:rPr>
              <a:t>High Water-Cement Ratio: </a:t>
            </a:r>
            <a:r>
              <a:rPr lang="en-US" dirty="0">
                <a:latin typeface="Times New Roman" panose="02020603050405020304" pitchFamily="18" charset="0"/>
                <a:cs typeface="Times New Roman" panose="02020603050405020304" pitchFamily="18" charset="0"/>
              </a:rPr>
              <a:t>Excess water in the concrete mix can increase the risk of plastic shrinkage.</a:t>
            </a:r>
          </a:p>
          <a:p>
            <a:pPr algn="just">
              <a:lnSpc>
                <a:spcPct val="150000"/>
              </a:lnSpc>
            </a:pPr>
            <a:r>
              <a:rPr lang="en-US" b="1" dirty="0">
                <a:latin typeface="Times New Roman" panose="02020603050405020304" pitchFamily="18" charset="0"/>
                <a:cs typeface="Times New Roman" panose="02020603050405020304" pitchFamily="18" charset="0"/>
              </a:rPr>
              <a:t>Large Surface Area: </a:t>
            </a:r>
            <a:r>
              <a:rPr lang="en-US" dirty="0">
                <a:latin typeface="Times New Roman" panose="02020603050405020304" pitchFamily="18" charset="0"/>
                <a:cs typeface="Times New Roman" panose="02020603050405020304" pitchFamily="18" charset="0"/>
              </a:rPr>
              <a:t>Concrete slabs with large surface areas are more susceptible to rapid moisture loss.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78525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59284"/>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Shrinkage Cracks: Prevention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789536"/>
            <a:ext cx="11043746" cy="5703338"/>
          </a:xfrm>
        </p:spPr>
        <p:txBody>
          <a:bodyPr>
            <a:noAutofit/>
          </a:bodyPr>
          <a:lstStyle/>
          <a:p>
            <a:pPr algn="just">
              <a:lnSpc>
                <a:spcPct val="150000"/>
              </a:lnSpc>
            </a:pPr>
            <a:r>
              <a:rPr lang="en-US" sz="2400" b="1" dirty="0">
                <a:latin typeface="Times New Roman" panose="02020603050405020304" pitchFamily="18" charset="0"/>
                <a:cs typeface="Times New Roman" panose="02020603050405020304" pitchFamily="18" charset="0"/>
              </a:rPr>
              <a:t>Control Evaporation: </a:t>
            </a:r>
            <a:r>
              <a:rPr lang="en-US" sz="2400" dirty="0">
                <a:latin typeface="Times New Roman" panose="02020603050405020304" pitchFamily="18" charset="0"/>
                <a:cs typeface="Times New Roman" panose="02020603050405020304" pitchFamily="18" charset="0"/>
              </a:rPr>
              <a:t>Use windbreaks or sunshades to reduce the impact of wind and direct sunlight on the concrete surface. Apply evaporation retardants that form a temporary film on the surface to reduce moisture loss.</a:t>
            </a:r>
          </a:p>
          <a:p>
            <a:pPr algn="just">
              <a:lnSpc>
                <a:spcPct val="150000"/>
              </a:lnSpc>
            </a:pPr>
            <a:r>
              <a:rPr lang="en-US" sz="2400" b="1" dirty="0">
                <a:latin typeface="Times New Roman" panose="02020603050405020304" pitchFamily="18" charset="0"/>
                <a:cs typeface="Times New Roman" panose="02020603050405020304" pitchFamily="18" charset="0"/>
              </a:rPr>
              <a:t>Proper Curing: </a:t>
            </a:r>
            <a:r>
              <a:rPr lang="en-US" sz="2400" dirty="0">
                <a:latin typeface="Times New Roman" panose="02020603050405020304" pitchFamily="18" charset="0"/>
                <a:cs typeface="Times New Roman" panose="02020603050405020304" pitchFamily="18" charset="0"/>
              </a:rPr>
              <a:t>Start curing the concrete as soon as possible after finishing. This can include methods such as wet curing, using curing compounds, or covering the surface with wet burlap or plastic sheets.</a:t>
            </a:r>
          </a:p>
          <a:p>
            <a:pPr algn="just">
              <a:lnSpc>
                <a:spcPct val="150000"/>
              </a:lnSpc>
            </a:pPr>
            <a:r>
              <a:rPr lang="en-US" sz="2400" b="1" dirty="0">
                <a:latin typeface="Times New Roman" panose="02020603050405020304" pitchFamily="18" charset="0"/>
                <a:cs typeface="Times New Roman" panose="02020603050405020304" pitchFamily="18" charset="0"/>
              </a:rPr>
              <a:t>Mix Design Adjustments: </a:t>
            </a:r>
            <a:r>
              <a:rPr lang="en-US" sz="2400" dirty="0">
                <a:latin typeface="Times New Roman" panose="02020603050405020304" pitchFamily="18" charset="0"/>
                <a:cs typeface="Times New Roman" panose="02020603050405020304" pitchFamily="18" charset="0"/>
              </a:rPr>
              <a:t>Use admixtures like water-reducing agents or superplasticizers to reduce the water-cement ratio without compromising workability. Include fibers in the concrete mix to help control shrinkage and reduce crack formation.</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59965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Shrinkage Cracks: Prevention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450427"/>
            <a:ext cx="10731063" cy="4918841"/>
          </a:xfrm>
        </p:spPr>
        <p:txBody>
          <a:bodyPr>
            <a:normAutofit/>
          </a:bodyPr>
          <a:lstStyle/>
          <a:p>
            <a:pPr algn="just">
              <a:lnSpc>
                <a:spcPct val="150000"/>
              </a:lnSpc>
            </a:pPr>
            <a:r>
              <a:rPr lang="en-US" b="1" dirty="0">
                <a:latin typeface="Times New Roman" panose="02020603050405020304" pitchFamily="18" charset="0"/>
                <a:cs typeface="Times New Roman" panose="02020603050405020304" pitchFamily="18" charset="0"/>
              </a:rPr>
              <a:t>Placement and Finishing: </a:t>
            </a:r>
            <a:r>
              <a:rPr lang="en-US" dirty="0">
                <a:latin typeface="Times New Roman" panose="02020603050405020304" pitchFamily="18" charset="0"/>
                <a:cs typeface="Times New Roman" panose="02020603050405020304" pitchFamily="18" charset="0"/>
              </a:rPr>
              <a:t>Avoid overworking the concrete surface, which can increase the risk of plastic shrinkage cracks. Ensure uniform and continuous placement of concrete to minimize differential drying. </a:t>
            </a:r>
          </a:p>
          <a:p>
            <a:pPr algn="just">
              <a:lnSpc>
                <a:spcPct val="150000"/>
              </a:lnSpc>
            </a:pPr>
            <a:r>
              <a:rPr lang="en-US" b="1" dirty="0">
                <a:latin typeface="Times New Roman" panose="02020603050405020304" pitchFamily="18" charset="0"/>
                <a:cs typeface="Times New Roman" panose="02020603050405020304" pitchFamily="18" charset="0"/>
              </a:rPr>
              <a:t>Environmental Control: </a:t>
            </a:r>
            <a:r>
              <a:rPr lang="en-US" dirty="0">
                <a:latin typeface="Times New Roman" panose="02020603050405020304" pitchFamily="18" charset="0"/>
                <a:cs typeface="Times New Roman" panose="02020603050405020304" pitchFamily="18" charset="0"/>
              </a:rPr>
              <a:t>Plan concrete placement during cooler parts of the day when evaporation rates are lower. Monitor weather conditions and be prepared to take preventive measures if rapid drying conditions are expected.</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48838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Settlement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1919450"/>
            <a:ext cx="4679731" cy="4430933"/>
          </a:xfrm>
        </p:spPr>
        <p:txBody>
          <a:bodyPr>
            <a:normAutofit/>
          </a:bodyPr>
          <a:lstStyle/>
          <a:p>
            <a:pPr algn="just"/>
            <a:r>
              <a:rPr lang="en-US" dirty="0">
                <a:latin typeface="Times New Roman" panose="02020603050405020304" pitchFamily="18" charset="0"/>
                <a:cs typeface="Times New Roman" panose="02020603050405020304" pitchFamily="18" charset="0"/>
              </a:rPr>
              <a:t>Plastic settlement is another type of crack that can occur in fresh concrete while it is still in its plastic state. </a:t>
            </a:r>
          </a:p>
          <a:p>
            <a:pPr algn="just"/>
            <a:r>
              <a:rPr lang="en-US" dirty="0">
                <a:latin typeface="Times New Roman" panose="02020603050405020304" pitchFamily="18" charset="0"/>
                <a:cs typeface="Times New Roman" panose="02020603050405020304" pitchFamily="18" charset="0"/>
              </a:rPr>
              <a:t>These cracks form due to the differential settlement of the concrete as it begins to harden and lose its plasticity. </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B256C54-3983-F317-39B5-41CF15567BB7}"/>
              </a:ext>
            </a:extLst>
          </p:cNvPr>
          <p:cNvPicPr>
            <a:picLocks noChangeAspect="1"/>
          </p:cNvPicPr>
          <p:nvPr/>
        </p:nvPicPr>
        <p:blipFill>
          <a:blip r:embed="rId2"/>
          <a:stretch>
            <a:fillRect/>
          </a:stretch>
        </p:blipFill>
        <p:spPr>
          <a:xfrm>
            <a:off x="5880538" y="1919450"/>
            <a:ext cx="6236085" cy="3503887"/>
          </a:xfrm>
          <a:prstGeom prst="rect">
            <a:avLst/>
          </a:prstGeom>
        </p:spPr>
      </p:pic>
    </p:spTree>
    <p:extLst>
      <p:ext uri="{BB962C8B-B14F-4D97-AF65-F5344CB8AC3E}">
        <p14:creationId xmlns:p14="http://schemas.microsoft.com/office/powerpoint/2010/main" val="2749529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Settlement: Characteristics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450428"/>
            <a:ext cx="10731063" cy="4745420"/>
          </a:xfrm>
        </p:spPr>
        <p:txBody>
          <a:bodyPr>
            <a:normAutofit/>
          </a:bodyPr>
          <a:lstStyle/>
          <a:p>
            <a:pPr algn="just">
              <a:lnSpc>
                <a:spcPct val="150000"/>
              </a:lnSpc>
            </a:pPr>
            <a:r>
              <a:rPr lang="en-US" b="1" dirty="0">
                <a:latin typeface="Times New Roman" panose="02020603050405020304" pitchFamily="18" charset="0"/>
                <a:cs typeface="Times New Roman" panose="02020603050405020304" pitchFamily="18" charset="0"/>
              </a:rPr>
              <a:t>Appearance: </a:t>
            </a:r>
            <a:r>
              <a:rPr lang="en-US" dirty="0">
                <a:latin typeface="Times New Roman" panose="02020603050405020304" pitchFamily="18" charset="0"/>
                <a:cs typeface="Times New Roman" panose="02020603050405020304" pitchFamily="18" charset="0"/>
              </a:rPr>
              <a:t>Typically appear as straight, parallel cracks that align with the reinforcement bars or embedded items within the concrete.</a:t>
            </a:r>
          </a:p>
          <a:p>
            <a:pPr algn="just">
              <a:lnSpc>
                <a:spcPct val="150000"/>
              </a:lnSpc>
            </a:pPr>
            <a:r>
              <a:rPr lang="en-US" b="1" dirty="0">
                <a:latin typeface="Times New Roman" panose="02020603050405020304" pitchFamily="18" charset="0"/>
                <a:cs typeface="Times New Roman" panose="02020603050405020304" pitchFamily="18" charset="0"/>
              </a:rPr>
              <a:t>Depth: </a:t>
            </a:r>
            <a:r>
              <a:rPr lang="en-US" dirty="0">
                <a:latin typeface="Times New Roman" panose="02020603050405020304" pitchFamily="18" charset="0"/>
                <a:cs typeface="Times New Roman" panose="02020603050405020304" pitchFamily="18" charset="0"/>
              </a:rPr>
              <a:t>Cracks can extend from the surface down to the depth of the obstruction causing the settlement.</a:t>
            </a:r>
          </a:p>
          <a:p>
            <a:pPr algn="just">
              <a:lnSpc>
                <a:spcPct val="150000"/>
              </a:lnSpc>
            </a:pPr>
            <a:r>
              <a:rPr lang="en-US" b="1" dirty="0">
                <a:latin typeface="Times New Roman" panose="02020603050405020304" pitchFamily="18" charset="0"/>
                <a:cs typeface="Times New Roman" panose="02020603050405020304" pitchFamily="18" charset="0"/>
              </a:rPr>
              <a:t>Timing: </a:t>
            </a:r>
            <a:r>
              <a:rPr lang="en-US" dirty="0">
                <a:latin typeface="Times New Roman" panose="02020603050405020304" pitchFamily="18" charset="0"/>
                <a:cs typeface="Times New Roman" panose="02020603050405020304" pitchFamily="18" charset="0"/>
              </a:rPr>
              <a:t>Develop within a few hours after the concrete is placed, during the initial setting period.</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4112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Settlement: Causes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454867"/>
          </a:xfrm>
        </p:spPr>
        <p:txBody>
          <a:bodyPr>
            <a:normAutofit fontScale="92500"/>
          </a:bodyPr>
          <a:lstStyle/>
          <a:p>
            <a:pPr algn="just">
              <a:lnSpc>
                <a:spcPct val="100000"/>
              </a:lnSpc>
            </a:pPr>
            <a:r>
              <a:rPr lang="en-US" sz="3200" b="1" dirty="0">
                <a:latin typeface="Times New Roman" panose="02020603050405020304" pitchFamily="18" charset="0"/>
                <a:cs typeface="Times New Roman" panose="02020603050405020304" pitchFamily="18" charset="0"/>
              </a:rPr>
              <a:t>Differential Settlement: </a:t>
            </a:r>
            <a:r>
              <a:rPr lang="en-US" sz="3200" dirty="0">
                <a:latin typeface="Times New Roman" panose="02020603050405020304" pitchFamily="18" charset="0"/>
                <a:cs typeface="Times New Roman" panose="02020603050405020304" pitchFamily="18" charset="0"/>
              </a:rPr>
              <a:t>The settlement of the heavier components of the concrete mix (aggregate) relative to the lighter components (cement paste) can create stress within the material.</a:t>
            </a:r>
          </a:p>
          <a:p>
            <a:pPr algn="just">
              <a:lnSpc>
                <a:spcPct val="100000"/>
              </a:lnSpc>
            </a:pPr>
            <a:r>
              <a:rPr lang="en-US" sz="3200" b="1" dirty="0">
                <a:latin typeface="Times New Roman" panose="02020603050405020304" pitchFamily="18" charset="0"/>
                <a:cs typeface="Times New Roman" panose="02020603050405020304" pitchFamily="18" charset="0"/>
              </a:rPr>
              <a:t>Obstructions: </a:t>
            </a:r>
            <a:r>
              <a:rPr lang="en-US" sz="3200" dirty="0">
                <a:latin typeface="Times New Roman" panose="02020603050405020304" pitchFamily="18" charset="0"/>
                <a:cs typeface="Times New Roman" panose="02020603050405020304" pitchFamily="18" charset="0"/>
              </a:rPr>
              <a:t>Reinforcement bars, embedded items, or sudden changes in section thickness can impede the natural settlement of concrete, leading to stress concentrations and cracking.</a:t>
            </a:r>
          </a:p>
          <a:p>
            <a:pPr algn="just">
              <a:lnSpc>
                <a:spcPct val="100000"/>
              </a:lnSpc>
            </a:pPr>
            <a:r>
              <a:rPr lang="en-US" sz="3200" b="1" dirty="0">
                <a:latin typeface="Times New Roman" panose="02020603050405020304" pitchFamily="18" charset="0"/>
                <a:cs typeface="Times New Roman" panose="02020603050405020304" pitchFamily="18" charset="0"/>
              </a:rPr>
              <a:t>Improper Compaction: </a:t>
            </a:r>
            <a:r>
              <a:rPr lang="en-US" sz="3200" dirty="0">
                <a:latin typeface="Times New Roman" panose="02020603050405020304" pitchFamily="18" charset="0"/>
                <a:cs typeface="Times New Roman" panose="02020603050405020304" pitchFamily="18" charset="0"/>
              </a:rPr>
              <a:t>Insufficient compaction of concrete can lead to uneven settlement and cracking.</a:t>
            </a:r>
          </a:p>
          <a:p>
            <a:pPr algn="just">
              <a:lnSpc>
                <a:spcPct val="100000"/>
              </a:lnSpc>
            </a:pPr>
            <a:r>
              <a:rPr lang="en-US" sz="3200" b="1" dirty="0">
                <a:latin typeface="Times New Roman" panose="02020603050405020304" pitchFamily="18" charset="0"/>
                <a:cs typeface="Times New Roman" panose="02020603050405020304" pitchFamily="18" charset="0"/>
              </a:rPr>
              <a:t>Excessive Water Content: </a:t>
            </a:r>
            <a:r>
              <a:rPr lang="en-US" sz="3200" dirty="0">
                <a:latin typeface="Times New Roman" panose="02020603050405020304" pitchFamily="18" charset="0"/>
                <a:cs typeface="Times New Roman" panose="02020603050405020304" pitchFamily="18" charset="0"/>
              </a:rPr>
              <a:t>High water content in the concrete mix increases the likelihood of settlement and subsequent cracking.</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23965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Settlement: Prevention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454867"/>
          </a:xfrm>
        </p:spPr>
        <p:txBody>
          <a:bodyPr>
            <a:normAutofit/>
          </a:bodyPr>
          <a:lstStyle/>
          <a:p>
            <a:pPr algn="just">
              <a:lnSpc>
                <a:spcPct val="100000"/>
              </a:lnSpc>
            </a:pPr>
            <a:r>
              <a:rPr lang="en-US" sz="3200" b="1" dirty="0">
                <a:latin typeface="Times New Roman" panose="02020603050405020304" pitchFamily="18" charset="0"/>
                <a:cs typeface="Times New Roman" panose="02020603050405020304" pitchFamily="18" charset="0"/>
              </a:rPr>
              <a:t>Mix Design: </a:t>
            </a:r>
            <a:r>
              <a:rPr lang="en-US" sz="3200" dirty="0">
                <a:latin typeface="Times New Roman" panose="02020603050405020304" pitchFamily="18" charset="0"/>
                <a:cs typeface="Times New Roman" panose="02020603050405020304" pitchFamily="18" charset="0"/>
              </a:rPr>
              <a:t>Use a well-graded mix with an appropriate water-cement ratio to minimize excess water. </a:t>
            </a:r>
          </a:p>
          <a:p>
            <a:pPr algn="just">
              <a:lnSpc>
                <a:spcPct val="100000"/>
              </a:lnSpc>
            </a:pPr>
            <a:r>
              <a:rPr lang="en-US" sz="3200" dirty="0">
                <a:latin typeface="Times New Roman" panose="02020603050405020304" pitchFamily="18" charset="0"/>
                <a:cs typeface="Times New Roman" panose="02020603050405020304" pitchFamily="18" charset="0"/>
              </a:rPr>
              <a:t>Include admixtures such as plasticizers to improve the workability without increasing water content.</a:t>
            </a:r>
          </a:p>
          <a:p>
            <a:pPr algn="just">
              <a:lnSpc>
                <a:spcPct val="100000"/>
              </a:lnSpc>
            </a:pPr>
            <a:r>
              <a:rPr lang="en-US" sz="3200" b="1" dirty="0">
                <a:latin typeface="Times New Roman" panose="02020603050405020304" pitchFamily="18" charset="0"/>
                <a:cs typeface="Times New Roman" panose="02020603050405020304" pitchFamily="18" charset="0"/>
              </a:rPr>
              <a:t>Proper Placement: </a:t>
            </a:r>
            <a:r>
              <a:rPr lang="en-US" sz="3200" dirty="0">
                <a:latin typeface="Times New Roman" panose="02020603050405020304" pitchFamily="18" charset="0"/>
                <a:cs typeface="Times New Roman" panose="02020603050405020304" pitchFamily="18" charset="0"/>
              </a:rPr>
              <a:t>Ensure even and continuous placement of concrete to avoid differential settlement. </a:t>
            </a:r>
          </a:p>
          <a:p>
            <a:pPr algn="just">
              <a:lnSpc>
                <a:spcPct val="100000"/>
              </a:lnSpc>
            </a:pPr>
            <a:r>
              <a:rPr lang="en-US" sz="3200" dirty="0">
                <a:latin typeface="Times New Roman" panose="02020603050405020304" pitchFamily="18" charset="0"/>
                <a:cs typeface="Times New Roman" panose="02020603050405020304" pitchFamily="18" charset="0"/>
              </a:rPr>
              <a:t>Use appropriate methods for compacting the concrete, such as vibration, to remove air pockets and ensure uniformity.</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68663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Plastic Settlement: Prevention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454867"/>
          </a:xfrm>
        </p:spPr>
        <p:txBody>
          <a:bodyPr>
            <a:normAutofit/>
          </a:bodyPr>
          <a:lstStyle/>
          <a:p>
            <a:pPr algn="just">
              <a:lnSpc>
                <a:spcPct val="100000"/>
              </a:lnSpc>
            </a:pPr>
            <a:r>
              <a:rPr lang="en-US" sz="3200" b="1" dirty="0">
                <a:latin typeface="Times New Roman" panose="02020603050405020304" pitchFamily="18" charset="0"/>
                <a:cs typeface="Times New Roman" panose="02020603050405020304" pitchFamily="18" charset="0"/>
              </a:rPr>
              <a:t>.Reinforcement Detailing: </a:t>
            </a:r>
            <a:r>
              <a:rPr lang="en-US" sz="3200" dirty="0">
                <a:latin typeface="Times New Roman" panose="02020603050405020304" pitchFamily="18" charset="0"/>
                <a:cs typeface="Times New Roman" panose="02020603050405020304" pitchFamily="18" charset="0"/>
              </a:rPr>
              <a:t>Properly design and place reinforcement to minimize obstruction to settlement. Use chairs or spacers to support reinforcement bars and prevent them from moving during placement.</a:t>
            </a:r>
          </a:p>
          <a:p>
            <a:pPr algn="just">
              <a:lnSpc>
                <a:spcPct val="100000"/>
              </a:lnSpc>
            </a:pPr>
            <a:r>
              <a:rPr lang="en-US" sz="3200" b="1" dirty="0">
                <a:latin typeface="Times New Roman" panose="02020603050405020304" pitchFamily="18" charset="0"/>
                <a:cs typeface="Times New Roman" panose="02020603050405020304" pitchFamily="18" charset="0"/>
              </a:rPr>
              <a:t>Curing Practices: </a:t>
            </a:r>
            <a:r>
              <a:rPr lang="en-US" sz="3200" dirty="0">
                <a:latin typeface="Times New Roman" panose="02020603050405020304" pitchFamily="18" charset="0"/>
                <a:cs typeface="Times New Roman" panose="02020603050405020304" pitchFamily="18" charset="0"/>
              </a:rPr>
              <a:t>Implement adequate curing methods to maintain moisture content and support even hydration of the concrete.</a:t>
            </a:r>
          </a:p>
          <a:p>
            <a:pPr algn="just">
              <a:lnSpc>
                <a:spcPct val="100000"/>
              </a:lnSpc>
            </a:pPr>
            <a:r>
              <a:rPr lang="en-US" sz="3200" b="1" dirty="0">
                <a:latin typeface="Times New Roman" panose="02020603050405020304" pitchFamily="18" charset="0"/>
                <a:cs typeface="Times New Roman" panose="02020603050405020304" pitchFamily="18" charset="0"/>
              </a:rPr>
              <a:t>Surface Finishing: </a:t>
            </a:r>
            <a:r>
              <a:rPr lang="en-US" sz="3200" dirty="0">
                <a:latin typeface="Times New Roman" panose="02020603050405020304" pitchFamily="18" charset="0"/>
                <a:cs typeface="Times New Roman" panose="02020603050405020304" pitchFamily="18" charset="0"/>
              </a:rPr>
              <a:t>Avoid over-finishing the concrete surface, which can draw excessive water to the surface and increase the risk of settlement cracks.</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47591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Honey Comb</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838200" y="1919450"/>
            <a:ext cx="4679731" cy="4430933"/>
          </a:xfrm>
        </p:spPr>
        <p:txBody>
          <a:bodyPr>
            <a:normAutofit/>
          </a:bodyPr>
          <a:lstStyle/>
          <a:p>
            <a:pPr algn="just"/>
            <a:r>
              <a:rPr lang="en-US" dirty="0">
                <a:latin typeface="Times New Roman" panose="02020603050405020304" pitchFamily="18" charset="0"/>
                <a:cs typeface="Times New Roman" panose="02020603050405020304" pitchFamily="18" charset="0"/>
              </a:rPr>
              <a:t>Plastic settlement is another type of crack that can occur in fresh concrete while it is still in its plastic state. </a:t>
            </a:r>
          </a:p>
          <a:p>
            <a:pPr algn="just"/>
            <a:r>
              <a:rPr lang="en-US" dirty="0">
                <a:latin typeface="Times New Roman" panose="02020603050405020304" pitchFamily="18" charset="0"/>
                <a:cs typeface="Times New Roman" panose="02020603050405020304" pitchFamily="18" charset="0"/>
              </a:rPr>
              <a:t>These cracks form due to the differential settlement of the concrete as it begins to harden and lose its plasticity. </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E56FA6E-92D8-F16F-8643-9ABF27B85255}"/>
              </a:ext>
            </a:extLst>
          </p:cNvPr>
          <p:cNvPicPr>
            <a:picLocks noChangeAspect="1"/>
          </p:cNvPicPr>
          <p:nvPr/>
        </p:nvPicPr>
        <p:blipFill>
          <a:blip r:embed="rId2"/>
          <a:stretch>
            <a:fillRect/>
          </a:stretch>
        </p:blipFill>
        <p:spPr>
          <a:xfrm>
            <a:off x="6096000" y="1638791"/>
            <a:ext cx="5540830" cy="4150274"/>
          </a:xfrm>
          <a:prstGeom prst="rect">
            <a:avLst/>
          </a:prstGeom>
        </p:spPr>
      </p:pic>
    </p:spTree>
    <p:extLst>
      <p:ext uri="{BB962C8B-B14F-4D97-AF65-F5344CB8AC3E}">
        <p14:creationId xmlns:p14="http://schemas.microsoft.com/office/powerpoint/2010/main" val="34355697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Honey Comb: Characteristics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450428"/>
            <a:ext cx="10731063" cy="4745420"/>
          </a:xfrm>
        </p:spPr>
        <p:txBody>
          <a:bodyPr>
            <a:normAutofit/>
          </a:bodyPr>
          <a:lstStyle/>
          <a:p>
            <a:pPr algn="just">
              <a:lnSpc>
                <a:spcPct val="150000"/>
              </a:lnSpc>
            </a:pPr>
            <a:r>
              <a:rPr lang="en-US" b="1" dirty="0">
                <a:latin typeface="Times New Roman" panose="02020603050405020304" pitchFamily="18" charset="0"/>
                <a:cs typeface="Times New Roman" panose="02020603050405020304" pitchFamily="18" charset="0"/>
              </a:rPr>
              <a:t>Appearance: </a:t>
            </a:r>
            <a:r>
              <a:rPr lang="en-US" dirty="0">
                <a:latin typeface="Times New Roman" panose="02020603050405020304" pitchFamily="18" charset="0"/>
                <a:cs typeface="Times New Roman" panose="02020603050405020304" pitchFamily="18" charset="0"/>
              </a:rPr>
              <a:t>Honeycombing manifests as visible voids or cavities on the surface of hardened concrete.</a:t>
            </a:r>
          </a:p>
          <a:p>
            <a:pPr algn="just">
              <a:lnSpc>
                <a:spcPct val="150000"/>
              </a:lnSpc>
            </a:pPr>
            <a:r>
              <a:rPr lang="en-US" b="1" dirty="0">
                <a:latin typeface="Times New Roman" panose="02020603050405020304" pitchFamily="18" charset="0"/>
                <a:cs typeface="Times New Roman" panose="02020603050405020304" pitchFamily="18" charset="0"/>
              </a:rPr>
              <a:t>Depth: </a:t>
            </a:r>
            <a:r>
              <a:rPr lang="en-US" dirty="0">
                <a:latin typeface="Times New Roman" panose="02020603050405020304" pitchFamily="18" charset="0"/>
                <a:cs typeface="Times New Roman" panose="02020603050405020304" pitchFamily="18" charset="0"/>
              </a:rPr>
              <a:t>The texture can be rough and irregular, with exposed aggregate.</a:t>
            </a:r>
          </a:p>
          <a:p>
            <a:pPr algn="just">
              <a:lnSpc>
                <a:spcPct val="150000"/>
              </a:lnSpc>
            </a:pPr>
            <a:r>
              <a:rPr lang="en-US" b="1" dirty="0">
                <a:latin typeface="Times New Roman" panose="02020603050405020304" pitchFamily="18" charset="0"/>
                <a:cs typeface="Times New Roman" panose="02020603050405020304" pitchFamily="18" charset="0"/>
              </a:rPr>
              <a:t>Location: </a:t>
            </a:r>
            <a:r>
              <a:rPr lang="en-US" dirty="0">
                <a:latin typeface="Times New Roman" panose="02020603050405020304" pitchFamily="18" charset="0"/>
                <a:cs typeface="Times New Roman" panose="02020603050405020304" pitchFamily="18" charset="0"/>
              </a:rPr>
              <a:t>Often found around heavily reinforced areas or along vertical surfaces where compaction is more challenging.</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84186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Honey Comb: Causes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454867"/>
          </a:xfrm>
        </p:spPr>
        <p:txBody>
          <a:bodyPr>
            <a:normAutofit fontScale="92500" lnSpcReduction="10000"/>
          </a:bodyPr>
          <a:lstStyle/>
          <a:p>
            <a:pPr algn="just">
              <a:lnSpc>
                <a:spcPct val="100000"/>
              </a:lnSpc>
            </a:pPr>
            <a:r>
              <a:rPr lang="en-US" b="1" dirty="0">
                <a:latin typeface="Times New Roman" panose="02020603050405020304" pitchFamily="18" charset="0"/>
                <a:cs typeface="Times New Roman" panose="02020603050405020304" pitchFamily="18" charset="0"/>
              </a:rPr>
              <a:t>Improper Compaction: </a:t>
            </a:r>
            <a:r>
              <a:rPr lang="en-US" dirty="0">
                <a:latin typeface="Times New Roman" panose="02020603050405020304" pitchFamily="18" charset="0"/>
                <a:cs typeface="Times New Roman" panose="02020603050405020304" pitchFamily="18" charset="0"/>
              </a:rPr>
              <a:t>Inadequate vibration or compaction of the concrete mix can lead to the formation of voids.</a:t>
            </a:r>
          </a:p>
          <a:p>
            <a:pPr algn="just">
              <a:lnSpc>
                <a:spcPct val="100000"/>
              </a:lnSpc>
            </a:pPr>
            <a:r>
              <a:rPr lang="en-US" b="1" dirty="0">
                <a:latin typeface="Times New Roman" panose="02020603050405020304" pitchFamily="18" charset="0"/>
                <a:cs typeface="Times New Roman" panose="02020603050405020304" pitchFamily="18" charset="0"/>
              </a:rPr>
              <a:t>Poor Mix Design: </a:t>
            </a:r>
            <a:r>
              <a:rPr lang="en-US" dirty="0">
                <a:latin typeface="Times New Roman" panose="02020603050405020304" pitchFamily="18" charset="0"/>
                <a:cs typeface="Times New Roman" panose="02020603050405020304" pitchFamily="18" charset="0"/>
              </a:rPr>
              <a:t>A mix with inappropriate proportions of cement, water, and aggregate can cause segregation and honeycombing.</a:t>
            </a:r>
          </a:p>
          <a:p>
            <a:pPr algn="just">
              <a:lnSpc>
                <a:spcPct val="100000"/>
              </a:lnSpc>
            </a:pPr>
            <a:r>
              <a:rPr lang="en-US" b="1" dirty="0">
                <a:latin typeface="Times New Roman" panose="02020603050405020304" pitchFamily="18" charset="0"/>
                <a:cs typeface="Times New Roman" panose="02020603050405020304" pitchFamily="18" charset="0"/>
              </a:rPr>
              <a:t>High Workability: </a:t>
            </a:r>
            <a:r>
              <a:rPr lang="en-US" dirty="0">
                <a:latin typeface="Times New Roman" panose="02020603050405020304" pitchFamily="18" charset="0"/>
                <a:cs typeface="Times New Roman" panose="02020603050405020304" pitchFamily="18" charset="0"/>
              </a:rPr>
              <a:t>Overly stiff concrete with low workability may not flow adequately into all parts of the formwork.</a:t>
            </a:r>
          </a:p>
          <a:p>
            <a:pPr algn="just">
              <a:lnSpc>
                <a:spcPct val="100000"/>
              </a:lnSpc>
            </a:pPr>
            <a:r>
              <a:rPr lang="en-US" b="1" dirty="0">
                <a:latin typeface="Times New Roman" panose="02020603050405020304" pitchFamily="18" charset="0"/>
                <a:cs typeface="Times New Roman" panose="02020603050405020304" pitchFamily="18" charset="0"/>
              </a:rPr>
              <a:t>Inadequate Formwork: </a:t>
            </a:r>
            <a:r>
              <a:rPr lang="en-US" dirty="0">
                <a:latin typeface="Times New Roman" panose="02020603050405020304" pitchFamily="18" charset="0"/>
                <a:cs typeface="Times New Roman" panose="02020603050405020304" pitchFamily="18" charset="0"/>
              </a:rPr>
              <a:t>Leaky or poorly designed formwork can result in concrete escaping or not filling all voids completely.</a:t>
            </a:r>
          </a:p>
          <a:p>
            <a:pPr algn="just">
              <a:lnSpc>
                <a:spcPct val="100000"/>
              </a:lnSpc>
            </a:pPr>
            <a:r>
              <a:rPr lang="en-US" b="1" dirty="0">
                <a:latin typeface="Times New Roman" panose="02020603050405020304" pitchFamily="18" charset="0"/>
                <a:cs typeface="Times New Roman" panose="02020603050405020304" pitchFamily="18" charset="0"/>
              </a:rPr>
              <a:t>Placement Techniques: </a:t>
            </a:r>
            <a:r>
              <a:rPr lang="en-US" dirty="0">
                <a:latin typeface="Times New Roman" panose="02020603050405020304" pitchFamily="18" charset="0"/>
                <a:cs typeface="Times New Roman" panose="02020603050405020304" pitchFamily="18" charset="0"/>
              </a:rPr>
              <a:t>Incorrect placement methods, such as dropping concrete from excessive heights, can lead to segregation and honeycombing.</a:t>
            </a:r>
          </a:p>
          <a:p>
            <a:pPr algn="just">
              <a:lnSpc>
                <a:spcPct val="100000"/>
              </a:lnSpc>
            </a:pPr>
            <a:r>
              <a:rPr lang="en-US" b="1" dirty="0">
                <a:latin typeface="Times New Roman" panose="02020603050405020304" pitchFamily="18" charset="0"/>
                <a:cs typeface="Times New Roman" panose="02020603050405020304" pitchFamily="18" charset="0"/>
              </a:rPr>
              <a:t>Congested Reinforcement: </a:t>
            </a:r>
            <a:r>
              <a:rPr lang="en-US" dirty="0">
                <a:latin typeface="Times New Roman" panose="02020603050405020304" pitchFamily="18" charset="0"/>
                <a:cs typeface="Times New Roman" panose="02020603050405020304" pitchFamily="18" charset="0"/>
              </a:rPr>
              <a:t>Dense reinforcement can obstruct the proper flow of concrete, leading to voids around the bars..</a:t>
            </a:r>
            <a:endParaRPr lang="en-IN" dirty="0">
              <a:latin typeface="Times New Roman" panose="02020603050405020304" pitchFamily="18" charset="0"/>
              <a:cs typeface="Times New Roman" panose="02020603050405020304" pitchFamily="18" charset="0"/>
            </a:endParaRPr>
          </a:p>
          <a:p>
            <a:pPr algn="just">
              <a:lnSpc>
                <a:spcPct val="100000"/>
              </a:lnSpc>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31941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Honey Comb: Prevention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454867"/>
          </a:xfrm>
        </p:spPr>
        <p:txBody>
          <a:bodyPr>
            <a:normAutofit/>
          </a:bodyPr>
          <a:lstStyle/>
          <a:p>
            <a:pPr algn="just">
              <a:lnSpc>
                <a:spcPct val="100000"/>
              </a:lnSpc>
            </a:pPr>
            <a:r>
              <a:rPr lang="en-US" sz="3200" b="1" dirty="0">
                <a:latin typeface="Times New Roman" panose="02020603050405020304" pitchFamily="18" charset="0"/>
                <a:cs typeface="Times New Roman" panose="02020603050405020304" pitchFamily="18" charset="0"/>
              </a:rPr>
              <a:t>Proper Mix Design: </a:t>
            </a:r>
            <a:r>
              <a:rPr lang="en-US" sz="3200" dirty="0">
                <a:latin typeface="Times New Roman" panose="02020603050405020304" pitchFamily="18" charset="0"/>
                <a:cs typeface="Times New Roman" panose="02020603050405020304" pitchFamily="18" charset="0"/>
              </a:rPr>
              <a:t>Ensure the concrete mix has the right proportions of water, cement, and aggregate to promote good workability and flow.</a:t>
            </a:r>
          </a:p>
          <a:p>
            <a:pPr algn="just">
              <a:lnSpc>
                <a:spcPct val="100000"/>
              </a:lnSpc>
            </a:pPr>
            <a:r>
              <a:rPr lang="en-US" sz="3200" b="1" dirty="0">
                <a:latin typeface="Times New Roman" panose="02020603050405020304" pitchFamily="18" charset="0"/>
                <a:cs typeface="Times New Roman" panose="02020603050405020304" pitchFamily="18" charset="0"/>
              </a:rPr>
              <a:t>Adequate Compaction: </a:t>
            </a:r>
            <a:r>
              <a:rPr lang="en-US" sz="3200" dirty="0">
                <a:latin typeface="Times New Roman" panose="02020603050405020304" pitchFamily="18" charset="0"/>
                <a:cs typeface="Times New Roman" panose="02020603050405020304" pitchFamily="18" charset="0"/>
              </a:rPr>
              <a:t>Use mechanical vibrators to adequately compact the concrete and eliminate air pockets.</a:t>
            </a:r>
          </a:p>
          <a:p>
            <a:pPr algn="just">
              <a:lnSpc>
                <a:spcPct val="100000"/>
              </a:lnSpc>
            </a:pPr>
            <a:r>
              <a:rPr lang="en-US" sz="3200" b="1" dirty="0">
                <a:latin typeface="Times New Roman" panose="02020603050405020304" pitchFamily="18" charset="0"/>
                <a:cs typeface="Times New Roman" panose="02020603050405020304" pitchFamily="18" charset="0"/>
              </a:rPr>
              <a:t>Formwork: </a:t>
            </a:r>
            <a:r>
              <a:rPr lang="en-US" sz="3200" dirty="0">
                <a:latin typeface="Times New Roman" panose="02020603050405020304" pitchFamily="18" charset="0"/>
                <a:cs typeface="Times New Roman" panose="02020603050405020304" pitchFamily="18" charset="0"/>
              </a:rPr>
              <a:t>Ensure formwork is well-sealed and designed to prevent leakage of the cement paste. Apply form-release agents to facilitate easy removal of formwork without damaging the concrete.</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26998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Honey Comb: Prevention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730468" y="1873578"/>
            <a:ext cx="10731063" cy="4619296"/>
          </a:xfrm>
        </p:spPr>
        <p:txBody>
          <a:bodyPr>
            <a:normAutofit/>
          </a:bodyPr>
          <a:lstStyle/>
          <a:p>
            <a:pPr algn="just">
              <a:lnSpc>
                <a:spcPct val="100000"/>
              </a:lnSpc>
            </a:pPr>
            <a:r>
              <a:rPr lang="en-US" sz="3200" b="1" dirty="0">
                <a:latin typeface="Times New Roman" panose="02020603050405020304" pitchFamily="18" charset="0"/>
                <a:cs typeface="Times New Roman" panose="02020603050405020304" pitchFamily="18" charset="0"/>
              </a:rPr>
              <a:t>Placement Techniques: </a:t>
            </a:r>
            <a:r>
              <a:rPr lang="en-US" sz="3200" dirty="0">
                <a:latin typeface="Times New Roman" panose="02020603050405020304" pitchFamily="18" charset="0"/>
                <a:cs typeface="Times New Roman" panose="02020603050405020304" pitchFamily="18" charset="0"/>
              </a:rPr>
              <a:t>Place concrete in layers and avoid dropping it from excessive heights. Use tremie pipes or chutes to guide concrete into place, especially in deep sections.</a:t>
            </a:r>
          </a:p>
          <a:p>
            <a:pPr algn="just">
              <a:lnSpc>
                <a:spcPct val="100000"/>
              </a:lnSpc>
            </a:pPr>
            <a:r>
              <a:rPr lang="en-US" sz="3200" b="1" dirty="0">
                <a:latin typeface="Times New Roman" panose="02020603050405020304" pitchFamily="18" charset="0"/>
                <a:cs typeface="Times New Roman" panose="02020603050405020304" pitchFamily="18" charset="0"/>
              </a:rPr>
              <a:t>Reinforcement Design: </a:t>
            </a:r>
            <a:r>
              <a:rPr lang="en-US" sz="3200" dirty="0">
                <a:latin typeface="Times New Roman" panose="02020603050405020304" pitchFamily="18" charset="0"/>
                <a:cs typeface="Times New Roman" panose="02020603050405020304" pitchFamily="18" charset="0"/>
              </a:rPr>
              <a:t>Ensure proper spacing and alignment of reinforcement bars to allow concrete to flow around them without obstruction.</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44942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Honey Comb: Repair</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454867"/>
          </a:xfrm>
        </p:spPr>
        <p:txBody>
          <a:bodyPr>
            <a:normAutofit lnSpcReduction="10000"/>
          </a:bodyPr>
          <a:lstStyle/>
          <a:p>
            <a:pPr algn="just">
              <a:lnSpc>
                <a:spcPct val="100000"/>
              </a:lnSpc>
            </a:pPr>
            <a:r>
              <a:rPr lang="en-US" sz="3200" b="1" dirty="0">
                <a:latin typeface="Times New Roman" panose="02020603050405020304" pitchFamily="18" charset="0"/>
                <a:cs typeface="Times New Roman" panose="02020603050405020304" pitchFamily="18" charset="0"/>
              </a:rPr>
              <a:t>Surface Patching: </a:t>
            </a:r>
            <a:r>
              <a:rPr lang="en-US" sz="3200" dirty="0">
                <a:latin typeface="Times New Roman" panose="02020603050405020304" pitchFamily="18" charset="0"/>
                <a:cs typeface="Times New Roman" panose="02020603050405020304" pitchFamily="18" charset="0"/>
              </a:rPr>
              <a:t>For minor honeycombing, surface patching with a repair mortar can be sufficient. Clean the area, remove any loose material, and apply a bonding agent before patching.</a:t>
            </a:r>
          </a:p>
          <a:p>
            <a:pPr algn="just">
              <a:lnSpc>
                <a:spcPct val="100000"/>
              </a:lnSpc>
            </a:pPr>
            <a:r>
              <a:rPr lang="en-US" sz="3200" b="1" dirty="0">
                <a:latin typeface="Times New Roman" panose="02020603050405020304" pitchFamily="18" charset="0"/>
                <a:cs typeface="Times New Roman" panose="02020603050405020304" pitchFamily="18" charset="0"/>
              </a:rPr>
              <a:t>Grouting: </a:t>
            </a:r>
            <a:r>
              <a:rPr lang="en-US" sz="3200" dirty="0">
                <a:latin typeface="Times New Roman" panose="02020603050405020304" pitchFamily="18" charset="0"/>
                <a:cs typeface="Times New Roman" panose="02020603050405020304" pitchFamily="18" charset="0"/>
              </a:rPr>
              <a:t>For deeper voids, pressure grouting with a cementitious or epoxy grout can fill the cavities and restore structural integrity.</a:t>
            </a:r>
          </a:p>
          <a:p>
            <a:pPr algn="just">
              <a:lnSpc>
                <a:spcPct val="100000"/>
              </a:lnSpc>
            </a:pPr>
            <a:r>
              <a:rPr lang="en-US" sz="3200" b="1" dirty="0">
                <a:latin typeface="Times New Roman" panose="02020603050405020304" pitchFamily="18" charset="0"/>
                <a:cs typeface="Times New Roman" panose="02020603050405020304" pitchFamily="18" charset="0"/>
              </a:rPr>
              <a:t>Epoxy Injection: </a:t>
            </a:r>
            <a:r>
              <a:rPr lang="en-US" sz="3200" dirty="0">
                <a:latin typeface="Times New Roman" panose="02020603050405020304" pitchFamily="18" charset="0"/>
                <a:cs typeface="Times New Roman" panose="02020603050405020304" pitchFamily="18" charset="0"/>
              </a:rPr>
              <a:t>Use epoxy resins to inject into the voids, particularly in cases where structural strength is a concern.</a:t>
            </a:r>
          </a:p>
          <a:p>
            <a:pPr algn="just">
              <a:lnSpc>
                <a:spcPct val="100000"/>
              </a:lnSpc>
            </a:pPr>
            <a:r>
              <a:rPr lang="en-US" sz="3200" b="1" dirty="0">
                <a:latin typeface="Times New Roman" panose="02020603050405020304" pitchFamily="18" charset="0"/>
                <a:cs typeface="Times New Roman" panose="02020603050405020304" pitchFamily="18" charset="0"/>
              </a:rPr>
              <a:t>Recasting: </a:t>
            </a:r>
            <a:r>
              <a:rPr lang="en-US" sz="3200" dirty="0">
                <a:latin typeface="Times New Roman" panose="02020603050405020304" pitchFamily="18" charset="0"/>
                <a:cs typeface="Times New Roman" panose="02020603050405020304" pitchFamily="18" charset="0"/>
              </a:rPr>
              <a:t>In severe cases where honeycombing compromises the structural integrity, partial or full recasting of the affected section may be necessary.</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30431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Honey Comb: Effects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718441"/>
            <a:ext cx="10731063" cy="4950372"/>
          </a:xfrm>
        </p:spPr>
        <p:txBody>
          <a:bodyPr>
            <a:normAutofit/>
          </a:bodyPr>
          <a:lstStyle/>
          <a:p>
            <a:pPr algn="just">
              <a:lnSpc>
                <a:spcPct val="100000"/>
              </a:lnSpc>
            </a:pPr>
            <a:r>
              <a:rPr lang="en-US" sz="3200" b="1" dirty="0">
                <a:latin typeface="Times New Roman" panose="02020603050405020304" pitchFamily="18" charset="0"/>
                <a:cs typeface="Times New Roman" panose="02020603050405020304" pitchFamily="18" charset="0"/>
              </a:rPr>
              <a:t>Structural Integrity: </a:t>
            </a:r>
            <a:r>
              <a:rPr lang="en-US" sz="3200" dirty="0">
                <a:latin typeface="Times New Roman" panose="02020603050405020304" pitchFamily="18" charset="0"/>
                <a:cs typeface="Times New Roman" panose="02020603050405020304" pitchFamily="18" charset="0"/>
              </a:rPr>
              <a:t>Reduces the strength and durability of the concrete, potentially leading to structural failures.</a:t>
            </a:r>
          </a:p>
          <a:p>
            <a:pPr algn="just">
              <a:lnSpc>
                <a:spcPct val="100000"/>
              </a:lnSpc>
            </a:pPr>
            <a:r>
              <a:rPr lang="en-US" sz="3200" b="1" dirty="0">
                <a:latin typeface="Times New Roman" panose="02020603050405020304" pitchFamily="18" charset="0"/>
                <a:cs typeface="Times New Roman" panose="02020603050405020304" pitchFamily="18" charset="0"/>
              </a:rPr>
              <a:t>Durability: </a:t>
            </a:r>
            <a:r>
              <a:rPr lang="en-US" sz="3200" dirty="0">
                <a:latin typeface="Times New Roman" panose="02020603050405020304" pitchFamily="18" charset="0"/>
                <a:cs typeface="Times New Roman" panose="02020603050405020304" pitchFamily="18" charset="0"/>
              </a:rPr>
              <a:t>Increases the permeability of the concrete, making it more susceptible to water ingress, freeze-thaw cycles, and chemical attacks.</a:t>
            </a:r>
          </a:p>
          <a:p>
            <a:pPr algn="just">
              <a:lnSpc>
                <a:spcPct val="100000"/>
              </a:lnSpc>
            </a:pPr>
            <a:r>
              <a:rPr lang="en-US" sz="3200" b="1" dirty="0">
                <a:latin typeface="Times New Roman" panose="02020603050405020304" pitchFamily="18" charset="0"/>
                <a:cs typeface="Times New Roman" panose="02020603050405020304" pitchFamily="18" charset="0"/>
              </a:rPr>
              <a:t>Aesthetics: </a:t>
            </a:r>
            <a:r>
              <a:rPr lang="en-US" sz="3200" dirty="0">
                <a:latin typeface="Times New Roman" panose="02020603050405020304" pitchFamily="18" charset="0"/>
                <a:cs typeface="Times New Roman" panose="02020603050405020304" pitchFamily="18" charset="0"/>
              </a:rPr>
              <a:t>Negatively impacts the visual appearance of the concrete surface.</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0482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Bug Holes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252248" y="1403132"/>
            <a:ext cx="5265683" cy="5265682"/>
          </a:xfrm>
        </p:spPr>
        <p:txBody>
          <a:bodyPr>
            <a:normAutofit fontScale="92500"/>
          </a:bodyPr>
          <a:lstStyle/>
          <a:p>
            <a:pPr algn="just"/>
            <a:r>
              <a:rPr lang="en-US" dirty="0">
                <a:latin typeface="Times New Roman" panose="02020603050405020304" pitchFamily="18" charset="0"/>
                <a:cs typeface="Times New Roman" panose="02020603050405020304" pitchFamily="18" charset="0"/>
              </a:rPr>
              <a:t>Bug holes, also known as blowholes, are small, rounded cavities found on the surface of cast concrete. </a:t>
            </a:r>
          </a:p>
          <a:p>
            <a:pPr algn="just"/>
            <a:r>
              <a:rPr lang="en-US" dirty="0">
                <a:latin typeface="Times New Roman" panose="02020603050405020304" pitchFamily="18" charset="0"/>
                <a:cs typeface="Times New Roman" panose="02020603050405020304" pitchFamily="18" charset="0"/>
              </a:rPr>
              <a:t>They are typically formed by trapped air or water bubbles that fail to escape during the concrete placement and compaction process. </a:t>
            </a:r>
          </a:p>
          <a:p>
            <a:pPr algn="just"/>
            <a:r>
              <a:rPr lang="en-US" dirty="0">
                <a:latin typeface="Times New Roman" panose="02020603050405020304" pitchFamily="18" charset="0"/>
                <a:cs typeface="Times New Roman" panose="02020603050405020304" pitchFamily="18" charset="0"/>
              </a:rPr>
              <a:t>These surface defects are generally considered a cosmetic issue but can sometimes indicate underlying problems with the concrete mix or placement techniques.</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571E6E7-FAC5-71CC-736A-108E071BDB71}"/>
              </a:ext>
            </a:extLst>
          </p:cNvPr>
          <p:cNvPicPr>
            <a:picLocks noChangeAspect="1"/>
          </p:cNvPicPr>
          <p:nvPr/>
        </p:nvPicPr>
        <p:blipFill>
          <a:blip r:embed="rId2"/>
          <a:stretch>
            <a:fillRect/>
          </a:stretch>
        </p:blipFill>
        <p:spPr>
          <a:xfrm>
            <a:off x="5653534" y="1777561"/>
            <a:ext cx="6538466" cy="3661541"/>
          </a:xfrm>
          <a:prstGeom prst="rect">
            <a:avLst/>
          </a:prstGeom>
        </p:spPr>
      </p:pic>
    </p:spTree>
    <p:extLst>
      <p:ext uri="{BB962C8B-B14F-4D97-AF65-F5344CB8AC3E}">
        <p14:creationId xmlns:p14="http://schemas.microsoft.com/office/powerpoint/2010/main" val="7948235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Bug Holes: Characteristics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844566"/>
            <a:ext cx="10731063" cy="4351282"/>
          </a:xfrm>
        </p:spPr>
        <p:txBody>
          <a:bodyPr>
            <a:normAutofit/>
          </a:bodyPr>
          <a:lstStyle/>
          <a:p>
            <a:pPr algn="just">
              <a:lnSpc>
                <a:spcPct val="150000"/>
              </a:lnSpc>
            </a:pPr>
            <a:r>
              <a:rPr lang="en-US" b="1" dirty="0">
                <a:latin typeface="Times New Roman" panose="02020603050405020304" pitchFamily="18" charset="0"/>
                <a:cs typeface="Times New Roman" panose="02020603050405020304" pitchFamily="18" charset="0"/>
              </a:rPr>
              <a:t>Appearance: </a:t>
            </a:r>
            <a:r>
              <a:rPr lang="en-US" dirty="0">
                <a:latin typeface="Times New Roman" panose="02020603050405020304" pitchFamily="18" charset="0"/>
                <a:cs typeface="Times New Roman" panose="02020603050405020304" pitchFamily="18" charset="0"/>
              </a:rPr>
              <a:t>Small, rounded voids on the surface of the concrete, usually 1 to 5 mm in diameter, though they can be larger.</a:t>
            </a:r>
          </a:p>
          <a:p>
            <a:pPr algn="just">
              <a:lnSpc>
                <a:spcPct val="150000"/>
              </a:lnSpc>
            </a:pPr>
            <a:r>
              <a:rPr lang="en-US" b="1" dirty="0">
                <a:latin typeface="Times New Roman" panose="02020603050405020304" pitchFamily="18" charset="0"/>
                <a:cs typeface="Times New Roman" panose="02020603050405020304" pitchFamily="18" charset="0"/>
              </a:rPr>
              <a:t>Distribution: </a:t>
            </a:r>
            <a:r>
              <a:rPr lang="en-US" dirty="0">
                <a:latin typeface="Times New Roman" panose="02020603050405020304" pitchFamily="18" charset="0"/>
                <a:cs typeface="Times New Roman" panose="02020603050405020304" pitchFamily="18" charset="0"/>
              </a:rPr>
              <a:t>Often randomly distributed across the concrete surface, with higher concentrations near the formwork.</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77184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0"/>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Bug Holes: Causes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848820"/>
            <a:ext cx="10731063" cy="5912068"/>
          </a:xfrm>
        </p:spPr>
        <p:txBody>
          <a:bodyPr>
            <a:normAutofit fontScale="92500" lnSpcReduction="20000"/>
          </a:bodyPr>
          <a:lstStyle/>
          <a:p>
            <a:pPr algn="just">
              <a:lnSpc>
                <a:spcPct val="100000"/>
              </a:lnSpc>
            </a:pPr>
            <a:r>
              <a:rPr lang="en-US" sz="3200" b="1" dirty="0">
                <a:latin typeface="Times New Roman" panose="02020603050405020304" pitchFamily="18" charset="0"/>
                <a:cs typeface="Times New Roman" panose="02020603050405020304" pitchFamily="18" charset="0"/>
              </a:rPr>
              <a:t>Air Entrainment: </a:t>
            </a:r>
            <a:r>
              <a:rPr lang="en-US" sz="3200" dirty="0">
                <a:latin typeface="Times New Roman" panose="02020603050405020304" pitchFamily="18" charset="0"/>
                <a:cs typeface="Times New Roman" panose="02020603050405020304" pitchFamily="18" charset="0"/>
              </a:rPr>
              <a:t>Air bubbles trapped in the concrete mix can rise to the surface and get trapped under the formwork, causing bug holes.</a:t>
            </a:r>
          </a:p>
          <a:p>
            <a:pPr algn="just">
              <a:lnSpc>
                <a:spcPct val="100000"/>
              </a:lnSpc>
            </a:pPr>
            <a:r>
              <a:rPr lang="en-US" sz="3200" b="1" dirty="0">
                <a:latin typeface="Times New Roman" panose="02020603050405020304" pitchFamily="18" charset="0"/>
                <a:cs typeface="Times New Roman" panose="02020603050405020304" pitchFamily="18" charset="0"/>
              </a:rPr>
              <a:t>High Slump Concrete: </a:t>
            </a:r>
            <a:r>
              <a:rPr lang="en-US" sz="3200" dirty="0">
                <a:latin typeface="Times New Roman" panose="02020603050405020304" pitchFamily="18" charset="0"/>
                <a:cs typeface="Times New Roman" panose="02020603050405020304" pitchFamily="18" charset="0"/>
              </a:rPr>
              <a:t>Overly wet concrete mixes tend to trap more air, leading to an increased likelihood of bug holes.</a:t>
            </a:r>
          </a:p>
          <a:p>
            <a:pPr algn="just">
              <a:lnSpc>
                <a:spcPct val="100000"/>
              </a:lnSpc>
            </a:pPr>
            <a:r>
              <a:rPr lang="en-US" sz="3200" b="1" dirty="0">
                <a:latin typeface="Times New Roman" panose="02020603050405020304" pitchFamily="18" charset="0"/>
                <a:cs typeface="Times New Roman" panose="02020603050405020304" pitchFamily="18" charset="0"/>
              </a:rPr>
              <a:t>Improper Vibration: </a:t>
            </a:r>
            <a:r>
              <a:rPr lang="en-US" sz="3200" dirty="0">
                <a:latin typeface="Times New Roman" panose="02020603050405020304" pitchFamily="18" charset="0"/>
                <a:cs typeface="Times New Roman" panose="02020603050405020304" pitchFamily="18" charset="0"/>
              </a:rPr>
              <a:t>Inadequate or improper vibration can fail to release entrapped air, leaving voids on the surface.</a:t>
            </a:r>
          </a:p>
          <a:p>
            <a:pPr algn="just">
              <a:lnSpc>
                <a:spcPct val="100000"/>
              </a:lnSpc>
            </a:pPr>
            <a:r>
              <a:rPr lang="en-US" sz="3200" b="1" dirty="0">
                <a:latin typeface="Times New Roman" panose="02020603050405020304" pitchFamily="18" charset="0"/>
                <a:cs typeface="Times New Roman" panose="02020603050405020304" pitchFamily="18" charset="0"/>
              </a:rPr>
              <a:t>Formwork Conditions: </a:t>
            </a:r>
            <a:r>
              <a:rPr lang="en-US" sz="3200" dirty="0">
                <a:latin typeface="Times New Roman" panose="02020603050405020304" pitchFamily="18" charset="0"/>
                <a:cs typeface="Times New Roman" panose="02020603050405020304" pitchFamily="18" charset="0"/>
              </a:rPr>
              <a:t>Poorly designed or sealed formwork can prevent air from escaping properly. Rough or absorbent form surfaces can also contribute to bug hole formation.</a:t>
            </a:r>
          </a:p>
          <a:p>
            <a:pPr algn="just">
              <a:lnSpc>
                <a:spcPct val="100000"/>
              </a:lnSpc>
            </a:pPr>
            <a:r>
              <a:rPr lang="en-US" sz="3200" b="1" dirty="0">
                <a:latin typeface="Times New Roman" panose="02020603050405020304" pitchFamily="18" charset="0"/>
                <a:cs typeface="Times New Roman" panose="02020603050405020304" pitchFamily="18" charset="0"/>
              </a:rPr>
              <a:t>Admixtures: </a:t>
            </a:r>
            <a:r>
              <a:rPr lang="en-US" sz="3200" dirty="0">
                <a:latin typeface="Times New Roman" panose="02020603050405020304" pitchFamily="18" charset="0"/>
                <a:cs typeface="Times New Roman" panose="02020603050405020304" pitchFamily="18" charset="0"/>
              </a:rPr>
              <a:t>The use of certain chemical admixtures can increase the viscosity of the concrete mix, trapping more air.</a:t>
            </a:r>
          </a:p>
          <a:p>
            <a:pPr algn="just">
              <a:lnSpc>
                <a:spcPct val="100000"/>
              </a:lnSpc>
            </a:pPr>
            <a:r>
              <a:rPr lang="en-US" sz="3200" b="1" dirty="0">
                <a:latin typeface="Times New Roman" panose="02020603050405020304" pitchFamily="18" charset="0"/>
                <a:cs typeface="Times New Roman" panose="02020603050405020304" pitchFamily="18" charset="0"/>
              </a:rPr>
              <a:t>Placement Techniques: </a:t>
            </a:r>
            <a:r>
              <a:rPr lang="en-US" sz="3200" dirty="0">
                <a:latin typeface="Times New Roman" panose="02020603050405020304" pitchFamily="18" charset="0"/>
                <a:cs typeface="Times New Roman" panose="02020603050405020304" pitchFamily="18" charset="0"/>
              </a:rPr>
              <a:t>Rapid or uneven placement of concrete can lead to air entrapment.</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384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Bug Holes: Prevention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785944"/>
          </a:xfrm>
        </p:spPr>
        <p:txBody>
          <a:bodyPr>
            <a:normAutofit fontScale="92500" lnSpcReduction="10000"/>
          </a:bodyPr>
          <a:lstStyle/>
          <a:p>
            <a:pPr algn="just">
              <a:lnSpc>
                <a:spcPct val="100000"/>
              </a:lnSpc>
            </a:pPr>
            <a:r>
              <a:rPr lang="en-US" b="1" dirty="0">
                <a:latin typeface="Times New Roman" panose="02020603050405020304" pitchFamily="18" charset="0"/>
                <a:cs typeface="Times New Roman" panose="02020603050405020304" pitchFamily="18" charset="0"/>
              </a:rPr>
              <a:t>Proper Mix Design: </a:t>
            </a:r>
            <a:r>
              <a:rPr lang="en-US" dirty="0">
                <a:latin typeface="Times New Roman" panose="02020603050405020304" pitchFamily="18" charset="0"/>
                <a:cs typeface="Times New Roman" panose="02020603050405020304" pitchFamily="18" charset="0"/>
              </a:rPr>
              <a:t>Adjust the mix design to reduce the water-cement ratio and optimize the aggregate grading to minimize air entrainment. Use admixtures judiciously to avoid increasing the viscosity excessively.</a:t>
            </a:r>
          </a:p>
          <a:p>
            <a:pPr algn="just">
              <a:lnSpc>
                <a:spcPct val="100000"/>
              </a:lnSpc>
            </a:pPr>
            <a:r>
              <a:rPr lang="en-US" b="1" dirty="0">
                <a:latin typeface="Times New Roman" panose="02020603050405020304" pitchFamily="18" charset="0"/>
                <a:cs typeface="Times New Roman" panose="02020603050405020304" pitchFamily="18" charset="0"/>
              </a:rPr>
              <a:t>Adequate Vibration: </a:t>
            </a:r>
            <a:r>
              <a:rPr lang="en-US" dirty="0">
                <a:latin typeface="Times New Roman" panose="02020603050405020304" pitchFamily="18" charset="0"/>
                <a:cs typeface="Times New Roman" panose="02020603050405020304" pitchFamily="18" charset="0"/>
              </a:rPr>
              <a:t>Ensure proper and thorough vibration of the concrete to release trapped air. Use internal or external vibrators as needed. Avoid over-vibration, which can cause segregation and further air entrapment.</a:t>
            </a:r>
          </a:p>
          <a:p>
            <a:pPr algn="just">
              <a:lnSpc>
                <a:spcPct val="100000"/>
              </a:lnSpc>
            </a:pPr>
            <a:r>
              <a:rPr lang="en-US" b="1" dirty="0">
                <a:latin typeface="Times New Roman" panose="02020603050405020304" pitchFamily="18" charset="0"/>
                <a:cs typeface="Times New Roman" panose="02020603050405020304" pitchFamily="18" charset="0"/>
              </a:rPr>
              <a:t>Formwork Preparation: </a:t>
            </a:r>
            <a:r>
              <a:rPr lang="en-US" dirty="0">
                <a:latin typeface="Times New Roman" panose="02020603050405020304" pitchFamily="18" charset="0"/>
                <a:cs typeface="Times New Roman" panose="02020603050405020304" pitchFamily="18" charset="0"/>
              </a:rPr>
              <a:t>Ensure formwork is smooth, clean, and well-sealed to allow air to escape </a:t>
            </a:r>
            <a:r>
              <a:rPr lang="en-US" dirty="0" err="1">
                <a:latin typeface="Times New Roman" panose="02020603050405020304" pitchFamily="18" charset="0"/>
                <a:cs typeface="Times New Roman" panose="02020603050405020304" pitchFamily="18" charset="0"/>
              </a:rPr>
              <a:t>easily.Apply</a:t>
            </a:r>
            <a:r>
              <a:rPr lang="en-US" dirty="0">
                <a:latin typeface="Times New Roman" panose="02020603050405020304" pitchFamily="18" charset="0"/>
                <a:cs typeface="Times New Roman" panose="02020603050405020304" pitchFamily="18" charset="0"/>
              </a:rPr>
              <a:t> a suitable form-release agent to reduce the surface tension and facilitate air movement.</a:t>
            </a:r>
          </a:p>
          <a:p>
            <a:pPr algn="just">
              <a:lnSpc>
                <a:spcPct val="100000"/>
              </a:lnSpc>
            </a:pPr>
            <a:r>
              <a:rPr lang="en-US" b="1" dirty="0">
                <a:latin typeface="Times New Roman" panose="02020603050405020304" pitchFamily="18" charset="0"/>
                <a:cs typeface="Times New Roman" panose="02020603050405020304" pitchFamily="18" charset="0"/>
              </a:rPr>
              <a:t>Placement Techniques: </a:t>
            </a:r>
            <a:r>
              <a:rPr lang="en-US" dirty="0">
                <a:latin typeface="Times New Roman" panose="02020603050405020304" pitchFamily="18" charset="0"/>
                <a:cs typeface="Times New Roman" panose="02020603050405020304" pitchFamily="18" charset="0"/>
              </a:rPr>
              <a:t>Place concrete in layers to allow for proper compaction and air release. Avoid dropping concrete from excessive heights, which can trap air.</a:t>
            </a:r>
          </a:p>
          <a:p>
            <a:pPr algn="just">
              <a:lnSpc>
                <a:spcPct val="100000"/>
              </a:lnSpc>
            </a:pPr>
            <a:r>
              <a:rPr lang="en-US" b="1" dirty="0">
                <a:latin typeface="Times New Roman" panose="02020603050405020304" pitchFamily="18" charset="0"/>
                <a:cs typeface="Times New Roman" panose="02020603050405020304" pitchFamily="18" charset="0"/>
              </a:rPr>
              <a:t>Slow Pouring: </a:t>
            </a:r>
            <a:r>
              <a:rPr lang="en-US" dirty="0">
                <a:latin typeface="Times New Roman" panose="02020603050405020304" pitchFamily="18" charset="0"/>
                <a:cs typeface="Times New Roman" panose="02020603050405020304" pitchFamily="18" charset="0"/>
              </a:rPr>
              <a:t>Pouring concrete slowly and steadily helps prevent air from becoming trapped against the formwork.</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00198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Bug Holes: Repair</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785944"/>
          </a:xfrm>
        </p:spPr>
        <p:txBody>
          <a:bodyPr>
            <a:normAutofit/>
          </a:bodyPr>
          <a:lstStyle/>
          <a:p>
            <a:pPr algn="just">
              <a:lnSpc>
                <a:spcPct val="100000"/>
              </a:lnSpc>
            </a:pPr>
            <a:r>
              <a:rPr lang="en-US" b="1" dirty="0">
                <a:latin typeface="Times New Roman" panose="02020603050405020304" pitchFamily="18" charset="0"/>
                <a:cs typeface="Times New Roman" panose="02020603050405020304" pitchFamily="18" charset="0"/>
              </a:rPr>
              <a:t>Surface Finishing: </a:t>
            </a:r>
            <a:r>
              <a:rPr lang="en-US" sz="3200" dirty="0">
                <a:latin typeface="Times New Roman" panose="02020603050405020304" pitchFamily="18" charset="0"/>
                <a:cs typeface="Times New Roman" panose="02020603050405020304" pitchFamily="18" charset="0"/>
              </a:rPr>
              <a:t>Minor bug holes can be filled with a surface rubbing or sacking process using a cement paste or slurry.</a:t>
            </a:r>
          </a:p>
          <a:p>
            <a:pPr algn="just">
              <a:lnSpc>
                <a:spcPct val="100000"/>
              </a:lnSpc>
            </a:pPr>
            <a:r>
              <a:rPr lang="en-US" b="1" dirty="0">
                <a:latin typeface="Times New Roman" panose="02020603050405020304" pitchFamily="18" charset="0"/>
                <a:cs typeface="Times New Roman" panose="02020603050405020304" pitchFamily="18" charset="0"/>
              </a:rPr>
              <a:t>Patching Compounds: </a:t>
            </a:r>
            <a:r>
              <a:rPr lang="en-US" sz="3200" dirty="0">
                <a:latin typeface="Times New Roman" panose="02020603050405020304" pitchFamily="18" charset="0"/>
                <a:cs typeface="Times New Roman" panose="02020603050405020304" pitchFamily="18" charset="0"/>
              </a:rPr>
              <a:t>For larger or more numerous bug holes, use cementitious or polymer-based patching compounds to fill the voids.</a:t>
            </a:r>
          </a:p>
          <a:p>
            <a:pPr algn="just">
              <a:lnSpc>
                <a:spcPct val="100000"/>
              </a:lnSpc>
            </a:pPr>
            <a:r>
              <a:rPr lang="en-US" b="1" dirty="0">
                <a:latin typeface="Times New Roman" panose="02020603050405020304" pitchFamily="18" charset="0"/>
                <a:cs typeface="Times New Roman" panose="02020603050405020304" pitchFamily="18" charset="0"/>
              </a:rPr>
              <a:t>Grouting: </a:t>
            </a:r>
            <a:r>
              <a:rPr lang="en-US" sz="3200" dirty="0">
                <a:latin typeface="Times New Roman" panose="02020603050405020304" pitchFamily="18" charset="0"/>
                <a:cs typeface="Times New Roman" panose="02020603050405020304" pitchFamily="18" charset="0"/>
              </a:rPr>
              <a:t>Apply a grout mixture to the surface to fill and seal the bug holes, improving the aesthetic finish.</a:t>
            </a:r>
          </a:p>
          <a:p>
            <a:pPr algn="just">
              <a:lnSpc>
                <a:spcPct val="100000"/>
              </a:lnSpc>
            </a:pPr>
            <a:r>
              <a:rPr lang="en-US" b="1" dirty="0">
                <a:latin typeface="Times New Roman" panose="02020603050405020304" pitchFamily="18" charset="0"/>
                <a:cs typeface="Times New Roman" panose="02020603050405020304" pitchFamily="18" charset="0"/>
              </a:rPr>
              <a:t>Epoxy Injection: </a:t>
            </a:r>
            <a:r>
              <a:rPr lang="en-US" sz="3200" dirty="0">
                <a:latin typeface="Times New Roman" panose="02020603050405020304" pitchFamily="18" charset="0"/>
                <a:cs typeface="Times New Roman" panose="02020603050405020304" pitchFamily="18" charset="0"/>
              </a:rPr>
              <a:t>For deeper voids, an epoxy injection can be used to fill the holes and restore surface integrity.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1125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Bug Holes: Effects</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1813034"/>
            <a:ext cx="10731063" cy="4903076"/>
          </a:xfrm>
        </p:spPr>
        <p:txBody>
          <a:bodyPr>
            <a:normAutofit/>
          </a:bodyPr>
          <a:lstStyle/>
          <a:p>
            <a:pPr algn="just">
              <a:lnSpc>
                <a:spcPct val="100000"/>
              </a:lnSpc>
            </a:pPr>
            <a:r>
              <a:rPr lang="en-US" b="1" dirty="0">
                <a:latin typeface="Times New Roman" panose="02020603050405020304" pitchFamily="18" charset="0"/>
                <a:cs typeface="Times New Roman" panose="02020603050405020304" pitchFamily="18" charset="0"/>
              </a:rPr>
              <a:t>Aesthetics: </a:t>
            </a:r>
            <a:r>
              <a:rPr lang="en-US" dirty="0">
                <a:latin typeface="Times New Roman" panose="02020603050405020304" pitchFamily="18" charset="0"/>
                <a:cs typeface="Times New Roman" panose="02020603050405020304" pitchFamily="18" charset="0"/>
              </a:rPr>
              <a:t>Primarily affect the visual appearance of the concrete, making the surface look pitted and uneven.</a:t>
            </a:r>
          </a:p>
          <a:p>
            <a:pPr algn="just">
              <a:lnSpc>
                <a:spcPct val="100000"/>
              </a:lnSpc>
            </a:pPr>
            <a:r>
              <a:rPr lang="en-US" b="1" dirty="0">
                <a:latin typeface="Times New Roman" panose="02020603050405020304" pitchFamily="18" charset="0"/>
                <a:cs typeface="Times New Roman" panose="02020603050405020304" pitchFamily="18" charset="0"/>
              </a:rPr>
              <a:t>Surface Quality: </a:t>
            </a:r>
            <a:r>
              <a:rPr lang="en-US" dirty="0">
                <a:latin typeface="Times New Roman" panose="02020603050405020304" pitchFamily="18" charset="0"/>
                <a:cs typeface="Times New Roman" panose="02020603050405020304" pitchFamily="18" charset="0"/>
              </a:rPr>
              <a:t>Can impact the surface smoothness and finish, which may be critical in architectural concrete.</a:t>
            </a:r>
          </a:p>
          <a:p>
            <a:pPr algn="just">
              <a:lnSpc>
                <a:spcPct val="100000"/>
              </a:lnSpc>
            </a:pPr>
            <a:r>
              <a:rPr lang="en-US" b="1" dirty="0">
                <a:latin typeface="Times New Roman" panose="02020603050405020304" pitchFamily="18" charset="0"/>
                <a:cs typeface="Times New Roman" panose="02020603050405020304" pitchFamily="18" charset="0"/>
              </a:rPr>
              <a:t>Durability: </a:t>
            </a:r>
            <a:r>
              <a:rPr lang="en-US" dirty="0">
                <a:latin typeface="Times New Roman" panose="02020603050405020304" pitchFamily="18" charset="0"/>
                <a:cs typeface="Times New Roman" panose="02020603050405020304" pitchFamily="18" charset="0"/>
              </a:rPr>
              <a:t>While generally a cosmetic issue, extensive bug holes could potentially provide pathways for moisture ingress, affecting durability.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11934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Cover to Concrete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252248" y="1403132"/>
            <a:ext cx="5265683" cy="5265682"/>
          </a:xfrm>
        </p:spPr>
        <p:txBody>
          <a:bodyPr>
            <a:normAutofit fontScale="92500"/>
          </a:bodyPr>
          <a:lstStyle/>
          <a:p>
            <a:pPr algn="just"/>
            <a:r>
              <a:rPr lang="en-US" dirty="0">
                <a:latin typeface="Times New Roman" panose="02020603050405020304" pitchFamily="18" charset="0"/>
                <a:cs typeface="Times New Roman" panose="02020603050405020304" pitchFamily="18" charset="0"/>
              </a:rPr>
              <a:t>Bug holes, also known as blowholes, are small, rounded cavities found on the surface of cast concrete. </a:t>
            </a:r>
          </a:p>
          <a:p>
            <a:pPr algn="just"/>
            <a:r>
              <a:rPr lang="en-US" dirty="0">
                <a:latin typeface="Times New Roman" panose="02020603050405020304" pitchFamily="18" charset="0"/>
                <a:cs typeface="Times New Roman" panose="02020603050405020304" pitchFamily="18" charset="0"/>
              </a:rPr>
              <a:t>They are typically formed by trapped air or water bubbles that fail to escape during the concrete placement and compaction process. </a:t>
            </a:r>
          </a:p>
          <a:p>
            <a:pPr algn="just"/>
            <a:r>
              <a:rPr lang="en-US" dirty="0">
                <a:latin typeface="Times New Roman" panose="02020603050405020304" pitchFamily="18" charset="0"/>
                <a:cs typeface="Times New Roman" panose="02020603050405020304" pitchFamily="18" charset="0"/>
              </a:rPr>
              <a:t>These surface defects are generally considered a cosmetic issue but can sometimes indicate underlying problems with the concrete mix or placement techniques.</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3CEBC73-87D3-966E-6363-A7F401FA4434}"/>
              </a:ext>
            </a:extLst>
          </p:cNvPr>
          <p:cNvPicPr>
            <a:picLocks noChangeAspect="1"/>
          </p:cNvPicPr>
          <p:nvPr/>
        </p:nvPicPr>
        <p:blipFill>
          <a:blip r:embed="rId2"/>
          <a:stretch>
            <a:fillRect/>
          </a:stretch>
        </p:blipFill>
        <p:spPr>
          <a:xfrm>
            <a:off x="5891457" y="1694792"/>
            <a:ext cx="5604232" cy="4106918"/>
          </a:xfrm>
          <a:prstGeom prst="rect">
            <a:avLst/>
          </a:prstGeom>
        </p:spPr>
      </p:pic>
    </p:spTree>
    <p:extLst>
      <p:ext uri="{BB962C8B-B14F-4D97-AF65-F5344CB8AC3E}">
        <p14:creationId xmlns:p14="http://schemas.microsoft.com/office/powerpoint/2010/main" val="32921424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Cover to Concrete: Importance</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4981902"/>
          </a:xfrm>
        </p:spPr>
        <p:txBody>
          <a:bodyPr>
            <a:normAutofit fontScale="92500" lnSpcReduction="10000"/>
          </a:bodyPr>
          <a:lstStyle/>
          <a:p>
            <a:pPr algn="just">
              <a:lnSpc>
                <a:spcPct val="150000"/>
              </a:lnSpc>
            </a:pPr>
            <a:r>
              <a:rPr lang="en-US" b="1" dirty="0">
                <a:latin typeface="Times New Roman" panose="02020603050405020304" pitchFamily="18" charset="0"/>
                <a:cs typeface="Times New Roman" panose="02020603050405020304" pitchFamily="18" charset="0"/>
              </a:rPr>
              <a:t>Corrosion Protection: </a:t>
            </a:r>
            <a:r>
              <a:rPr lang="en-US" dirty="0">
                <a:latin typeface="Times New Roman" panose="02020603050405020304" pitchFamily="18" charset="0"/>
                <a:cs typeface="Times New Roman" panose="02020603050405020304" pitchFamily="18" charset="0"/>
              </a:rPr>
              <a:t>Adequate concrete cover protects the reinforcement from moisture and chloride ingress, which can cause corrosion.</a:t>
            </a:r>
          </a:p>
          <a:p>
            <a:pPr algn="just">
              <a:lnSpc>
                <a:spcPct val="150000"/>
              </a:lnSpc>
            </a:pPr>
            <a:r>
              <a:rPr lang="en-US" b="1" dirty="0">
                <a:latin typeface="Times New Roman" panose="02020603050405020304" pitchFamily="18" charset="0"/>
                <a:cs typeface="Times New Roman" panose="02020603050405020304" pitchFamily="18" charset="0"/>
              </a:rPr>
              <a:t>Fire Resistance: </a:t>
            </a:r>
            <a:r>
              <a:rPr lang="en-US" dirty="0">
                <a:latin typeface="Times New Roman" panose="02020603050405020304" pitchFamily="18" charset="0"/>
                <a:cs typeface="Times New Roman" panose="02020603050405020304" pitchFamily="18" charset="0"/>
              </a:rPr>
              <a:t>The cover provides thermal insulation to the reinforcement during a fire, maintaining structural integrity for longer.</a:t>
            </a:r>
          </a:p>
          <a:p>
            <a:pPr algn="just">
              <a:lnSpc>
                <a:spcPct val="150000"/>
              </a:lnSpc>
            </a:pPr>
            <a:r>
              <a:rPr lang="en-US" b="1" dirty="0">
                <a:latin typeface="Times New Roman" panose="02020603050405020304" pitchFamily="18" charset="0"/>
                <a:cs typeface="Times New Roman" panose="02020603050405020304" pitchFamily="18" charset="0"/>
              </a:rPr>
              <a:t>Mechanical Protection: </a:t>
            </a:r>
            <a:r>
              <a:rPr lang="en-US" dirty="0">
                <a:latin typeface="Times New Roman" panose="02020603050405020304" pitchFamily="18" charset="0"/>
                <a:cs typeface="Times New Roman" panose="02020603050405020304" pitchFamily="18" charset="0"/>
              </a:rPr>
              <a:t>Protects the reinforcement from physical damage and ensures that the bars do not become exposed due to abrasion or impact.</a:t>
            </a:r>
          </a:p>
          <a:p>
            <a:pPr algn="just">
              <a:lnSpc>
                <a:spcPct val="150000"/>
              </a:lnSpc>
            </a:pPr>
            <a:r>
              <a:rPr lang="en-US" b="1" dirty="0">
                <a:latin typeface="Times New Roman" panose="02020603050405020304" pitchFamily="18" charset="0"/>
                <a:cs typeface="Times New Roman" panose="02020603050405020304" pitchFamily="18" charset="0"/>
              </a:rPr>
              <a:t>Bond Strength: </a:t>
            </a:r>
            <a:r>
              <a:rPr lang="en-US" dirty="0">
                <a:latin typeface="Times New Roman" panose="02020603050405020304" pitchFamily="18" charset="0"/>
                <a:cs typeface="Times New Roman" panose="02020603050405020304" pitchFamily="18" charset="0"/>
              </a:rPr>
              <a:t>Ensures proper bonding between the concrete and the reinforcement, crucial for structural performance.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6913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0"/>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Concrete Cover Recommended</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848820"/>
            <a:ext cx="10731063" cy="5912068"/>
          </a:xfrm>
        </p:spPr>
        <p:txBody>
          <a:bodyPr>
            <a:normAutofit/>
          </a:bodyPr>
          <a:lstStyle/>
          <a:p>
            <a:pPr algn="just">
              <a:lnSpc>
                <a:spcPct val="100000"/>
              </a:lnSpc>
            </a:pPr>
            <a:r>
              <a:rPr lang="en-US" sz="3200" b="1" dirty="0">
                <a:latin typeface="Times New Roman" panose="02020603050405020304" pitchFamily="18" charset="0"/>
                <a:cs typeface="Times New Roman" panose="02020603050405020304" pitchFamily="18" charset="0"/>
              </a:rPr>
              <a:t>Structural Elements:</a:t>
            </a:r>
          </a:p>
          <a:p>
            <a:pPr marL="0" indent="0" algn="just">
              <a:lnSpc>
                <a:spcPct val="100000"/>
              </a:lnSpc>
              <a:buNone/>
            </a:pPr>
            <a:r>
              <a:rPr lang="en-US" sz="3200" dirty="0">
                <a:latin typeface="Times New Roman" panose="02020603050405020304" pitchFamily="18" charset="0"/>
                <a:cs typeface="Times New Roman" panose="02020603050405020304" pitchFamily="18" charset="0"/>
              </a:rPr>
              <a:t>Footings and foundations: 50 mm to 75 mm</a:t>
            </a:r>
          </a:p>
          <a:p>
            <a:pPr marL="0" indent="0" algn="just">
              <a:lnSpc>
                <a:spcPct val="100000"/>
              </a:lnSpc>
              <a:buNone/>
            </a:pPr>
            <a:r>
              <a:rPr lang="en-US" sz="3200" dirty="0">
                <a:latin typeface="Times New Roman" panose="02020603050405020304" pitchFamily="18" charset="0"/>
                <a:cs typeface="Times New Roman" panose="02020603050405020304" pitchFamily="18" charset="0"/>
              </a:rPr>
              <a:t>Slabs, beams, and columns (interior exposure): 20 mm to 40 mm</a:t>
            </a:r>
          </a:p>
          <a:p>
            <a:pPr marL="0" indent="0" algn="just">
              <a:lnSpc>
                <a:spcPct val="100000"/>
              </a:lnSpc>
              <a:buNone/>
            </a:pPr>
            <a:r>
              <a:rPr lang="en-US" sz="3200" dirty="0">
                <a:latin typeface="Times New Roman" panose="02020603050405020304" pitchFamily="18" charset="0"/>
                <a:cs typeface="Times New Roman" panose="02020603050405020304" pitchFamily="18" charset="0"/>
              </a:rPr>
              <a:t>Slabs,  beams, and columns (exterior exposure): 40 mm to 50 mm</a:t>
            </a:r>
          </a:p>
          <a:p>
            <a:pPr algn="just">
              <a:lnSpc>
                <a:spcPct val="100000"/>
              </a:lnSpc>
            </a:pPr>
            <a:r>
              <a:rPr lang="en-US" sz="3200" b="1" dirty="0">
                <a:latin typeface="Times New Roman" panose="02020603050405020304" pitchFamily="18" charset="0"/>
                <a:cs typeface="Times New Roman" panose="02020603050405020304" pitchFamily="18" charset="0"/>
              </a:rPr>
              <a:t>Environmental Conditions:</a:t>
            </a:r>
          </a:p>
          <a:p>
            <a:pPr marL="0" indent="0" algn="just">
              <a:lnSpc>
                <a:spcPct val="100000"/>
              </a:lnSpc>
              <a:buNone/>
            </a:pPr>
            <a:r>
              <a:rPr lang="en-US" sz="3200" dirty="0">
                <a:latin typeface="Times New Roman" panose="02020603050405020304" pitchFamily="18" charset="0"/>
                <a:cs typeface="Times New Roman" panose="02020603050405020304" pitchFamily="18" charset="0"/>
              </a:rPr>
              <a:t>Mild environment: 20 mm to 30 mm</a:t>
            </a:r>
          </a:p>
          <a:p>
            <a:pPr marL="0" indent="0" algn="just">
              <a:lnSpc>
                <a:spcPct val="100000"/>
              </a:lnSpc>
              <a:buNone/>
            </a:pPr>
            <a:r>
              <a:rPr lang="en-US" sz="3200" dirty="0">
                <a:latin typeface="Times New Roman" panose="02020603050405020304" pitchFamily="18" charset="0"/>
                <a:cs typeface="Times New Roman" panose="02020603050405020304" pitchFamily="18" charset="0"/>
              </a:rPr>
              <a:t>Moderate environment: 30 mm to 40 mm</a:t>
            </a:r>
          </a:p>
          <a:p>
            <a:pPr marL="0" indent="0" algn="just">
              <a:lnSpc>
                <a:spcPct val="100000"/>
              </a:lnSpc>
              <a:buNone/>
            </a:pPr>
            <a:r>
              <a:rPr lang="en-US" sz="3200" dirty="0">
                <a:latin typeface="Times New Roman" panose="02020603050405020304" pitchFamily="18" charset="0"/>
                <a:cs typeface="Times New Roman" panose="02020603050405020304" pitchFamily="18" charset="0"/>
              </a:rPr>
              <a:t>Severe environment (e.g., marine): 50 mm to 75 mm</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13123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Cover to Concrete : Factors Affecting</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907628"/>
            <a:ext cx="10731063" cy="5092262"/>
          </a:xfrm>
        </p:spPr>
        <p:txBody>
          <a:bodyPr>
            <a:normAutofit/>
          </a:bodyPr>
          <a:lstStyle/>
          <a:p>
            <a:pPr algn="just">
              <a:lnSpc>
                <a:spcPct val="100000"/>
              </a:lnSpc>
            </a:pPr>
            <a:r>
              <a:rPr lang="en-US" b="1" dirty="0">
                <a:latin typeface="Times New Roman" panose="02020603050405020304" pitchFamily="18" charset="0"/>
                <a:cs typeface="Times New Roman" panose="02020603050405020304" pitchFamily="18" charset="0"/>
              </a:rPr>
              <a:t>Concrete Mix Design: </a:t>
            </a:r>
            <a:r>
              <a:rPr lang="en-US" dirty="0">
                <a:latin typeface="Times New Roman" panose="02020603050405020304" pitchFamily="18" charset="0"/>
                <a:cs typeface="Times New Roman" panose="02020603050405020304" pitchFamily="18" charset="0"/>
              </a:rPr>
              <a:t>A denser and higher-quality concrete mix provides better protection to the reinforcement.</a:t>
            </a:r>
          </a:p>
          <a:p>
            <a:pPr algn="just">
              <a:lnSpc>
                <a:spcPct val="100000"/>
              </a:lnSpc>
            </a:pPr>
            <a:r>
              <a:rPr lang="en-US" b="1" dirty="0">
                <a:latin typeface="Times New Roman" panose="02020603050405020304" pitchFamily="18" charset="0"/>
                <a:cs typeface="Times New Roman" panose="02020603050405020304" pitchFamily="18" charset="0"/>
              </a:rPr>
              <a:t>.Construction Practices: </a:t>
            </a:r>
            <a:r>
              <a:rPr lang="en-US" dirty="0">
                <a:latin typeface="Times New Roman" panose="02020603050405020304" pitchFamily="18" charset="0"/>
                <a:cs typeface="Times New Roman" panose="02020603050405020304" pitchFamily="18" charset="0"/>
              </a:rPr>
              <a:t>Proper placement and compaction of concrete ensure that the cover is maintained without voids or honeycombing. Use of spacers and chairs to maintain consistent cover depth.</a:t>
            </a:r>
          </a:p>
          <a:p>
            <a:pPr algn="just">
              <a:lnSpc>
                <a:spcPct val="100000"/>
              </a:lnSpc>
            </a:pPr>
            <a:r>
              <a:rPr lang="en-US" b="1" dirty="0">
                <a:latin typeface="Times New Roman" panose="02020603050405020304" pitchFamily="18" charset="0"/>
                <a:cs typeface="Times New Roman" panose="02020603050405020304" pitchFamily="18" charset="0"/>
              </a:rPr>
              <a:t>Environmental Exposure: </a:t>
            </a:r>
            <a:r>
              <a:rPr lang="en-US" dirty="0">
                <a:latin typeface="Times New Roman" panose="02020603050405020304" pitchFamily="18" charset="0"/>
                <a:cs typeface="Times New Roman" panose="02020603050405020304" pitchFamily="18" charset="0"/>
              </a:rPr>
              <a:t>Structures exposed to aggressive environments (e.g., marine or industrial areas) require greater cover to protect against corrosion and chemical attack.</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22830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Methods to Ensure Proper Concrete Cover</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785944"/>
          </a:xfrm>
        </p:spPr>
        <p:txBody>
          <a:bodyPr>
            <a:normAutofit lnSpcReduction="10000"/>
          </a:bodyPr>
          <a:lstStyle/>
          <a:p>
            <a:pPr algn="just">
              <a:lnSpc>
                <a:spcPct val="100000"/>
              </a:lnSpc>
            </a:pPr>
            <a:r>
              <a:rPr lang="en-US" b="1" dirty="0">
                <a:latin typeface="Times New Roman" panose="02020603050405020304" pitchFamily="18" charset="0"/>
                <a:cs typeface="Times New Roman" panose="02020603050405020304" pitchFamily="18" charset="0"/>
              </a:rPr>
              <a:t>Use of Spacers and Chairs:</a:t>
            </a:r>
            <a:r>
              <a:rPr lang="en-US" dirty="0">
                <a:latin typeface="Times New Roman" panose="02020603050405020304" pitchFamily="18" charset="0"/>
                <a:cs typeface="Times New Roman" panose="02020603050405020304" pitchFamily="18" charset="0"/>
              </a:rPr>
              <a:t> Plastic or concrete spacers and chairs are used to maintain the specified cover distance between the reinforcement and the formwork.</a:t>
            </a:r>
          </a:p>
          <a:p>
            <a:pPr algn="just">
              <a:lnSpc>
                <a:spcPct val="100000"/>
              </a:lnSpc>
            </a:pPr>
            <a:r>
              <a:rPr lang="en-US" b="1" dirty="0">
                <a:latin typeface="Times New Roman" panose="02020603050405020304" pitchFamily="18" charset="0"/>
                <a:cs typeface="Times New Roman" panose="02020603050405020304" pitchFamily="18" charset="0"/>
              </a:rPr>
              <a:t>Quality Control: </a:t>
            </a:r>
            <a:r>
              <a:rPr lang="en-US" dirty="0">
                <a:latin typeface="Times New Roman" panose="02020603050405020304" pitchFamily="18" charset="0"/>
                <a:cs typeface="Times New Roman" panose="02020603050405020304" pitchFamily="18" charset="0"/>
              </a:rPr>
              <a:t>Regular checks and inspections during construction to ensure that the specified cover is achieved. Use of cover meters or rebar locators to verify the cover depth after concrete placement.</a:t>
            </a:r>
          </a:p>
          <a:p>
            <a:pPr algn="just">
              <a:lnSpc>
                <a:spcPct val="100000"/>
              </a:lnSpc>
            </a:pPr>
            <a:r>
              <a:rPr lang="en-US" b="1" dirty="0">
                <a:latin typeface="Times New Roman" panose="02020603050405020304" pitchFamily="18" charset="0"/>
                <a:cs typeface="Times New Roman" panose="02020603050405020304" pitchFamily="18" charset="0"/>
              </a:rPr>
              <a:t>Formwork Design</a:t>
            </a:r>
            <a:r>
              <a:rPr lang="en-US" dirty="0">
                <a:latin typeface="Times New Roman" panose="02020603050405020304" pitchFamily="18" charset="0"/>
                <a:cs typeface="Times New Roman" panose="02020603050405020304" pitchFamily="18" charset="0"/>
              </a:rPr>
              <a:t>: Formwork should be designed and constructed to provide accurate placement of reinforcement and maintain the specified cover.</a:t>
            </a:r>
          </a:p>
          <a:p>
            <a:pPr algn="just">
              <a:lnSpc>
                <a:spcPct val="100000"/>
              </a:lnSpc>
            </a:pPr>
            <a:r>
              <a:rPr lang="en-US" b="1" dirty="0">
                <a:latin typeface="Times New Roman" panose="02020603050405020304" pitchFamily="18" charset="0"/>
                <a:cs typeface="Times New Roman" panose="02020603050405020304" pitchFamily="18" charset="0"/>
              </a:rPr>
              <a:t>Documentation and Planning: </a:t>
            </a:r>
            <a:r>
              <a:rPr lang="en-US" dirty="0">
                <a:latin typeface="Times New Roman" panose="02020603050405020304" pitchFamily="18" charset="0"/>
                <a:cs typeface="Times New Roman" panose="02020603050405020304" pitchFamily="18" charset="0"/>
              </a:rPr>
              <a:t>Detailed construction drawings and specifications should clearly indicate the required cover for all reinforced concrete elements. Proper planning and coordination among the construction team to adhere to these requirements.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5994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fontScale="90000"/>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Consequences of Inadequate Concrete Cover</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907628"/>
            <a:ext cx="10731063" cy="5092262"/>
          </a:xfrm>
        </p:spPr>
        <p:txBody>
          <a:bodyPr>
            <a:normAutofit/>
          </a:bodyPr>
          <a:lstStyle/>
          <a:p>
            <a:pPr algn="just">
              <a:lnSpc>
                <a:spcPct val="100000"/>
              </a:lnSpc>
            </a:pPr>
            <a:r>
              <a:rPr lang="en-US" b="1" dirty="0">
                <a:latin typeface="Times New Roman" panose="02020603050405020304" pitchFamily="18" charset="0"/>
                <a:cs typeface="Times New Roman" panose="02020603050405020304" pitchFamily="18" charset="0"/>
              </a:rPr>
              <a:t>Corrosion of Reinforcement: </a:t>
            </a:r>
            <a:r>
              <a:rPr lang="en-US" dirty="0">
                <a:latin typeface="Times New Roman" panose="02020603050405020304" pitchFamily="18" charset="0"/>
                <a:cs typeface="Times New Roman" panose="02020603050405020304" pitchFamily="18" charset="0"/>
              </a:rPr>
              <a:t>Insufficient cover can lead to early onset of corrosion, reducing the lifespan and safety of the structure.</a:t>
            </a:r>
          </a:p>
          <a:p>
            <a:pPr algn="just">
              <a:lnSpc>
                <a:spcPct val="100000"/>
              </a:lnSpc>
            </a:pPr>
            <a:r>
              <a:rPr lang="en-US" b="1" dirty="0">
                <a:latin typeface="Times New Roman" panose="02020603050405020304" pitchFamily="18" charset="0"/>
                <a:cs typeface="Times New Roman" panose="02020603050405020304" pitchFamily="18" charset="0"/>
              </a:rPr>
              <a:t>Reduced Fire Resistance: </a:t>
            </a:r>
            <a:r>
              <a:rPr lang="en-US" dirty="0">
                <a:latin typeface="Times New Roman" panose="02020603050405020304" pitchFamily="18" charset="0"/>
                <a:cs typeface="Times New Roman" panose="02020603050405020304" pitchFamily="18" charset="0"/>
              </a:rPr>
              <a:t>Inadequate cover diminishes the fire resistance of the structure, making it vulnerable to fire damage.</a:t>
            </a:r>
          </a:p>
          <a:p>
            <a:pPr algn="just">
              <a:lnSpc>
                <a:spcPct val="100000"/>
              </a:lnSpc>
            </a:pPr>
            <a:r>
              <a:rPr lang="en-US" b="1" dirty="0">
                <a:latin typeface="Times New Roman" panose="02020603050405020304" pitchFamily="18" charset="0"/>
                <a:cs typeface="Times New Roman" panose="02020603050405020304" pitchFamily="18" charset="0"/>
              </a:rPr>
              <a:t>Structural Integrity: </a:t>
            </a:r>
            <a:r>
              <a:rPr lang="en-US" dirty="0">
                <a:latin typeface="Times New Roman" panose="02020603050405020304" pitchFamily="18" charset="0"/>
                <a:cs typeface="Times New Roman" panose="02020603050405020304" pitchFamily="18" charset="0"/>
              </a:rPr>
              <a:t>Poor cover can affect the bond strength between the concrete and reinforcement, compromising the structural performance.</a:t>
            </a:r>
          </a:p>
          <a:p>
            <a:pPr algn="just">
              <a:lnSpc>
                <a:spcPct val="100000"/>
              </a:lnSpc>
            </a:pPr>
            <a:r>
              <a:rPr lang="en-US" b="1" dirty="0">
                <a:latin typeface="Times New Roman" panose="02020603050405020304" pitchFamily="18" charset="0"/>
                <a:cs typeface="Times New Roman" panose="02020603050405020304" pitchFamily="18" charset="0"/>
              </a:rPr>
              <a:t>Aesthetic Issues: </a:t>
            </a:r>
            <a:r>
              <a:rPr lang="en-US" dirty="0">
                <a:latin typeface="Times New Roman" panose="02020603050405020304" pitchFamily="18" charset="0"/>
                <a:cs typeface="Times New Roman" panose="02020603050405020304" pitchFamily="18" charset="0"/>
              </a:rPr>
              <a:t>Exposed reinforcement can lead to unsightly rust stains and spalling of concrete.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1363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Do's in Concrete Construction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785944"/>
          </a:xfrm>
        </p:spPr>
        <p:txBody>
          <a:bodyPr>
            <a:normAutofit/>
          </a:bodyPr>
          <a:lstStyle/>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Plan Thoroughly: </a:t>
            </a:r>
            <a:r>
              <a:rPr lang="en-US" dirty="0">
                <a:latin typeface="Times New Roman" panose="02020603050405020304" pitchFamily="18" charset="0"/>
                <a:cs typeface="Times New Roman" panose="02020603050405020304" pitchFamily="18" charset="0"/>
              </a:rPr>
              <a:t>Ensure detailed design and planning, including material specifications, mix design, and construction methods.</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Use Quality Materials: </a:t>
            </a:r>
            <a:r>
              <a:rPr lang="en-US" dirty="0">
                <a:latin typeface="Times New Roman" panose="02020603050405020304" pitchFamily="18" charset="0"/>
                <a:cs typeface="Times New Roman" panose="02020603050405020304" pitchFamily="18" charset="0"/>
              </a:rPr>
              <a:t>source high-quality cement, aggregates, and water. Ensure materials are free from impurities.</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 Mixing: </a:t>
            </a:r>
            <a:r>
              <a:rPr lang="en-US" dirty="0">
                <a:latin typeface="Times New Roman" panose="02020603050405020304" pitchFamily="18" charset="0"/>
                <a:cs typeface="Times New Roman" panose="02020603050405020304" pitchFamily="18" charset="0"/>
              </a:rPr>
              <a:t>Follow the mix design accurately. Use appropriate water-cement ratio and ensure thorough mixing to achieve uniform consistency.</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Site Preparation: </a:t>
            </a:r>
            <a:r>
              <a:rPr lang="en-US" dirty="0">
                <a:latin typeface="Times New Roman" panose="02020603050405020304" pitchFamily="18" charset="0"/>
                <a:cs typeface="Times New Roman" panose="02020603050405020304" pitchFamily="18" charset="0"/>
              </a:rPr>
              <a:t>Prepare the site properly, including formwork setup, reinforcement placement, and ensuring a clean and stable foundation.</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Curing: </a:t>
            </a:r>
            <a:r>
              <a:rPr lang="en-US" dirty="0">
                <a:latin typeface="Times New Roman" panose="02020603050405020304" pitchFamily="18" charset="0"/>
                <a:cs typeface="Times New Roman" panose="02020603050405020304" pitchFamily="18" charset="0"/>
              </a:rPr>
              <a:t>Cure the concrete properly to maintain moisture, typically for at least 7 days, to achieve optimal strength and durability.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60284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Do's in Concrete Construction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785944"/>
          </a:xfrm>
        </p:spPr>
        <p:txBody>
          <a:bodyPr>
            <a:normAutofit/>
          </a:bodyPr>
          <a:lstStyle/>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Temperature Control: </a:t>
            </a:r>
            <a:r>
              <a:rPr lang="en-US" dirty="0">
                <a:latin typeface="Times New Roman" panose="02020603050405020304" pitchFamily="18" charset="0"/>
                <a:cs typeface="Times New Roman" panose="02020603050405020304" pitchFamily="18" charset="0"/>
              </a:rPr>
              <a:t>Monitor and control the temperature during mixing, placing, and curing, especially in extreme weather conditions.</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 Placement: </a:t>
            </a:r>
            <a:r>
              <a:rPr lang="en-US" dirty="0">
                <a:latin typeface="Times New Roman" panose="02020603050405020304" pitchFamily="18" charset="0"/>
                <a:cs typeface="Times New Roman" panose="02020603050405020304" pitchFamily="18" charset="0"/>
              </a:rPr>
              <a:t>Place concrete efficiently and promptly after mixing. Use suitable tools to avoid segregation and achieve the desired compaction.</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Vibration and Compaction: </a:t>
            </a:r>
            <a:r>
              <a:rPr lang="en-US" dirty="0">
                <a:latin typeface="Times New Roman" panose="02020603050405020304" pitchFamily="18" charset="0"/>
                <a:cs typeface="Times New Roman" panose="02020603050405020304" pitchFamily="18" charset="0"/>
              </a:rPr>
              <a:t>Use mechanical vibrators to compact the concrete and eliminate air pockets, ensuring a dense and solid structure.</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Joint Planning: </a:t>
            </a:r>
            <a:r>
              <a:rPr lang="en-US" dirty="0">
                <a:latin typeface="Times New Roman" panose="02020603050405020304" pitchFamily="18" charset="0"/>
                <a:cs typeface="Times New Roman" panose="02020603050405020304" pitchFamily="18" charset="0"/>
              </a:rPr>
              <a:t>Plan and execute construction joints properly to accommodate structural movement and avoid cracking.</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Safety Measures: </a:t>
            </a:r>
            <a:r>
              <a:rPr lang="en-US" dirty="0">
                <a:latin typeface="Times New Roman" panose="02020603050405020304" pitchFamily="18" charset="0"/>
                <a:cs typeface="Times New Roman" panose="02020603050405020304" pitchFamily="18" charset="0"/>
              </a:rPr>
              <a:t>Follow all safety protocols, including wearing protective gear, securing the site, and using equipment safely.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23900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423150"/>
          </a:xfrm>
        </p:spPr>
        <p:txBody>
          <a:bodyPr>
            <a:normAutofit fontScale="90000"/>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Don’t in Concrete Construction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785944"/>
          </a:xfrm>
        </p:spPr>
        <p:txBody>
          <a:bodyPr>
            <a:normAutofit lnSpcReduction="10000"/>
          </a:bodyPr>
          <a:lstStyle/>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Avoid Poor Quality Materials: </a:t>
            </a:r>
            <a:r>
              <a:rPr lang="en-US" dirty="0">
                <a:latin typeface="Times New Roman" panose="02020603050405020304" pitchFamily="18" charset="0"/>
                <a:cs typeface="Times New Roman" panose="02020603050405020304" pitchFamily="18" charset="0"/>
              </a:rPr>
              <a:t>Do not use substandard or contaminated materials, as they can compromise the concrete's strength and durability.</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Overwater: </a:t>
            </a:r>
            <a:r>
              <a:rPr lang="en-US" dirty="0">
                <a:latin typeface="Times New Roman" panose="02020603050405020304" pitchFamily="18" charset="0"/>
                <a:cs typeface="Times New Roman" panose="02020603050405020304" pitchFamily="18" charset="0"/>
              </a:rPr>
              <a:t>Avoid adding excess water to the mix, as it can weaken the concrete and lead to shrinkage and cracking.</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Delay Placement: </a:t>
            </a:r>
            <a:r>
              <a:rPr lang="en-US" dirty="0">
                <a:latin typeface="Times New Roman" panose="02020603050405020304" pitchFamily="18" charset="0"/>
                <a:cs typeface="Times New Roman" panose="02020603050405020304" pitchFamily="18" charset="0"/>
              </a:rPr>
              <a:t>Do not delay placing the concrete after mixing, as it can start to set, leading to poor workability and strength.</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Avoid Inadequate Curing: </a:t>
            </a:r>
            <a:r>
              <a:rPr lang="en-US" dirty="0">
                <a:latin typeface="Times New Roman" panose="02020603050405020304" pitchFamily="18" charset="0"/>
                <a:cs typeface="Times New Roman" panose="02020603050405020304" pitchFamily="18" charset="0"/>
              </a:rPr>
              <a:t>Do not neglect curing; improper curing can cause surface cracks, reduce strength, and shorten the lifespan of the structure.</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Overload Forms: </a:t>
            </a:r>
            <a:r>
              <a:rPr lang="en-US" dirty="0">
                <a:latin typeface="Times New Roman" panose="02020603050405020304" pitchFamily="18" charset="0"/>
                <a:cs typeface="Times New Roman" panose="02020603050405020304" pitchFamily="18" charset="0"/>
              </a:rPr>
              <a:t>Avoid overloading formwork beyond its designed capacity, which can lead to formwork failure and structural issues.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07300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580805"/>
          </a:xfrm>
        </p:spPr>
        <p:txBody>
          <a:bodyPr>
            <a:normAutofit fontScale="90000"/>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Don’t in Concrete Construction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785944"/>
          </a:xfrm>
        </p:spPr>
        <p:txBody>
          <a:bodyPr>
            <a:normAutofit lnSpcReduction="10000"/>
          </a:bodyPr>
          <a:lstStyle/>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Use Improper Formwork: </a:t>
            </a:r>
            <a:r>
              <a:rPr lang="en-US" dirty="0">
                <a:latin typeface="Times New Roman" panose="02020603050405020304" pitchFamily="18" charset="0"/>
                <a:cs typeface="Times New Roman" panose="02020603050405020304" pitchFamily="18" charset="0"/>
              </a:rPr>
              <a:t>Do not use damaged or improper formwork, as it can lead to uneven surfaces and structural defects.</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Avoid Ignoring Weather Conditions: </a:t>
            </a:r>
            <a:r>
              <a:rPr lang="en-US" dirty="0">
                <a:latin typeface="Times New Roman" panose="02020603050405020304" pitchFamily="18" charset="0"/>
                <a:cs typeface="Times New Roman" panose="02020603050405020304" pitchFamily="18" charset="0"/>
              </a:rPr>
              <a:t>Do not ignore the impact of weather conditions on concrete placement and curing. Take necessary precautions for hot, cold, or wet weather.</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Skip Testing: </a:t>
            </a:r>
            <a:r>
              <a:rPr lang="en-US" dirty="0">
                <a:latin typeface="Times New Roman" panose="02020603050405020304" pitchFamily="18" charset="0"/>
                <a:cs typeface="Times New Roman" panose="02020603050405020304" pitchFamily="18" charset="0"/>
              </a:rPr>
              <a:t>Avoid skipping quality control tests for concrete strength and consistency. Regular testing ensures compliance with specifications.</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Avoid Rapid Drying: </a:t>
            </a:r>
            <a:r>
              <a:rPr lang="en-US" dirty="0">
                <a:latin typeface="Times New Roman" panose="02020603050405020304" pitchFamily="18" charset="0"/>
                <a:cs typeface="Times New Roman" panose="02020603050405020304" pitchFamily="18" charset="0"/>
              </a:rPr>
              <a:t>Do not allow concrete to dry too quickly, which can cause surface cracks. Maintain proper moisture levels during curing.</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Neglect Safety: </a:t>
            </a:r>
            <a:r>
              <a:rPr lang="en-US" dirty="0">
                <a:latin typeface="Times New Roman" panose="02020603050405020304" pitchFamily="18" charset="0"/>
                <a:cs typeface="Times New Roman" panose="02020603050405020304" pitchFamily="18" charset="0"/>
              </a:rPr>
              <a:t>Do not compromise on safety standards. Ensure all workers are trained and adhere to safety protocols to prevent accidents and injuries.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51374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Site Shoot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86472" y="1643217"/>
            <a:ext cx="5042338" cy="3981047"/>
          </a:xfrm>
        </p:spPr>
        <p:txBody>
          <a:bodyPr/>
          <a:lstStyle/>
          <a:p>
            <a:pPr algn="just"/>
            <a:r>
              <a:rPr lang="en-US" dirty="0">
                <a:latin typeface="Times New Roman" panose="02020603050405020304" pitchFamily="18" charset="0"/>
                <a:cs typeface="Times New Roman" panose="02020603050405020304" pitchFamily="18" charset="0"/>
              </a:rPr>
              <a:t>A site shoot, often referred to as a site survey or site visit, is an essential part of the construction planning process. </a:t>
            </a:r>
          </a:p>
          <a:p>
            <a:pPr algn="just"/>
            <a:r>
              <a:rPr lang="en-US" dirty="0">
                <a:latin typeface="Times New Roman" panose="02020603050405020304" pitchFamily="18" charset="0"/>
                <a:cs typeface="Times New Roman" panose="02020603050405020304" pitchFamily="18" charset="0"/>
              </a:rPr>
              <a:t>It involves visiting the construction site to gather crucial information, assess existing conditions, and identify potential challenges.</a:t>
            </a:r>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7CD717A-093F-203A-C07F-80EDD97C35CC}"/>
              </a:ext>
            </a:extLst>
          </p:cNvPr>
          <p:cNvPicPr>
            <a:picLocks noChangeAspect="1"/>
          </p:cNvPicPr>
          <p:nvPr/>
        </p:nvPicPr>
        <p:blipFill>
          <a:blip r:embed="rId2"/>
          <a:stretch>
            <a:fillRect/>
          </a:stretch>
        </p:blipFill>
        <p:spPr>
          <a:xfrm>
            <a:off x="6096000" y="1846621"/>
            <a:ext cx="5409528" cy="3164758"/>
          </a:xfrm>
          <a:prstGeom prst="rect">
            <a:avLst/>
          </a:prstGeom>
        </p:spPr>
      </p:pic>
    </p:spTree>
    <p:extLst>
      <p:ext uri="{BB962C8B-B14F-4D97-AF65-F5344CB8AC3E}">
        <p14:creationId xmlns:p14="http://schemas.microsoft.com/office/powerpoint/2010/main" val="24229389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Do's in Site Shoot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1213946"/>
            <a:ext cx="10731063" cy="5785944"/>
          </a:xfrm>
        </p:spPr>
        <p:txBody>
          <a:bodyPr>
            <a:normAutofit fontScale="92500" lnSpcReduction="20000"/>
          </a:bodyPr>
          <a:lstStyle/>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Preparation:</a:t>
            </a:r>
          </a:p>
          <a:p>
            <a:pPr marL="0" indent="0" algn="just">
              <a:lnSpc>
                <a:spcPct val="100000"/>
              </a:lnSpc>
              <a:buNone/>
            </a:pPr>
            <a:r>
              <a:rPr lang="en-US" dirty="0">
                <a:latin typeface="Times New Roman" panose="02020603050405020304" pitchFamily="18" charset="0"/>
                <a:cs typeface="Times New Roman" panose="02020603050405020304" pitchFamily="18" charset="0"/>
              </a:rPr>
              <a:t>Review all available site plans, drawings, and documents beforehand to understand the scope and context of the project.</a:t>
            </a:r>
          </a:p>
          <a:p>
            <a:pPr marL="0" indent="0" algn="just">
              <a:lnSpc>
                <a:spcPct val="100000"/>
              </a:lnSpc>
              <a:buNone/>
            </a:pPr>
            <a:r>
              <a:rPr lang="en-US" dirty="0">
                <a:latin typeface="Times New Roman" panose="02020603050405020304" pitchFamily="18" charset="0"/>
                <a:cs typeface="Times New Roman" panose="02020603050405020304" pitchFamily="18" charset="0"/>
              </a:rPr>
              <a:t>Bring necessary equipment such as measuring tapes, cameras, notepads, and personal protective equipment (PPE).</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Team Coordination:</a:t>
            </a:r>
          </a:p>
          <a:p>
            <a:pPr marL="0" indent="0" algn="just">
              <a:lnSpc>
                <a:spcPct val="100000"/>
              </a:lnSpc>
              <a:buNone/>
            </a:pPr>
            <a:r>
              <a:rPr lang="en-US" dirty="0">
                <a:latin typeface="Times New Roman" panose="02020603050405020304" pitchFamily="18" charset="0"/>
                <a:cs typeface="Times New Roman" panose="02020603050405020304" pitchFamily="18" charset="0"/>
              </a:rPr>
              <a:t>Ensure that key team members are present, including architects, engineers, and contractors, to address all aspects of the project.</a:t>
            </a:r>
          </a:p>
          <a:p>
            <a:pPr marL="0" indent="0" algn="just">
              <a:lnSpc>
                <a:spcPct val="100000"/>
              </a:lnSpc>
              <a:buNone/>
            </a:pPr>
            <a:r>
              <a:rPr lang="en-US" dirty="0">
                <a:latin typeface="Times New Roman" panose="02020603050405020304" pitchFamily="18" charset="0"/>
                <a:cs typeface="Times New Roman" panose="02020603050405020304" pitchFamily="18" charset="0"/>
              </a:rPr>
              <a:t>Communicate the objectives and schedule of the site visit to all participants.</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Documentation:</a:t>
            </a:r>
          </a:p>
          <a:p>
            <a:pPr marL="0" indent="0" algn="just">
              <a:lnSpc>
                <a:spcPct val="100000"/>
              </a:lnSpc>
              <a:buNone/>
            </a:pPr>
            <a:r>
              <a:rPr lang="en-US" dirty="0">
                <a:latin typeface="Times New Roman" panose="02020603050405020304" pitchFamily="18" charset="0"/>
                <a:cs typeface="Times New Roman" panose="02020603050405020304" pitchFamily="18" charset="0"/>
              </a:rPr>
              <a:t>Take detailed notes and photographs of the site, including existing structures, utilities, topography, vegetation, and any obstacles.</a:t>
            </a:r>
          </a:p>
          <a:p>
            <a:pPr marL="0" indent="0" algn="just">
              <a:lnSpc>
                <a:spcPct val="100000"/>
              </a:lnSpc>
              <a:buNone/>
            </a:pPr>
            <a:r>
              <a:rPr lang="en-US" dirty="0">
                <a:latin typeface="Times New Roman" panose="02020603050405020304" pitchFamily="18" charset="0"/>
                <a:cs typeface="Times New Roman" panose="02020603050405020304" pitchFamily="18" charset="0"/>
              </a:rPr>
              <a:t>Record precise measurements and locations of significant features to assist in planning and design.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58555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10170"/>
            <a:ext cx="10515600" cy="848820"/>
          </a:xfrm>
        </p:spPr>
        <p:txBody>
          <a:bodyPr>
            <a:normAutofit/>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Do's in Site Shoot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6" y="838650"/>
            <a:ext cx="11043238" cy="6161240"/>
          </a:xfrm>
        </p:spPr>
        <p:txBody>
          <a:bodyPr>
            <a:normAutofit fontScale="85000" lnSpcReduction="20000"/>
          </a:bodyPr>
          <a:lstStyle/>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Assessment:</a:t>
            </a:r>
          </a:p>
          <a:p>
            <a:pPr marL="0" indent="0" algn="just">
              <a:lnSpc>
                <a:spcPct val="100000"/>
              </a:lnSpc>
              <a:buNone/>
            </a:pPr>
            <a:r>
              <a:rPr lang="en-US" dirty="0">
                <a:latin typeface="Times New Roman" panose="02020603050405020304" pitchFamily="18" charset="0"/>
                <a:cs typeface="Times New Roman" panose="02020603050405020304" pitchFamily="18" charset="0"/>
              </a:rPr>
              <a:t>Assess access routes, logistics, and site boundaries.</a:t>
            </a:r>
          </a:p>
          <a:p>
            <a:pPr marL="0" indent="0" algn="just">
              <a:lnSpc>
                <a:spcPct val="100000"/>
              </a:lnSpc>
              <a:buNone/>
            </a:pPr>
            <a:r>
              <a:rPr lang="en-US" dirty="0">
                <a:latin typeface="Times New Roman" panose="02020603050405020304" pitchFamily="18" charset="0"/>
                <a:cs typeface="Times New Roman" panose="02020603050405020304" pitchFamily="18" charset="0"/>
              </a:rPr>
              <a:t>valuate soil conditions, drainage patterns, and environmental considerations. Identify any potential hazards or safety concerns.</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Compliance:</a:t>
            </a:r>
          </a:p>
          <a:p>
            <a:pPr marL="0" indent="0" algn="just">
              <a:lnSpc>
                <a:spcPct val="100000"/>
              </a:lnSpc>
              <a:buNone/>
            </a:pPr>
            <a:r>
              <a:rPr lang="en-US" dirty="0">
                <a:latin typeface="Times New Roman" panose="02020603050405020304" pitchFamily="18" charset="0"/>
                <a:cs typeface="Times New Roman" panose="02020603050405020304" pitchFamily="18" charset="0"/>
              </a:rPr>
              <a:t>Check for any regulatory requirements or restrictions that may affect the project.</a:t>
            </a:r>
          </a:p>
          <a:p>
            <a:pPr marL="0" indent="0" algn="just">
              <a:lnSpc>
                <a:spcPct val="100000"/>
              </a:lnSpc>
              <a:buNone/>
            </a:pPr>
            <a:r>
              <a:rPr lang="en-US" dirty="0">
                <a:latin typeface="Times New Roman" panose="02020603050405020304" pitchFamily="18" charset="0"/>
                <a:cs typeface="Times New Roman" panose="02020603050405020304" pitchFamily="18" charset="0"/>
              </a:rPr>
              <a:t>Ensure that the site shoot complies with local zoning laws, environmental regulations, and safety standards.</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Stakeholder Engagement:</a:t>
            </a:r>
          </a:p>
          <a:p>
            <a:pPr marL="0" indent="0" algn="just">
              <a:lnSpc>
                <a:spcPct val="100000"/>
              </a:lnSpc>
              <a:buNone/>
            </a:pPr>
            <a:r>
              <a:rPr lang="en-US" dirty="0">
                <a:latin typeface="Times New Roman" panose="02020603050405020304" pitchFamily="18" charset="0"/>
                <a:cs typeface="Times New Roman" panose="02020603050405020304" pitchFamily="18" charset="0"/>
              </a:rPr>
              <a:t>Engage with local stakeholders, including neighboring property owners and community members, to understand any concerns or insights they may have.</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Follow-Up:</a:t>
            </a:r>
          </a:p>
          <a:p>
            <a:pPr marL="0" indent="0" algn="just">
              <a:lnSpc>
                <a:spcPct val="100000"/>
              </a:lnSpc>
              <a:buNone/>
            </a:pPr>
            <a:r>
              <a:rPr lang="en-US" dirty="0">
                <a:latin typeface="Times New Roman" panose="02020603050405020304" pitchFamily="18" charset="0"/>
                <a:cs typeface="Times New Roman" panose="02020603050405020304" pitchFamily="18" charset="0"/>
              </a:rPr>
              <a:t>Compile and distribute a comprehensive report of the site shoot findings to all relevant parties. Use the gathered information to refine project plans and address any identified issues.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91366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10170"/>
            <a:ext cx="10515600" cy="848820"/>
          </a:xfrm>
        </p:spPr>
        <p:txBody>
          <a:bodyPr>
            <a:normAutofit/>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Don’t in Site Shoot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574381" y="696760"/>
            <a:ext cx="11043238" cy="6161240"/>
          </a:xfrm>
        </p:spPr>
        <p:txBody>
          <a:bodyPr>
            <a:normAutofit/>
          </a:bodyPr>
          <a:lstStyle/>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Rush:</a:t>
            </a:r>
          </a:p>
          <a:p>
            <a:pPr algn="ctr">
              <a:lnSpc>
                <a:spcPct val="100000"/>
              </a:lnSpc>
            </a:pPr>
            <a:r>
              <a:rPr lang="en-US" dirty="0">
                <a:latin typeface="Times New Roman" panose="02020603050405020304" pitchFamily="18" charset="0"/>
                <a:cs typeface="Times New Roman" panose="02020603050405020304" pitchFamily="18" charset="0"/>
              </a:rPr>
              <a:t>Avoid rushing through the site visit. Take the necessary time to thoroughly assess and document all relevant aspects.</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Overlook Details:</a:t>
            </a:r>
          </a:p>
          <a:p>
            <a:pPr algn="ctr">
              <a:lnSpc>
                <a:spcPct val="100000"/>
              </a:lnSpc>
            </a:pPr>
            <a:r>
              <a:rPr lang="en-US" dirty="0">
                <a:latin typeface="Times New Roman" panose="02020603050405020304" pitchFamily="18" charset="0"/>
                <a:cs typeface="Times New Roman" panose="02020603050405020304" pitchFamily="18" charset="0"/>
              </a:rPr>
              <a:t>Do not overlook small details that could have significant implications for the project, such as underground utilities or minor elevation changes.</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Ignore Safety:</a:t>
            </a:r>
          </a:p>
          <a:p>
            <a:pPr algn="ctr">
              <a:lnSpc>
                <a:spcPct val="100000"/>
              </a:lnSpc>
            </a:pPr>
            <a:r>
              <a:rPr lang="en-US" dirty="0">
                <a:latin typeface="Times New Roman" panose="02020603050405020304" pitchFamily="18" charset="0"/>
                <a:cs typeface="Times New Roman" panose="02020603050405020304" pitchFamily="18" charset="0"/>
              </a:rPr>
              <a:t>Do not neglect safety protocols. Ensure that everyone wears appropriate PPE and follows safety guidelines during the site visit.</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Assume:</a:t>
            </a:r>
          </a:p>
          <a:p>
            <a:pPr algn="ctr">
              <a:lnSpc>
                <a:spcPct val="100000"/>
              </a:lnSpc>
            </a:pPr>
            <a:r>
              <a:rPr lang="en-US" dirty="0">
                <a:latin typeface="Times New Roman" panose="02020603050405020304" pitchFamily="18" charset="0"/>
                <a:cs typeface="Times New Roman" panose="02020603050405020304" pitchFamily="18" charset="0"/>
              </a:rPr>
              <a:t>Avoid making assumptions about site conditions. Verify all information through direct observation and measurement.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62469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10170"/>
            <a:ext cx="10515600" cy="848820"/>
          </a:xfrm>
        </p:spPr>
        <p:txBody>
          <a:bodyPr>
            <a:normAutofit/>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Don’t in Site Shoot</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574381" y="1017638"/>
            <a:ext cx="11043238" cy="5840361"/>
          </a:xfrm>
        </p:spPr>
        <p:txBody>
          <a:bodyPr>
            <a:normAutofit/>
          </a:bodyPr>
          <a:lstStyle/>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Skip Communication:</a:t>
            </a:r>
          </a:p>
          <a:p>
            <a:pPr algn="ctr">
              <a:lnSpc>
                <a:spcPct val="100000"/>
              </a:lnSpc>
            </a:pPr>
            <a:r>
              <a:rPr lang="en-US" dirty="0">
                <a:latin typeface="Times New Roman" panose="02020603050405020304" pitchFamily="18" charset="0"/>
                <a:cs typeface="Times New Roman" panose="02020603050405020304" pitchFamily="18" charset="0"/>
              </a:rPr>
              <a:t>Do not skip communicating with all stakeholders. Ensure that everyone is informed and involved in the process.</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Disregard Weather:</a:t>
            </a:r>
          </a:p>
          <a:p>
            <a:pPr algn="ctr">
              <a:lnSpc>
                <a:spcPct val="100000"/>
              </a:lnSpc>
            </a:pPr>
            <a:r>
              <a:rPr lang="en-US" dirty="0">
                <a:latin typeface="Times New Roman" panose="02020603050405020304" pitchFamily="18" charset="0"/>
                <a:cs typeface="Times New Roman" panose="02020603050405020304" pitchFamily="18" charset="0"/>
              </a:rPr>
              <a:t>Do not disregard weather conditions. Plan the site visit considering weather forecasts to avoid complications such as mud, flooding, or extreme heat.</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 Not Forget Documentation:</a:t>
            </a:r>
          </a:p>
          <a:p>
            <a:pPr algn="ctr">
              <a:lnSpc>
                <a:spcPct val="100000"/>
              </a:lnSpc>
            </a:pPr>
            <a:r>
              <a:rPr lang="en-US" dirty="0">
                <a:latin typeface="Times New Roman" panose="02020603050405020304" pitchFamily="18" charset="0"/>
                <a:cs typeface="Times New Roman" panose="02020603050405020304" pitchFamily="18" charset="0"/>
              </a:rPr>
              <a:t>Do not forget to document everything thoroughly. Incomplete or inaccurate documentation can lead to issues later in the project.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11578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365126"/>
            <a:ext cx="10515600" cy="848820"/>
          </a:xfrm>
        </p:spPr>
        <p:txBody>
          <a:bodyPr>
            <a:normAutofit/>
          </a:body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 ON 3D PRINTING</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86472" y="1643217"/>
            <a:ext cx="5042338" cy="4639596"/>
          </a:xfrm>
        </p:spPr>
        <p:txBody>
          <a:bodyPr>
            <a:normAutofit/>
          </a:bodyPr>
          <a:lstStyle/>
          <a:p>
            <a:pPr algn="just"/>
            <a:r>
              <a:rPr lang="en-US" dirty="0">
                <a:latin typeface="Times New Roman" panose="02020603050405020304" pitchFamily="18" charset="0"/>
                <a:cs typeface="Times New Roman" panose="02020603050405020304" pitchFamily="18" charset="0"/>
              </a:rPr>
              <a:t>3D printing, also known as additive manufacturing, is a revolutionary technology that has transformed various industries by enabling the creation of three-dimensional objects from digital models.</a:t>
            </a:r>
          </a:p>
          <a:p>
            <a:pPr algn="just"/>
            <a:r>
              <a:rPr lang="en-US" dirty="0">
                <a:latin typeface="Times New Roman" panose="02020603050405020304" pitchFamily="18" charset="0"/>
                <a:cs typeface="Times New Roman" panose="02020603050405020304" pitchFamily="18" charset="0"/>
              </a:rPr>
              <a:t>This process builds objects layer by layer, allowing for unprecedented design flexibility and efficiency. </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EE309D9-C6F0-35BC-D58E-88FE393C177C}"/>
              </a:ext>
            </a:extLst>
          </p:cNvPr>
          <p:cNvPicPr>
            <a:picLocks noChangeAspect="1"/>
          </p:cNvPicPr>
          <p:nvPr/>
        </p:nvPicPr>
        <p:blipFill>
          <a:blip r:embed="rId2"/>
          <a:stretch>
            <a:fillRect/>
          </a:stretch>
        </p:blipFill>
        <p:spPr>
          <a:xfrm>
            <a:off x="6224786" y="1874887"/>
            <a:ext cx="5129014" cy="3537769"/>
          </a:xfrm>
          <a:prstGeom prst="rect">
            <a:avLst/>
          </a:prstGeom>
        </p:spPr>
      </p:pic>
    </p:spTree>
    <p:extLst>
      <p:ext uri="{BB962C8B-B14F-4D97-AF65-F5344CB8AC3E}">
        <p14:creationId xmlns:p14="http://schemas.microsoft.com/office/powerpoint/2010/main" val="17348765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274724"/>
            <a:ext cx="10515600" cy="848820"/>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3D Printing Technologies in Construction</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739029" y="1386374"/>
            <a:ext cx="6093372" cy="1569660"/>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Concrete Printing: </a:t>
            </a:r>
            <a:r>
              <a:rPr lang="en-US" sz="2400" dirty="0">
                <a:latin typeface="Times New Roman" panose="02020603050405020304" pitchFamily="18" charset="0"/>
                <a:cs typeface="Times New Roman" panose="02020603050405020304" pitchFamily="18" charset="0"/>
              </a:rPr>
              <a:t>Uses specially formulated concrete mixtures that can be extruded and cured quickly, enabling the construction of durable and complex structures.</a:t>
            </a:r>
            <a:endParaRPr lang="en-IN"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8B724A6-A984-12DA-D327-7985A34232E3}"/>
              </a:ext>
            </a:extLst>
          </p:cNvPr>
          <p:cNvSpPr txBox="1"/>
          <p:nvPr/>
        </p:nvSpPr>
        <p:spPr>
          <a:xfrm>
            <a:off x="194357" y="4271751"/>
            <a:ext cx="6093372" cy="1569660"/>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Contour Crafting: </a:t>
            </a:r>
            <a:r>
              <a:rPr lang="en-US" sz="2400" dirty="0">
                <a:latin typeface="Times New Roman" panose="02020603050405020304" pitchFamily="18" charset="0"/>
                <a:cs typeface="Times New Roman" panose="02020603050405020304" pitchFamily="18" charset="0"/>
              </a:rPr>
              <a:t>Involves the use of a robotic arm to extrude and shape concrete or other materials, ideal for constructing large-scale structures like walls and buildings.</a:t>
            </a:r>
            <a:endParaRPr lang="en-IN"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86373F2D-F7D2-8E09-3030-0E94968E6E6C}"/>
              </a:ext>
            </a:extLst>
          </p:cNvPr>
          <p:cNvPicPr>
            <a:picLocks noChangeAspect="1"/>
          </p:cNvPicPr>
          <p:nvPr/>
        </p:nvPicPr>
        <p:blipFill>
          <a:blip r:embed="rId2"/>
          <a:stretch>
            <a:fillRect/>
          </a:stretch>
        </p:blipFill>
        <p:spPr>
          <a:xfrm>
            <a:off x="1035920" y="1386374"/>
            <a:ext cx="3637352" cy="2359716"/>
          </a:xfrm>
          <a:prstGeom prst="rect">
            <a:avLst/>
          </a:prstGeom>
        </p:spPr>
      </p:pic>
      <p:pic>
        <p:nvPicPr>
          <p:cNvPr id="7" name="Picture 6">
            <a:extLst>
              <a:ext uri="{FF2B5EF4-FFF2-40B4-BE49-F238E27FC236}">
                <a16:creationId xmlns:a16="http://schemas.microsoft.com/office/drawing/2014/main" id="{67DF64B3-5AA1-107F-8046-E2D6F9F7D908}"/>
              </a:ext>
            </a:extLst>
          </p:cNvPr>
          <p:cNvPicPr>
            <a:picLocks noChangeAspect="1"/>
          </p:cNvPicPr>
          <p:nvPr/>
        </p:nvPicPr>
        <p:blipFill>
          <a:blip r:embed="rId3"/>
          <a:stretch>
            <a:fillRect/>
          </a:stretch>
        </p:blipFill>
        <p:spPr>
          <a:xfrm>
            <a:off x="6793103" y="3901967"/>
            <a:ext cx="4560697" cy="2562532"/>
          </a:xfrm>
          <a:prstGeom prst="rect">
            <a:avLst/>
          </a:prstGeom>
        </p:spPr>
      </p:pic>
    </p:spTree>
    <p:extLst>
      <p:ext uri="{BB962C8B-B14F-4D97-AF65-F5344CB8AC3E}">
        <p14:creationId xmlns:p14="http://schemas.microsoft.com/office/powerpoint/2010/main" val="16053428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216815"/>
            <a:ext cx="10515600" cy="848820"/>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3D Printing Technologies in Construction</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5739029" y="1386374"/>
            <a:ext cx="6093372" cy="1938992"/>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Powder-Based Printing: </a:t>
            </a:r>
            <a:r>
              <a:rPr lang="en-US" sz="2400" dirty="0">
                <a:latin typeface="Times New Roman" panose="02020603050405020304" pitchFamily="18" charset="0"/>
                <a:cs typeface="Times New Roman" panose="02020603050405020304" pitchFamily="18" charset="0"/>
              </a:rPr>
              <a:t>Utilizes powdered materials, which are selectively bound together using a binding agent, suitable for creating detailed architectural elements and components..</a:t>
            </a:r>
            <a:endParaRPr lang="en-IN"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8B724A6-A984-12DA-D327-7985A34232E3}"/>
              </a:ext>
            </a:extLst>
          </p:cNvPr>
          <p:cNvSpPr txBox="1"/>
          <p:nvPr/>
        </p:nvSpPr>
        <p:spPr>
          <a:xfrm>
            <a:off x="226826" y="4574134"/>
            <a:ext cx="6093372" cy="1569660"/>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Binder </a:t>
            </a:r>
            <a:r>
              <a:rPr lang="en-US" sz="2400" b="1" u="sng" dirty="0" err="1">
                <a:latin typeface="Times New Roman" panose="02020603050405020304" pitchFamily="18" charset="0"/>
                <a:cs typeface="Times New Roman" panose="02020603050405020304" pitchFamily="18" charset="0"/>
              </a:rPr>
              <a:t>Jetting:</a:t>
            </a:r>
            <a:r>
              <a:rPr lang="en-US" sz="2400" dirty="0" err="1">
                <a:latin typeface="Times New Roman" panose="02020603050405020304" pitchFamily="18" charset="0"/>
                <a:cs typeface="Times New Roman" panose="02020603050405020304" pitchFamily="18" charset="0"/>
              </a:rPr>
              <a:t>This</a:t>
            </a:r>
            <a:r>
              <a:rPr lang="en-US" sz="2400" dirty="0">
                <a:latin typeface="Times New Roman" panose="02020603050405020304" pitchFamily="18" charset="0"/>
                <a:cs typeface="Times New Roman" panose="02020603050405020304" pitchFamily="18" charset="0"/>
              </a:rPr>
              <a:t> method involves depositing a binder onto a bed of powder, layer by layer, to form solid structures, allowing for the use of various materials.</a:t>
            </a:r>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3A3EC21-AD4E-120A-D236-21888CA8E90F}"/>
              </a:ext>
            </a:extLst>
          </p:cNvPr>
          <p:cNvPicPr>
            <a:picLocks noChangeAspect="1"/>
          </p:cNvPicPr>
          <p:nvPr/>
        </p:nvPicPr>
        <p:blipFill>
          <a:blip r:embed="rId2"/>
          <a:stretch>
            <a:fillRect/>
          </a:stretch>
        </p:blipFill>
        <p:spPr>
          <a:xfrm>
            <a:off x="1119182" y="848820"/>
            <a:ext cx="3146323" cy="3146323"/>
          </a:xfrm>
          <a:prstGeom prst="rect">
            <a:avLst/>
          </a:prstGeom>
        </p:spPr>
      </p:pic>
      <p:pic>
        <p:nvPicPr>
          <p:cNvPr id="6" name="Picture 5">
            <a:extLst>
              <a:ext uri="{FF2B5EF4-FFF2-40B4-BE49-F238E27FC236}">
                <a16:creationId xmlns:a16="http://schemas.microsoft.com/office/drawing/2014/main" id="{00ECEBC8-3368-D23D-84D8-A095677CF7A5}"/>
              </a:ext>
            </a:extLst>
          </p:cNvPr>
          <p:cNvPicPr>
            <a:picLocks noChangeAspect="1"/>
          </p:cNvPicPr>
          <p:nvPr/>
        </p:nvPicPr>
        <p:blipFill>
          <a:blip r:embed="rId3"/>
          <a:stretch>
            <a:fillRect/>
          </a:stretch>
        </p:blipFill>
        <p:spPr>
          <a:xfrm>
            <a:off x="6320198" y="3932655"/>
            <a:ext cx="5512203" cy="2844438"/>
          </a:xfrm>
          <a:prstGeom prst="rect">
            <a:avLst/>
          </a:prstGeom>
        </p:spPr>
      </p:pic>
    </p:spTree>
    <p:extLst>
      <p:ext uri="{BB962C8B-B14F-4D97-AF65-F5344CB8AC3E}">
        <p14:creationId xmlns:p14="http://schemas.microsoft.com/office/powerpoint/2010/main" val="9359616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10170"/>
            <a:ext cx="10515600" cy="848820"/>
          </a:xfrm>
        </p:spPr>
        <p:txBody>
          <a:bodyPr>
            <a:normAutofit fontScale="90000"/>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How 3D Printing Works in Construction?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574381" y="838650"/>
            <a:ext cx="11043238" cy="6019350"/>
          </a:xfrm>
        </p:spPr>
        <p:txBody>
          <a:bodyPr>
            <a:normAutofit fontScale="92500" lnSpcReduction="20000"/>
          </a:bodyPr>
          <a:lstStyle/>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Digital Model Creation:</a:t>
            </a:r>
          </a:p>
          <a:p>
            <a:pPr algn="ctr">
              <a:lnSpc>
                <a:spcPct val="100000"/>
              </a:lnSpc>
            </a:pPr>
            <a:r>
              <a:rPr lang="en-US" dirty="0">
                <a:latin typeface="Times New Roman" panose="02020603050405020304" pitchFamily="18" charset="0"/>
                <a:cs typeface="Times New Roman" panose="02020603050405020304" pitchFamily="18" charset="0"/>
              </a:rPr>
              <a:t>The process starts with creating a digital 3D model using Computer-Aided Design (CAD) software. This model serves as the blueprint for the construction project.</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Slicing:</a:t>
            </a:r>
          </a:p>
          <a:p>
            <a:pPr algn="ctr">
              <a:lnSpc>
                <a:spcPct val="100000"/>
              </a:lnSpc>
            </a:pPr>
            <a:r>
              <a:rPr lang="en-US" dirty="0">
                <a:latin typeface="Times New Roman" panose="02020603050405020304" pitchFamily="18" charset="0"/>
                <a:cs typeface="Times New Roman" panose="02020603050405020304" pitchFamily="18" charset="0"/>
              </a:rPr>
              <a:t>The digital model is sliced into horizontal layers, which are then translated into machine instructions that guide the 3D printer.</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Material Extrusion:</a:t>
            </a:r>
          </a:p>
          <a:p>
            <a:pPr algn="ctr">
              <a:lnSpc>
                <a:spcPct val="100000"/>
              </a:lnSpc>
            </a:pPr>
            <a:r>
              <a:rPr lang="en-US" dirty="0">
                <a:latin typeface="Times New Roman" panose="02020603050405020304" pitchFamily="18" charset="0"/>
                <a:cs typeface="Times New Roman" panose="02020603050405020304" pitchFamily="18" charset="0"/>
              </a:rPr>
              <a:t>In construction 3D printing, materials such as concrete, geopolymers, or other composite materials are extruded through a nozzle, building the structure layer by layer according to the digital blueprint.</a:t>
            </a:r>
          </a:p>
          <a:p>
            <a:pPr algn="ctr">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Automated Construction:</a:t>
            </a:r>
          </a:p>
          <a:p>
            <a:pPr algn="ctr">
              <a:lnSpc>
                <a:spcPct val="100000"/>
              </a:lnSpc>
            </a:pPr>
            <a:r>
              <a:rPr lang="en-US" dirty="0">
                <a:latin typeface="Times New Roman" panose="02020603050405020304" pitchFamily="18" charset="0"/>
                <a:cs typeface="Times New Roman" panose="02020603050405020304" pitchFamily="18" charset="0"/>
              </a:rPr>
              <a:t>The 3D printer, often a large robotic arm or gantry system, follows the predefined path, depositing material precisely to form walls, columns, and other structural elements.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56729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838200" y="48823"/>
            <a:ext cx="10515600" cy="848820"/>
          </a:xfrm>
        </p:spPr>
        <p:txBody>
          <a:bodyPr>
            <a:normAutofit fontScale="90000"/>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Advantages of 3D Printing in Construction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1023233"/>
            <a:ext cx="10731063" cy="5785944"/>
          </a:xfrm>
        </p:spPr>
        <p:txBody>
          <a:bodyPr>
            <a:normAutofit lnSpcReduction="10000"/>
          </a:bodyPr>
          <a:lstStyle/>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Design Flexibility: </a:t>
            </a:r>
            <a:r>
              <a:rPr lang="en-US" dirty="0">
                <a:latin typeface="Times New Roman" panose="02020603050405020304" pitchFamily="18" charset="0"/>
                <a:cs typeface="Times New Roman" panose="02020603050405020304" pitchFamily="18" charset="0"/>
              </a:rPr>
              <a:t>Enables the creation of complex and customized designs that are difficult or impossible to achieve with traditional construction methods.</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Reduced Labor Costs: </a:t>
            </a:r>
            <a:r>
              <a:rPr lang="en-US" dirty="0">
                <a:latin typeface="Times New Roman" panose="02020603050405020304" pitchFamily="18" charset="0"/>
                <a:cs typeface="Times New Roman" panose="02020603050405020304" pitchFamily="18" charset="0"/>
              </a:rPr>
              <a:t>Automates much of the construction process, reducing the need for manual labor and associated costs.</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Faster Construction: </a:t>
            </a:r>
            <a:r>
              <a:rPr lang="en-US" dirty="0">
                <a:latin typeface="Times New Roman" panose="02020603050405020304" pitchFamily="18" charset="0"/>
                <a:cs typeface="Times New Roman" panose="02020603050405020304" pitchFamily="18" charset="0"/>
              </a:rPr>
              <a:t>Speeds up the construction process significantly, allowing for quicker project completion.</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Material Efficiency: </a:t>
            </a:r>
            <a:r>
              <a:rPr lang="en-US" dirty="0">
                <a:latin typeface="Times New Roman" panose="02020603050405020304" pitchFamily="18" charset="0"/>
                <a:cs typeface="Times New Roman" panose="02020603050405020304" pitchFamily="18" charset="0"/>
              </a:rPr>
              <a:t>Minimizes material waste by precisely depositing the required amount of material for each layer.</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Sustainability: </a:t>
            </a:r>
            <a:r>
              <a:rPr lang="en-US" dirty="0">
                <a:latin typeface="Times New Roman" panose="02020603050405020304" pitchFamily="18" charset="0"/>
                <a:cs typeface="Times New Roman" panose="02020603050405020304" pitchFamily="18" charset="0"/>
              </a:rPr>
              <a:t>Uses eco-friendly materials and reduces the carbon footprint of construction projects.</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Cost-Effective: </a:t>
            </a:r>
            <a:r>
              <a:rPr lang="en-US" dirty="0">
                <a:latin typeface="Times New Roman" panose="02020603050405020304" pitchFamily="18" charset="0"/>
                <a:cs typeface="Times New Roman" panose="02020603050405020304" pitchFamily="18" charset="0"/>
              </a:rPr>
              <a:t>Reduces overall construction costs by combining material efficiency, reduced labor, and faster build times.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30004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290A-802D-4675-11FE-88B5F64CDA13}"/>
              </a:ext>
            </a:extLst>
          </p:cNvPr>
          <p:cNvSpPr>
            <a:spLocks noGrp="1"/>
          </p:cNvSpPr>
          <p:nvPr>
            <p:ph type="title"/>
          </p:nvPr>
        </p:nvSpPr>
        <p:spPr>
          <a:xfrm>
            <a:off x="480975" y="358539"/>
            <a:ext cx="11230049" cy="848820"/>
          </a:xfrm>
        </p:spPr>
        <p:txBody>
          <a:bodyPr>
            <a:normAutofit fontScale="90000"/>
          </a:body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Disadvantages of 3D Printing in Construction</a:t>
            </a:r>
            <a:endParaRPr lang="en-IN" sz="4800" b="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1E66439-6110-8D7E-FE40-7CD0D73D0B67}"/>
              </a:ext>
            </a:extLst>
          </p:cNvPr>
          <p:cNvSpPr>
            <a:spLocks noGrp="1"/>
          </p:cNvSpPr>
          <p:nvPr>
            <p:ph idx="1"/>
          </p:nvPr>
        </p:nvSpPr>
        <p:spPr>
          <a:xfrm>
            <a:off x="622737" y="1480433"/>
            <a:ext cx="10731063" cy="4713890"/>
          </a:xfrm>
        </p:spPr>
        <p:txBody>
          <a:bodyPr>
            <a:normAutofit/>
          </a:bodyPr>
          <a:lstStyle/>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Material Limitations: </a:t>
            </a:r>
            <a:r>
              <a:rPr lang="en-US" dirty="0">
                <a:latin typeface="Times New Roman" panose="02020603050405020304" pitchFamily="18" charset="0"/>
                <a:cs typeface="Times New Roman" panose="02020603050405020304" pitchFamily="18" charset="0"/>
              </a:rPr>
              <a:t>The range of printable construction materials is currently limited, although ongoing research is expanding this range.</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Regulatory Approval: </a:t>
            </a:r>
            <a:r>
              <a:rPr lang="en-US" dirty="0">
                <a:latin typeface="Times New Roman" panose="02020603050405020304" pitchFamily="18" charset="0"/>
                <a:cs typeface="Times New Roman" panose="02020603050405020304" pitchFamily="18" charset="0"/>
              </a:rPr>
              <a:t>Obtaining building permits and meeting regulatory standards can be challenging for 3D-printed structures.</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Structural Integrity: </a:t>
            </a:r>
            <a:r>
              <a:rPr lang="en-US" dirty="0">
                <a:latin typeface="Times New Roman" panose="02020603050405020304" pitchFamily="18" charset="0"/>
                <a:cs typeface="Times New Roman" panose="02020603050405020304" pitchFamily="18" charset="0"/>
              </a:rPr>
              <a:t>Ensuring the structural integrity and durability of 3D-printed buildings requires rigorous testing and validation.</a:t>
            </a:r>
          </a:p>
          <a:p>
            <a:pPr algn="just">
              <a:lnSpc>
                <a:spcPct val="100000"/>
              </a:lnSpc>
            </a:pPr>
            <a:r>
              <a:rPr lang="en-US"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Initial Investment: </a:t>
            </a:r>
            <a:r>
              <a:rPr lang="en-US" dirty="0">
                <a:latin typeface="Times New Roman" panose="02020603050405020304" pitchFamily="18" charset="0"/>
                <a:cs typeface="Times New Roman" panose="02020603050405020304" pitchFamily="18" charset="0"/>
              </a:rPr>
              <a:t>The initial cost of acquiring and setting up 3D printing equipment can be high, although it is expected to decrease over time.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14344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274724"/>
            <a:ext cx="10515600" cy="848820"/>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3D Printing in Construction</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6446952" y="1386373"/>
            <a:ext cx="4560697" cy="1569660"/>
          </a:xfrm>
          <a:prstGeom prst="rect">
            <a:avLst/>
          </a:prstGeom>
          <a:noFill/>
        </p:spPr>
        <p:txBody>
          <a:bodyPr wrap="square">
            <a:spAutoFit/>
          </a:bodyPr>
          <a:lstStyle/>
          <a:p>
            <a:pPr algn="just"/>
            <a:r>
              <a:rPr lang="en-US" sz="2400" b="1" u="sng" dirty="0" err="1">
                <a:latin typeface="Times New Roman" panose="02020603050405020304" pitchFamily="18" charset="0"/>
                <a:cs typeface="Times New Roman" panose="02020603050405020304" pitchFamily="18" charset="0"/>
              </a:rPr>
              <a:t>ResidentialBuildings</a:t>
            </a:r>
            <a:r>
              <a:rPr lang="en-US" sz="2400" b="1" u="sng"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Construction of affordable, customized homes with reduced labor costs and faster build times.</a:t>
            </a:r>
            <a:endParaRPr lang="en-IN"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8B724A6-A984-12DA-D327-7985A34232E3}"/>
              </a:ext>
            </a:extLst>
          </p:cNvPr>
          <p:cNvSpPr txBox="1"/>
          <p:nvPr/>
        </p:nvSpPr>
        <p:spPr>
          <a:xfrm>
            <a:off x="353580" y="4581467"/>
            <a:ext cx="6093372" cy="1569660"/>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Commercial Buildings:</a:t>
            </a:r>
          </a:p>
          <a:p>
            <a:pPr algn="just"/>
            <a:r>
              <a:rPr lang="en-US" sz="2400" dirty="0">
                <a:latin typeface="Times New Roman" panose="02020603050405020304" pitchFamily="18" charset="0"/>
                <a:cs typeface="Times New Roman" panose="02020603050405020304" pitchFamily="18" charset="0"/>
              </a:rPr>
              <a:t>Creation of complex commercial structures with unique architectural designs and efficient use of materials.</a:t>
            </a:r>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6B84C4B-0C9D-953E-82BC-5E9F996BC461}"/>
              </a:ext>
            </a:extLst>
          </p:cNvPr>
          <p:cNvPicPr>
            <a:picLocks noChangeAspect="1"/>
          </p:cNvPicPr>
          <p:nvPr/>
        </p:nvPicPr>
        <p:blipFill>
          <a:blip r:embed="rId2"/>
          <a:stretch>
            <a:fillRect/>
          </a:stretch>
        </p:blipFill>
        <p:spPr>
          <a:xfrm>
            <a:off x="528484" y="1362120"/>
            <a:ext cx="5031658" cy="2817728"/>
          </a:xfrm>
          <a:prstGeom prst="rect">
            <a:avLst/>
          </a:prstGeom>
        </p:spPr>
      </p:pic>
      <p:pic>
        <p:nvPicPr>
          <p:cNvPr id="8" name="Picture 7">
            <a:extLst>
              <a:ext uri="{FF2B5EF4-FFF2-40B4-BE49-F238E27FC236}">
                <a16:creationId xmlns:a16="http://schemas.microsoft.com/office/drawing/2014/main" id="{853BE0A7-65DE-3045-370E-51DE361655CE}"/>
              </a:ext>
            </a:extLst>
          </p:cNvPr>
          <p:cNvPicPr>
            <a:picLocks noChangeAspect="1"/>
          </p:cNvPicPr>
          <p:nvPr/>
        </p:nvPicPr>
        <p:blipFill>
          <a:blip r:embed="rId3"/>
          <a:stretch>
            <a:fillRect/>
          </a:stretch>
        </p:blipFill>
        <p:spPr>
          <a:xfrm>
            <a:off x="6972292" y="3611972"/>
            <a:ext cx="4250149" cy="2980771"/>
          </a:xfrm>
          <a:prstGeom prst="rect">
            <a:avLst/>
          </a:prstGeom>
        </p:spPr>
      </p:pic>
    </p:spTree>
    <p:extLst>
      <p:ext uri="{BB962C8B-B14F-4D97-AF65-F5344CB8AC3E}">
        <p14:creationId xmlns:p14="http://schemas.microsoft.com/office/powerpoint/2010/main" val="27205125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274724"/>
            <a:ext cx="10515600" cy="848820"/>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3D Printing in Construction</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6446952" y="1386373"/>
            <a:ext cx="4560697" cy="1938992"/>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Infrastructure</a:t>
            </a:r>
          </a:p>
          <a:p>
            <a:pPr algn="just"/>
            <a:r>
              <a:rPr lang="en-US" sz="2400" dirty="0">
                <a:latin typeface="Times New Roman" panose="02020603050405020304" pitchFamily="18" charset="0"/>
                <a:cs typeface="Times New Roman" panose="02020603050405020304" pitchFamily="18" charset="0"/>
              </a:rPr>
              <a:t>Construction of bridges, roads, and other infrastructure elements with enhanced design flexibility and reduced construction time.</a:t>
            </a:r>
            <a:endParaRPr lang="en-IN"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8B724A6-A984-12DA-D327-7985A34232E3}"/>
              </a:ext>
            </a:extLst>
          </p:cNvPr>
          <p:cNvSpPr txBox="1"/>
          <p:nvPr/>
        </p:nvSpPr>
        <p:spPr>
          <a:xfrm>
            <a:off x="353580" y="4581467"/>
            <a:ext cx="6093372" cy="1200329"/>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Disaster Relief:</a:t>
            </a:r>
          </a:p>
          <a:p>
            <a:pPr algn="just"/>
            <a:r>
              <a:rPr lang="en-US" sz="2400" dirty="0">
                <a:latin typeface="Times New Roman" panose="02020603050405020304" pitchFamily="18" charset="0"/>
                <a:cs typeface="Times New Roman" panose="02020603050405020304" pitchFamily="18" charset="0"/>
              </a:rPr>
              <a:t>Rapid deployment of emergency shelters and housing solutions in disaster-stricken areas.</a:t>
            </a:r>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3E16E570-5450-4C51-266F-3BABF5D5F6CD}"/>
              </a:ext>
            </a:extLst>
          </p:cNvPr>
          <p:cNvPicPr>
            <a:picLocks noChangeAspect="1"/>
          </p:cNvPicPr>
          <p:nvPr/>
        </p:nvPicPr>
        <p:blipFill>
          <a:blip r:embed="rId2"/>
          <a:stretch>
            <a:fillRect/>
          </a:stretch>
        </p:blipFill>
        <p:spPr>
          <a:xfrm>
            <a:off x="1184351" y="1331076"/>
            <a:ext cx="3957707" cy="2567545"/>
          </a:xfrm>
          <a:prstGeom prst="rect">
            <a:avLst/>
          </a:prstGeom>
        </p:spPr>
      </p:pic>
      <p:pic>
        <p:nvPicPr>
          <p:cNvPr id="8" name="Picture 7">
            <a:extLst>
              <a:ext uri="{FF2B5EF4-FFF2-40B4-BE49-F238E27FC236}">
                <a16:creationId xmlns:a16="http://schemas.microsoft.com/office/drawing/2014/main" id="{F5D9F821-24E8-7A8A-1D09-2DD6BA127BB8}"/>
              </a:ext>
            </a:extLst>
          </p:cNvPr>
          <p:cNvPicPr>
            <a:picLocks noChangeAspect="1"/>
          </p:cNvPicPr>
          <p:nvPr/>
        </p:nvPicPr>
        <p:blipFill>
          <a:blip r:embed="rId3"/>
          <a:stretch>
            <a:fillRect/>
          </a:stretch>
        </p:blipFill>
        <p:spPr>
          <a:xfrm>
            <a:off x="6446952" y="4133669"/>
            <a:ext cx="5391468" cy="2449607"/>
          </a:xfrm>
          <a:prstGeom prst="rect">
            <a:avLst/>
          </a:prstGeom>
        </p:spPr>
      </p:pic>
    </p:spTree>
    <p:extLst>
      <p:ext uri="{BB962C8B-B14F-4D97-AF65-F5344CB8AC3E}">
        <p14:creationId xmlns:p14="http://schemas.microsoft.com/office/powerpoint/2010/main" val="273703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ADD6-CFB5-ED80-D422-8049AD32480D}"/>
              </a:ext>
            </a:extLst>
          </p:cNvPr>
          <p:cNvSpPr txBox="1">
            <a:spLocks/>
          </p:cNvSpPr>
          <p:nvPr/>
        </p:nvSpPr>
        <p:spPr>
          <a:xfrm>
            <a:off x="838200" y="274724"/>
            <a:ext cx="10515600" cy="848820"/>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of 3D Printing in Construction</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4FE466D1-0ED9-3D19-5EA9-ED2C41DD6E83}"/>
              </a:ext>
            </a:extLst>
          </p:cNvPr>
          <p:cNvSpPr txBox="1"/>
          <p:nvPr/>
        </p:nvSpPr>
        <p:spPr>
          <a:xfrm>
            <a:off x="838200" y="1158145"/>
            <a:ext cx="10164097" cy="1200329"/>
          </a:xfrm>
          <a:prstGeom prst="rect">
            <a:avLst/>
          </a:prstGeom>
          <a:noFill/>
        </p:spPr>
        <p:txBody>
          <a:bodyPr wrap="square">
            <a:spAutoFit/>
          </a:bodyPr>
          <a:lstStyle/>
          <a:p>
            <a:pPr algn="just"/>
            <a:r>
              <a:rPr lang="en-US" sz="2400" b="1" u="sng" dirty="0">
                <a:latin typeface="Times New Roman" panose="02020603050405020304" pitchFamily="18" charset="0"/>
                <a:cs typeface="Times New Roman" panose="02020603050405020304" pitchFamily="18" charset="0"/>
              </a:rPr>
              <a:t>Sustainable Construction:</a:t>
            </a:r>
          </a:p>
          <a:p>
            <a:pPr algn="just"/>
            <a:r>
              <a:rPr lang="en-US" sz="2400" dirty="0">
                <a:latin typeface="Times New Roman" panose="02020603050405020304" pitchFamily="18" charset="0"/>
                <a:cs typeface="Times New Roman" panose="02020603050405020304" pitchFamily="18" charset="0"/>
              </a:rPr>
              <a:t>Use of eco-friendly materials and optimized designs to minimize waste and reduce the environmental impact of construction projects.</a:t>
            </a:r>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4C36F23-3F32-D09F-6771-F9421C28C503}"/>
              </a:ext>
            </a:extLst>
          </p:cNvPr>
          <p:cNvPicPr>
            <a:picLocks noChangeAspect="1"/>
          </p:cNvPicPr>
          <p:nvPr/>
        </p:nvPicPr>
        <p:blipFill>
          <a:blip r:embed="rId2"/>
          <a:stretch>
            <a:fillRect/>
          </a:stretch>
        </p:blipFill>
        <p:spPr>
          <a:xfrm>
            <a:off x="381043" y="2899339"/>
            <a:ext cx="5714957" cy="3200376"/>
          </a:xfrm>
          <a:prstGeom prst="rect">
            <a:avLst/>
          </a:prstGeom>
        </p:spPr>
      </p:pic>
      <p:pic>
        <p:nvPicPr>
          <p:cNvPr id="8" name="Picture 7">
            <a:extLst>
              <a:ext uri="{FF2B5EF4-FFF2-40B4-BE49-F238E27FC236}">
                <a16:creationId xmlns:a16="http://schemas.microsoft.com/office/drawing/2014/main" id="{10146DC8-5665-A8D7-F618-D7F1351BD27A}"/>
              </a:ext>
            </a:extLst>
          </p:cNvPr>
          <p:cNvPicPr>
            <a:picLocks noChangeAspect="1"/>
          </p:cNvPicPr>
          <p:nvPr/>
        </p:nvPicPr>
        <p:blipFill>
          <a:blip r:embed="rId3"/>
          <a:stretch>
            <a:fillRect/>
          </a:stretch>
        </p:blipFill>
        <p:spPr>
          <a:xfrm>
            <a:off x="6440588" y="2899338"/>
            <a:ext cx="4913211" cy="3240125"/>
          </a:xfrm>
          <a:prstGeom prst="rect">
            <a:avLst/>
          </a:prstGeom>
        </p:spPr>
      </p:pic>
    </p:spTree>
    <p:extLst>
      <p:ext uri="{BB962C8B-B14F-4D97-AF65-F5344CB8AC3E}">
        <p14:creationId xmlns:p14="http://schemas.microsoft.com/office/powerpoint/2010/main" val="104236138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97F9C-0E7E-4AF1-4706-BDB40C6BF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8B604F-C31B-B23B-F9C2-7643B4F67CAA}"/>
              </a:ext>
            </a:extLst>
          </p:cNvPr>
          <p:cNvSpPr txBox="1">
            <a:spLocks/>
          </p:cNvSpPr>
          <p:nvPr/>
        </p:nvSpPr>
        <p:spPr>
          <a:xfrm>
            <a:off x="838200" y="274724"/>
            <a:ext cx="10515600" cy="8488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USEFUL LINKS</a:t>
            </a:r>
            <a:endParaRPr lang="en-IN" sz="4800" b="1" u="sng"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63FC6FF9-D848-FFDE-F0E8-5703C3352C1E}"/>
              </a:ext>
            </a:extLst>
          </p:cNvPr>
          <p:cNvSpPr txBox="1"/>
          <p:nvPr/>
        </p:nvSpPr>
        <p:spPr>
          <a:xfrm>
            <a:off x="838199" y="1158145"/>
            <a:ext cx="10702159" cy="3881832"/>
          </a:xfrm>
          <a:prstGeom prst="rect">
            <a:avLst/>
          </a:prstGeom>
          <a:noFill/>
        </p:spPr>
        <p:txBody>
          <a:bodyPr wrap="square">
            <a:spAutoFit/>
          </a:bodyPr>
          <a:lstStyle/>
          <a:p>
            <a:pPr marL="342900" indent="-342900" algn="just">
              <a:lnSpc>
                <a:spcPct val="200000"/>
              </a:lnSpc>
              <a:buFont typeface="Arial" panose="020B0604020202020204" pitchFamily="34" charset="0"/>
              <a:buChar char="•"/>
            </a:pPr>
            <a:r>
              <a:rPr lang="en-US" sz="3200" b="1" u="sng" dirty="0">
                <a:latin typeface="Times New Roman" panose="02020603050405020304" pitchFamily="18" charset="0"/>
                <a:cs typeface="Times New Roman" panose="02020603050405020304" pitchFamily="18" charset="0"/>
                <a:hlinkClick r:id="rId2"/>
              </a:rPr>
              <a:t>https://youtu.be/YhAwPFIUF_4?si=tCrPVLaomecJYjLI</a:t>
            </a:r>
            <a:endParaRPr lang="en-US" sz="3200" b="1" u="sng" dirty="0">
              <a:latin typeface="Times New Roman" panose="02020603050405020304" pitchFamily="18" charset="0"/>
              <a:cs typeface="Times New Roman" panose="02020603050405020304" pitchFamily="18" charset="0"/>
            </a:endParaRPr>
          </a:p>
          <a:p>
            <a:pPr marL="342900" indent="-342900" algn="just">
              <a:lnSpc>
                <a:spcPct val="200000"/>
              </a:lnSpc>
              <a:buFont typeface="Arial" panose="020B0604020202020204" pitchFamily="34" charset="0"/>
              <a:buChar char="•"/>
            </a:pPr>
            <a:r>
              <a:rPr lang="en-IN" sz="3200" dirty="0">
                <a:latin typeface="Times New Roman" panose="02020603050405020304" pitchFamily="18" charset="0"/>
                <a:cs typeface="Times New Roman" panose="02020603050405020304" pitchFamily="18" charset="0"/>
                <a:hlinkClick r:id="rId3"/>
              </a:rPr>
              <a:t>https://youtu.be/D55WLFHovMY?si=he0jJ4RKMkW5IyhJ</a:t>
            </a:r>
            <a:endParaRPr lang="en-IN" sz="3200" dirty="0">
              <a:latin typeface="Times New Roman" panose="02020603050405020304" pitchFamily="18" charset="0"/>
              <a:cs typeface="Times New Roman" panose="02020603050405020304" pitchFamily="18" charset="0"/>
            </a:endParaRPr>
          </a:p>
          <a:p>
            <a:pPr marL="342900" indent="-342900" algn="just">
              <a:lnSpc>
                <a:spcPct val="200000"/>
              </a:lnSpc>
              <a:buFont typeface="Arial" panose="020B0604020202020204" pitchFamily="34" charset="0"/>
              <a:buChar char="•"/>
            </a:pPr>
            <a:r>
              <a:rPr lang="en-IN" sz="3200" dirty="0">
                <a:latin typeface="Times New Roman" panose="02020603050405020304" pitchFamily="18" charset="0"/>
                <a:cs typeface="Times New Roman" panose="02020603050405020304" pitchFamily="18" charset="0"/>
                <a:hlinkClick r:id="rId4"/>
              </a:rPr>
              <a:t>https://youtu.be/PFV8PNnAHUU?si=ZLuYOZLURnYYb7jJ</a:t>
            </a:r>
            <a:endParaRPr lang="en-IN" sz="3200" dirty="0">
              <a:latin typeface="Times New Roman" panose="02020603050405020304" pitchFamily="18" charset="0"/>
              <a:cs typeface="Times New Roman" panose="02020603050405020304" pitchFamily="18" charset="0"/>
            </a:endParaRPr>
          </a:p>
          <a:p>
            <a:pPr marL="342900" indent="-342900" algn="just">
              <a:lnSpc>
                <a:spcPct val="200000"/>
              </a:lnSpc>
              <a:buFont typeface="Arial" panose="020B0604020202020204" pitchFamily="34" charset="0"/>
              <a:buChar char="•"/>
            </a:pPr>
            <a:r>
              <a:rPr lang="en-IN" sz="3200" dirty="0">
                <a:latin typeface="Times New Roman" panose="02020603050405020304" pitchFamily="18" charset="0"/>
                <a:cs typeface="Times New Roman" panose="02020603050405020304" pitchFamily="18" charset="0"/>
                <a:hlinkClick r:id="rId5"/>
              </a:rPr>
              <a:t>https://youtu.be/3R41hJwbLbc?si=38CHqspTtSVhwB1l</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4296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TotalTime>
  <Words>9515</Words>
  <Application>Microsoft Office PowerPoint</Application>
  <PresentationFormat>Widescreen</PresentationFormat>
  <Paragraphs>605</Paragraphs>
  <Slides>112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112</vt:i4>
      </vt:variant>
    </vt:vector>
  </HeadingPairs>
  <TitlesOfParts>
    <vt:vector size="118" baseType="lpstr">
      <vt:lpstr>Arial</vt:lpstr>
      <vt:lpstr>Calibri</vt:lpstr>
      <vt:lpstr>Calibri Light</vt:lpstr>
      <vt:lpstr>Times New Roman</vt:lpstr>
      <vt:lpstr>Wingdings</vt:lpstr>
      <vt:lpstr>Office Theme</vt:lpstr>
      <vt:lpstr>MODULE-5:Special types of concrete   </vt:lpstr>
      <vt:lpstr>MODULE-5</vt:lpstr>
      <vt:lpstr>Self-Compacting Concrete</vt:lpstr>
      <vt:lpstr>Properties of Self-Compacting Concrete</vt:lpstr>
      <vt:lpstr>Advantages of Self-Compacting Concrete</vt:lpstr>
      <vt:lpstr>Disadvantages of Self-Compacting Concrete</vt:lpstr>
      <vt:lpstr>Applications of Self-Compacting Concrete</vt:lpstr>
      <vt:lpstr>Mass Concrete</vt:lpstr>
      <vt:lpstr>Properties of Mass Concrete</vt:lpstr>
      <vt:lpstr>Properties of Mass Concrete</vt:lpstr>
      <vt:lpstr>Properties of Mass Concrete</vt:lpstr>
      <vt:lpstr>Dry Lean Concrete</vt:lpstr>
      <vt:lpstr>Properties of Dry Lean Concrete</vt:lpstr>
      <vt:lpstr>Properties of Dry Lean Concrete</vt:lpstr>
      <vt:lpstr>Geopolymer Concrete</vt:lpstr>
      <vt:lpstr>Properties of Geopolymer Concrete</vt:lpstr>
      <vt:lpstr>Properties of Geopolymer Concrete</vt:lpstr>
      <vt:lpstr>Properties of Geopolymer Concrete</vt:lpstr>
      <vt:lpstr>Properties of Geopolymer Concrete</vt:lpstr>
      <vt:lpstr>Pavement Quality Concrete</vt:lpstr>
      <vt:lpstr>Properties of Pavement Quality Concrete</vt:lpstr>
      <vt:lpstr>Properties of Pavement Quality Concrete</vt:lpstr>
      <vt:lpstr>Properties of Pavement Quality Concrete</vt:lpstr>
      <vt:lpstr>Properties of Pavement Quality Concrete</vt:lpstr>
      <vt:lpstr>Fibre Reinforced Concrete</vt:lpstr>
      <vt:lpstr>Properties of Fibre Reinforced Concrete</vt:lpstr>
      <vt:lpstr>Properties of Fibre Reinforced Concrete</vt:lpstr>
      <vt:lpstr>Properties of Fibre Reinforced Concrete</vt:lpstr>
      <vt:lpstr>Properties of Fibre Reinforced Concrete</vt:lpstr>
      <vt:lpstr>Composite Concrete</vt:lpstr>
      <vt:lpstr>PowerPoint Presentation</vt:lpstr>
      <vt:lpstr>PowerPoint Presentation</vt:lpstr>
      <vt:lpstr>PowerPoint Presentation</vt:lpstr>
      <vt:lpstr>Properties of Composite Concrete</vt:lpstr>
      <vt:lpstr>Applications of Composite Concrete</vt:lpstr>
      <vt:lpstr>Lightweight Concrete</vt:lpstr>
      <vt:lpstr>PowerPoint Presentation</vt:lpstr>
      <vt:lpstr>PowerPoint Presentation</vt:lpstr>
      <vt:lpstr>Properties of Light Weight Concrete</vt:lpstr>
      <vt:lpstr>Advantages of Light Weight Concrete</vt:lpstr>
      <vt:lpstr>Disadvantages of Light Weight Concrete</vt:lpstr>
      <vt:lpstr>PowerPoint Presentation</vt:lpstr>
      <vt:lpstr>PowerPoint Presentation</vt:lpstr>
      <vt:lpstr>PowerPoint Presentation</vt:lpstr>
      <vt:lpstr>Ferrocement</vt:lpstr>
      <vt:lpstr>Properties of Ferrocement</vt:lpstr>
      <vt:lpstr>Advantages of Ferrocement</vt:lpstr>
      <vt:lpstr>Disadvantages of Ferrocement</vt:lpstr>
      <vt:lpstr>PowerPoint Presentation</vt:lpstr>
      <vt:lpstr>PowerPoint Presentation</vt:lpstr>
      <vt:lpstr>PowerPoint Presentation</vt:lpstr>
      <vt:lpstr>Shotcreteing</vt:lpstr>
      <vt:lpstr>PowerPoint Presentation</vt:lpstr>
      <vt:lpstr>Shotcreteing: Applications</vt:lpstr>
      <vt:lpstr>Shotcreteing: Advantages</vt:lpstr>
      <vt:lpstr>Guniting</vt:lpstr>
      <vt:lpstr>Guniting- Process</vt:lpstr>
      <vt:lpstr>Guniting: Applications</vt:lpstr>
      <vt:lpstr>Guniting: Advantages</vt:lpstr>
      <vt:lpstr>Grouting</vt:lpstr>
      <vt:lpstr>PowerPoint Presentation</vt:lpstr>
      <vt:lpstr>PowerPoint Presentation</vt:lpstr>
      <vt:lpstr>Grouting: Applications</vt:lpstr>
      <vt:lpstr>Grouting: Advantages</vt:lpstr>
      <vt:lpstr>Plastic Shrinkage Cracks</vt:lpstr>
      <vt:lpstr>Plastic Shrinkage Cracks: Characteristics</vt:lpstr>
      <vt:lpstr>Plastic Shrinkage Cracks: Causes</vt:lpstr>
      <vt:lpstr>Plastic Shrinkage Cracks: Prevention</vt:lpstr>
      <vt:lpstr>Plastic Shrinkage Cracks: Prevention</vt:lpstr>
      <vt:lpstr>Plastic Settlement</vt:lpstr>
      <vt:lpstr>Plastic Settlement: Characteristics</vt:lpstr>
      <vt:lpstr>Plastic Settlement: Causes</vt:lpstr>
      <vt:lpstr>Plastic Settlement: Prevention</vt:lpstr>
      <vt:lpstr>Plastic Settlement: Prevention</vt:lpstr>
      <vt:lpstr>Honey Comb</vt:lpstr>
      <vt:lpstr>Honey Comb: Characteristics</vt:lpstr>
      <vt:lpstr>Honey Comb: Causes</vt:lpstr>
      <vt:lpstr>Honey Comb: Prevention</vt:lpstr>
      <vt:lpstr>Honey Comb: Prevention</vt:lpstr>
      <vt:lpstr>Honey Comb: Repair</vt:lpstr>
      <vt:lpstr>Honey Comb: Effects</vt:lpstr>
      <vt:lpstr>Bug Holes</vt:lpstr>
      <vt:lpstr>Bug Holes: Characteristics</vt:lpstr>
      <vt:lpstr>Bug Holes: Causes</vt:lpstr>
      <vt:lpstr>Bug Holes: Prevention</vt:lpstr>
      <vt:lpstr>Bug Holes: Repair</vt:lpstr>
      <vt:lpstr>Bug Holes: Effects</vt:lpstr>
      <vt:lpstr>Cover to Concrete</vt:lpstr>
      <vt:lpstr>Cover to Concrete: Importance</vt:lpstr>
      <vt:lpstr>Concrete Cover Recommended</vt:lpstr>
      <vt:lpstr>Cover to Concrete : Factors Affecting</vt:lpstr>
      <vt:lpstr>Methods to Ensure Proper Concrete Cover</vt:lpstr>
      <vt:lpstr>Consequences of Inadequate Concrete Cover</vt:lpstr>
      <vt:lpstr>Do's in Concrete Construction</vt:lpstr>
      <vt:lpstr>Do's in Concrete Construction</vt:lpstr>
      <vt:lpstr>Don’t in Concrete Construction</vt:lpstr>
      <vt:lpstr>Don’t in Concrete Construction</vt:lpstr>
      <vt:lpstr>Site Shoot</vt:lpstr>
      <vt:lpstr>Do's in Site Shoot</vt:lpstr>
      <vt:lpstr>Do's in Site Shoot</vt:lpstr>
      <vt:lpstr>Don’t in Site Shoot</vt:lpstr>
      <vt:lpstr>Don’t in Site Shoot</vt:lpstr>
      <vt:lpstr>INTRODUCTION ON 3D PRINTING</vt:lpstr>
      <vt:lpstr>PowerPoint Presentation</vt:lpstr>
      <vt:lpstr>PowerPoint Presentation</vt:lpstr>
      <vt:lpstr>How 3D Printing Works in Construction?</vt:lpstr>
      <vt:lpstr>Advantages of 3D Printing in Construction</vt:lpstr>
      <vt:lpstr>Disadvantages of 3D Printing in Construction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dc:creator>
  <cp:lastModifiedBy>k</cp:lastModifiedBy>
  <cp:revision>31</cp:revision>
  <dcterms:created xsi:type="dcterms:W3CDTF">2024-07-18T05:09:17Z</dcterms:created>
  <dcterms:modified xsi:type="dcterms:W3CDTF">2024-11-08T04:57:35Z</dcterms:modified>
</cp:coreProperties>
</file>