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ink/ink1.xml" ContentType="application/inkml+xml"/>
  <Override PartName="/ppt/ink/ink2.xml" ContentType="application/inkml+xml"/>
  <Override PartName="/ppt/slideLayouts/slideLayout10.xml" ContentType="application/vnd.openxmlformats-officedocument.presentationml.slideLayout+xml"/>
  <Override PartName="/ppt/changesInfos/changesInfo1.xml" ContentType="application/vnd.ms-powerpoint.changesinfo+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revisionInfo.xml" ContentType="application/vnd.ms-powerpoint.revisioninfo+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ink/ink3.xml" ContentType="application/inkml+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82" r:id="rId23"/>
    <p:sldId id="277" r:id="rId24"/>
    <p:sldId id="283" r:id="rId25"/>
    <p:sldId id="284" r:id="rId26"/>
    <p:sldId id="285" r:id="rId27"/>
    <p:sldId id="286" r:id="rId28"/>
    <p:sldId id="280" r:id="rId29"/>
    <p:sldId id="281" r:id="rId30"/>
    <p:sldId id="278" r:id="rId31"/>
    <p:sldId id="279" r:id="rId32"/>
    <p:sldId id="287" r:id="rId33"/>
    <p:sldId id="288" r:id="rId34"/>
    <p:sldId id="289" r:id="rId35"/>
    <p:sldId id="290" r:id="rId36"/>
    <p:sldId id="291" r:id="rId37"/>
    <p:sldId id="292" r:id="rId38"/>
    <p:sldId id="293" r:id="rId39"/>
    <p:sldId id="294" r:id="rId40"/>
    <p:sldId id="295" r:id="rId41"/>
    <p:sldId id="296" r:id="rId42"/>
    <p:sldId id="297" r:id="rId4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D307078-C9C4-4876-AE80-17F027B4C414}" v="2" dt="2024-05-27T04:48:20.60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4995" autoAdjust="0"/>
    <p:restoredTop sz="94660"/>
  </p:normalViewPr>
  <p:slideViewPr>
    <p:cSldViewPr snapToGrid="0">
      <p:cViewPr varScale="1">
        <p:scale>
          <a:sx n="61" d="100"/>
          <a:sy n="61" d="100"/>
        </p:scale>
        <p:origin x="-856" y="-64"/>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microsoft.com/office/2016/11/relationships/changesInfo" Target="changesInfos/changesInfo1.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edi vinay" userId="c00bb55f7b20a091" providerId="LiveId" clId="{3D307078-C9C4-4876-AE80-17F027B4C414}"/>
    <pc:docChg chg="undo custSel addSld modSld sldOrd">
      <pc:chgData name="medi vinay" userId="c00bb55f7b20a091" providerId="LiveId" clId="{3D307078-C9C4-4876-AE80-17F027B4C414}" dt="2024-05-27T05:18:10.639" v="3558" actId="27636"/>
      <pc:docMkLst>
        <pc:docMk/>
      </pc:docMkLst>
      <pc:sldChg chg="modSp mod">
        <pc:chgData name="medi vinay" userId="c00bb55f7b20a091" providerId="LiveId" clId="{3D307078-C9C4-4876-AE80-17F027B4C414}" dt="2024-05-20T06:03:32.949" v="760" actId="20577"/>
        <pc:sldMkLst>
          <pc:docMk/>
          <pc:sldMk cId="1701678804" sldId="257"/>
        </pc:sldMkLst>
        <pc:spChg chg="mod">
          <ac:chgData name="medi vinay" userId="c00bb55f7b20a091" providerId="LiveId" clId="{3D307078-C9C4-4876-AE80-17F027B4C414}" dt="2024-05-20T06:03:32.949" v="760" actId="20577"/>
          <ac:spMkLst>
            <pc:docMk/>
            <pc:sldMk cId="1701678804" sldId="257"/>
            <ac:spMk id="2" creationId="{F8D3AC86-E4C6-9D0C-19BD-4D35949559C5}"/>
          </ac:spMkLst>
        </pc:spChg>
        <pc:spChg chg="mod">
          <ac:chgData name="medi vinay" userId="c00bb55f7b20a091" providerId="LiveId" clId="{3D307078-C9C4-4876-AE80-17F027B4C414}" dt="2024-05-20T06:02:39.817" v="758" actId="20577"/>
          <ac:spMkLst>
            <pc:docMk/>
            <pc:sldMk cId="1701678804" sldId="257"/>
            <ac:spMk id="3" creationId="{6D4EBB4E-5D94-17B2-6491-EF1A05EB64E3}"/>
          </ac:spMkLst>
        </pc:spChg>
      </pc:sldChg>
      <pc:sldChg chg="addSp modSp new mod">
        <pc:chgData name="medi vinay" userId="c00bb55f7b20a091" providerId="LiveId" clId="{3D307078-C9C4-4876-AE80-17F027B4C414}" dt="2024-05-20T05:43:00.287" v="420" actId="20577"/>
        <pc:sldMkLst>
          <pc:docMk/>
          <pc:sldMk cId="2026552757" sldId="260"/>
        </pc:sldMkLst>
        <pc:spChg chg="mod">
          <ac:chgData name="medi vinay" userId="c00bb55f7b20a091" providerId="LiveId" clId="{3D307078-C9C4-4876-AE80-17F027B4C414}" dt="2024-05-20T05:41:00.723" v="253" actId="2711"/>
          <ac:spMkLst>
            <pc:docMk/>
            <pc:sldMk cId="2026552757" sldId="260"/>
            <ac:spMk id="2" creationId="{86060715-0B77-A592-AFD1-9925AAD4EE2D}"/>
          </ac:spMkLst>
        </pc:spChg>
        <pc:spChg chg="mod">
          <ac:chgData name="medi vinay" userId="c00bb55f7b20a091" providerId="LiveId" clId="{3D307078-C9C4-4876-AE80-17F027B4C414}" dt="2024-05-20T05:43:00.287" v="420" actId="20577"/>
          <ac:spMkLst>
            <pc:docMk/>
            <pc:sldMk cId="2026552757" sldId="260"/>
            <ac:spMk id="3" creationId="{7546577C-79AF-864C-C054-E5A91B801AA5}"/>
          </ac:spMkLst>
        </pc:spChg>
        <pc:cxnChg chg="add">
          <ac:chgData name="medi vinay" userId="c00bb55f7b20a091" providerId="LiveId" clId="{3D307078-C9C4-4876-AE80-17F027B4C414}" dt="2024-05-20T05:38:34.509" v="100" actId="11529"/>
          <ac:cxnSpMkLst>
            <pc:docMk/>
            <pc:sldMk cId="2026552757" sldId="260"/>
            <ac:cxnSpMk id="5" creationId="{4B18DC66-0D94-61CE-9465-A9CC14B87EF8}"/>
          </ac:cxnSpMkLst>
        </pc:cxnChg>
        <pc:cxnChg chg="add">
          <ac:chgData name="medi vinay" userId="c00bb55f7b20a091" providerId="LiveId" clId="{3D307078-C9C4-4876-AE80-17F027B4C414}" dt="2024-05-20T05:40:47.255" v="250" actId="11529"/>
          <ac:cxnSpMkLst>
            <pc:docMk/>
            <pc:sldMk cId="2026552757" sldId="260"/>
            <ac:cxnSpMk id="7" creationId="{A8B71650-A77F-4AD2-189F-3EBB2EFB64C0}"/>
          </ac:cxnSpMkLst>
        </pc:cxnChg>
      </pc:sldChg>
      <pc:sldChg chg="modSp new mod">
        <pc:chgData name="medi vinay" userId="c00bb55f7b20a091" providerId="LiveId" clId="{3D307078-C9C4-4876-AE80-17F027B4C414}" dt="2024-05-20T05:50:07.214" v="751" actId="20577"/>
        <pc:sldMkLst>
          <pc:docMk/>
          <pc:sldMk cId="1464258145" sldId="261"/>
        </pc:sldMkLst>
        <pc:spChg chg="mod">
          <ac:chgData name="medi vinay" userId="c00bb55f7b20a091" providerId="LiveId" clId="{3D307078-C9C4-4876-AE80-17F027B4C414}" dt="2024-05-20T05:45:46.726" v="461" actId="20577"/>
          <ac:spMkLst>
            <pc:docMk/>
            <pc:sldMk cId="1464258145" sldId="261"/>
            <ac:spMk id="2" creationId="{21F31964-5EDA-B686-61A5-BAD13695DE1B}"/>
          </ac:spMkLst>
        </pc:spChg>
        <pc:spChg chg="mod">
          <ac:chgData name="medi vinay" userId="c00bb55f7b20a091" providerId="LiveId" clId="{3D307078-C9C4-4876-AE80-17F027B4C414}" dt="2024-05-20T05:50:07.214" v="751" actId="20577"/>
          <ac:spMkLst>
            <pc:docMk/>
            <pc:sldMk cId="1464258145" sldId="261"/>
            <ac:spMk id="3" creationId="{A6D05A1D-066B-D383-887A-7AC296106F69}"/>
          </ac:spMkLst>
        </pc:spChg>
      </pc:sldChg>
      <pc:sldChg chg="modSp mod ord">
        <pc:chgData name="medi vinay" userId="c00bb55f7b20a091" providerId="LiveId" clId="{3D307078-C9C4-4876-AE80-17F027B4C414}" dt="2024-05-22T15:34:56.314" v="2117" actId="20577"/>
        <pc:sldMkLst>
          <pc:docMk/>
          <pc:sldMk cId="2108568495" sldId="277"/>
        </pc:sldMkLst>
        <pc:spChg chg="mod">
          <ac:chgData name="medi vinay" userId="c00bb55f7b20a091" providerId="LiveId" clId="{3D307078-C9C4-4876-AE80-17F027B4C414}" dt="2024-05-22T07:42:07.622" v="811" actId="14100"/>
          <ac:spMkLst>
            <pc:docMk/>
            <pc:sldMk cId="2108568495" sldId="277"/>
            <ac:spMk id="2" creationId="{CB3A60F9-3104-E2D0-E6BA-501B7F9997DC}"/>
          </ac:spMkLst>
        </pc:spChg>
        <pc:spChg chg="mod">
          <ac:chgData name="medi vinay" userId="c00bb55f7b20a091" providerId="LiveId" clId="{3D307078-C9C4-4876-AE80-17F027B4C414}" dt="2024-05-22T15:34:56.314" v="2117" actId="20577"/>
          <ac:spMkLst>
            <pc:docMk/>
            <pc:sldMk cId="2108568495" sldId="277"/>
            <ac:spMk id="3" creationId="{A05E0FD1-CDF8-3357-7552-8A6E0A1C3F4E}"/>
          </ac:spMkLst>
        </pc:spChg>
      </pc:sldChg>
      <pc:sldChg chg="modSp new mod">
        <pc:chgData name="medi vinay" userId="c00bb55f7b20a091" providerId="LiveId" clId="{3D307078-C9C4-4876-AE80-17F027B4C414}" dt="2024-05-22T22:51:47.350" v="2164" actId="113"/>
        <pc:sldMkLst>
          <pc:docMk/>
          <pc:sldMk cId="490567678" sldId="278"/>
        </pc:sldMkLst>
        <pc:spChg chg="mod">
          <ac:chgData name="medi vinay" userId="c00bb55f7b20a091" providerId="LiveId" clId="{3D307078-C9C4-4876-AE80-17F027B4C414}" dt="2024-05-22T22:51:47.350" v="2164" actId="113"/>
          <ac:spMkLst>
            <pc:docMk/>
            <pc:sldMk cId="490567678" sldId="278"/>
            <ac:spMk id="2" creationId="{D55284FB-8D55-69D8-CBC4-7E0F87C30ECF}"/>
          </ac:spMkLst>
        </pc:spChg>
        <pc:spChg chg="mod">
          <ac:chgData name="medi vinay" userId="c00bb55f7b20a091" providerId="LiveId" clId="{3D307078-C9C4-4876-AE80-17F027B4C414}" dt="2024-05-22T22:48:11.883" v="2163" actId="20577"/>
          <ac:spMkLst>
            <pc:docMk/>
            <pc:sldMk cId="490567678" sldId="278"/>
            <ac:spMk id="3" creationId="{5593D59D-5CA8-EB60-A8BE-7B910E2B3671}"/>
          </ac:spMkLst>
        </pc:spChg>
      </pc:sldChg>
      <pc:sldChg chg="addSp modSp new mod">
        <pc:chgData name="medi vinay" userId="c00bb55f7b20a091" providerId="LiveId" clId="{3D307078-C9C4-4876-AE80-17F027B4C414}" dt="2024-05-22T23:10:34.339" v="2842" actId="20577"/>
        <pc:sldMkLst>
          <pc:docMk/>
          <pc:sldMk cId="48939512" sldId="279"/>
        </pc:sldMkLst>
        <pc:spChg chg="mod">
          <ac:chgData name="medi vinay" userId="c00bb55f7b20a091" providerId="LiveId" clId="{3D307078-C9C4-4876-AE80-17F027B4C414}" dt="2024-05-22T22:52:02.152" v="2166" actId="1076"/>
          <ac:spMkLst>
            <pc:docMk/>
            <pc:sldMk cId="48939512" sldId="279"/>
            <ac:spMk id="2" creationId="{7789EA91-94AB-3A97-4DC9-9DFE0B0B633B}"/>
          </ac:spMkLst>
        </pc:spChg>
        <pc:spChg chg="mod">
          <ac:chgData name="medi vinay" userId="c00bb55f7b20a091" providerId="LiveId" clId="{3D307078-C9C4-4876-AE80-17F027B4C414}" dt="2024-05-22T23:10:34.339" v="2842" actId="20577"/>
          <ac:spMkLst>
            <pc:docMk/>
            <pc:sldMk cId="48939512" sldId="279"/>
            <ac:spMk id="3" creationId="{3A83F715-4DAD-FADF-AA33-ACC3CD72EC88}"/>
          </ac:spMkLst>
        </pc:spChg>
        <pc:cxnChg chg="add mod">
          <ac:chgData name="medi vinay" userId="c00bb55f7b20a091" providerId="LiveId" clId="{3D307078-C9C4-4876-AE80-17F027B4C414}" dt="2024-05-22T23:05:07.116" v="2611" actId="14100"/>
          <ac:cxnSpMkLst>
            <pc:docMk/>
            <pc:sldMk cId="48939512" sldId="279"/>
            <ac:cxnSpMk id="5" creationId="{E1745A54-17CE-3662-675A-1FC324817686}"/>
          </ac:cxnSpMkLst>
        </pc:cxnChg>
      </pc:sldChg>
      <pc:sldChg chg="addSp delSp modSp new mod">
        <pc:chgData name="medi vinay" userId="c00bb55f7b20a091" providerId="LiveId" clId="{3D307078-C9C4-4876-AE80-17F027B4C414}" dt="2024-05-22T13:53:05.979" v="1445" actId="313"/>
        <pc:sldMkLst>
          <pc:docMk/>
          <pc:sldMk cId="1498088504" sldId="280"/>
        </pc:sldMkLst>
        <pc:spChg chg="mod">
          <ac:chgData name="medi vinay" userId="c00bb55f7b20a091" providerId="LiveId" clId="{3D307078-C9C4-4876-AE80-17F027B4C414}" dt="2024-05-22T13:53:05.979" v="1445" actId="313"/>
          <ac:spMkLst>
            <pc:docMk/>
            <pc:sldMk cId="1498088504" sldId="280"/>
            <ac:spMk id="2" creationId="{2FF0718B-869D-40E4-AF41-8D1BDDE1F2E4}"/>
          </ac:spMkLst>
        </pc:spChg>
        <pc:spChg chg="del">
          <ac:chgData name="medi vinay" userId="c00bb55f7b20a091" providerId="LiveId" clId="{3D307078-C9C4-4876-AE80-17F027B4C414}" dt="2024-05-22T08:06:31.566" v="918" actId="22"/>
          <ac:spMkLst>
            <pc:docMk/>
            <pc:sldMk cId="1498088504" sldId="280"/>
            <ac:spMk id="3" creationId="{D869B52E-8D7A-82A1-7A6F-3EE3A0F7B85F}"/>
          </ac:spMkLst>
        </pc:spChg>
        <pc:spChg chg="add mod">
          <ac:chgData name="medi vinay" userId="c00bb55f7b20a091" providerId="LiveId" clId="{3D307078-C9C4-4876-AE80-17F027B4C414}" dt="2024-05-22T08:09:43.989" v="985" actId="1076"/>
          <ac:spMkLst>
            <pc:docMk/>
            <pc:sldMk cId="1498088504" sldId="280"/>
            <ac:spMk id="7" creationId="{F7112E0E-9C72-25EB-F757-46B97B02AF19}"/>
          </ac:spMkLst>
        </pc:spChg>
        <pc:picChg chg="add mod ord">
          <ac:chgData name="medi vinay" userId="c00bb55f7b20a091" providerId="LiveId" clId="{3D307078-C9C4-4876-AE80-17F027B4C414}" dt="2024-05-22T08:07:11.062" v="933" actId="14100"/>
          <ac:picMkLst>
            <pc:docMk/>
            <pc:sldMk cId="1498088504" sldId="280"/>
            <ac:picMk id="5" creationId="{B4AD3C6A-E11A-24D6-A3FC-C9B38E34CBDD}"/>
          </ac:picMkLst>
        </pc:picChg>
      </pc:sldChg>
      <pc:sldChg chg="addSp delSp modSp new mod">
        <pc:chgData name="medi vinay" userId="c00bb55f7b20a091" providerId="LiveId" clId="{3D307078-C9C4-4876-AE80-17F027B4C414}" dt="2024-05-22T08:08:47.090" v="980" actId="20577"/>
        <pc:sldMkLst>
          <pc:docMk/>
          <pc:sldMk cId="4272392627" sldId="281"/>
        </pc:sldMkLst>
        <pc:spChg chg="mod">
          <ac:chgData name="medi vinay" userId="c00bb55f7b20a091" providerId="LiveId" clId="{3D307078-C9C4-4876-AE80-17F027B4C414}" dt="2024-05-22T08:08:47.090" v="980" actId="20577"/>
          <ac:spMkLst>
            <pc:docMk/>
            <pc:sldMk cId="4272392627" sldId="281"/>
            <ac:spMk id="2" creationId="{CA6E6440-9315-6F1D-DC0D-B68C51C61473}"/>
          </ac:spMkLst>
        </pc:spChg>
        <pc:spChg chg="del mod">
          <ac:chgData name="medi vinay" userId="c00bb55f7b20a091" providerId="LiveId" clId="{3D307078-C9C4-4876-AE80-17F027B4C414}" dt="2024-05-22T08:08:05.695" v="944" actId="22"/>
          <ac:spMkLst>
            <pc:docMk/>
            <pc:sldMk cId="4272392627" sldId="281"/>
            <ac:spMk id="3" creationId="{987D06D6-3FDF-DE45-0CCB-35E2406C97D0}"/>
          </ac:spMkLst>
        </pc:spChg>
        <pc:picChg chg="add mod ord">
          <ac:chgData name="medi vinay" userId="c00bb55f7b20a091" providerId="LiveId" clId="{3D307078-C9C4-4876-AE80-17F027B4C414}" dt="2024-05-22T08:08:11.275" v="946" actId="14100"/>
          <ac:picMkLst>
            <pc:docMk/>
            <pc:sldMk cId="4272392627" sldId="281"/>
            <ac:picMk id="5" creationId="{881D295C-D89E-D603-2705-C5448CC2BC47}"/>
          </ac:picMkLst>
        </pc:picChg>
      </pc:sldChg>
      <pc:sldChg chg="addSp modSp new mod">
        <pc:chgData name="medi vinay" userId="c00bb55f7b20a091" providerId="LiveId" clId="{3D307078-C9C4-4876-AE80-17F027B4C414}" dt="2024-05-22T08:41:51.046" v="1263" actId="20577"/>
        <pc:sldMkLst>
          <pc:docMk/>
          <pc:sldMk cId="2778452581" sldId="282"/>
        </pc:sldMkLst>
        <pc:spChg chg="mod">
          <ac:chgData name="medi vinay" userId="c00bb55f7b20a091" providerId="LiveId" clId="{3D307078-C9C4-4876-AE80-17F027B4C414}" dt="2024-05-22T08:17:50.031" v="1015" actId="14100"/>
          <ac:spMkLst>
            <pc:docMk/>
            <pc:sldMk cId="2778452581" sldId="282"/>
            <ac:spMk id="2" creationId="{44E8AEB2-5E54-3A71-B290-5B8429E64D07}"/>
          </ac:spMkLst>
        </pc:spChg>
        <pc:spChg chg="mod">
          <ac:chgData name="medi vinay" userId="c00bb55f7b20a091" providerId="LiveId" clId="{3D307078-C9C4-4876-AE80-17F027B4C414}" dt="2024-05-22T08:41:51.046" v="1263" actId="20577"/>
          <ac:spMkLst>
            <pc:docMk/>
            <pc:sldMk cId="2778452581" sldId="282"/>
            <ac:spMk id="3" creationId="{9659B57E-4CD8-2A41-74AB-8ACC355DA3C0}"/>
          </ac:spMkLst>
        </pc:spChg>
        <pc:cxnChg chg="add">
          <ac:chgData name="medi vinay" userId="c00bb55f7b20a091" providerId="LiveId" clId="{3D307078-C9C4-4876-AE80-17F027B4C414}" dt="2024-05-22T08:20:11.336" v="1148" actId="11529"/>
          <ac:cxnSpMkLst>
            <pc:docMk/>
            <pc:sldMk cId="2778452581" sldId="282"/>
            <ac:cxnSpMk id="5" creationId="{74145B83-2D0E-9FC1-C2B8-84811E084A5C}"/>
          </ac:cxnSpMkLst>
        </pc:cxnChg>
      </pc:sldChg>
      <pc:sldChg chg="addSp modSp new mod">
        <pc:chgData name="medi vinay" userId="c00bb55f7b20a091" providerId="LiveId" clId="{3D307078-C9C4-4876-AE80-17F027B4C414}" dt="2024-05-22T15:03:08.578" v="1727" actId="11529"/>
        <pc:sldMkLst>
          <pc:docMk/>
          <pc:sldMk cId="3352165118" sldId="283"/>
        </pc:sldMkLst>
        <pc:spChg chg="mod">
          <ac:chgData name="medi vinay" userId="c00bb55f7b20a091" providerId="LiveId" clId="{3D307078-C9C4-4876-AE80-17F027B4C414}" dt="2024-05-22T08:48:22.234" v="1273" actId="27636"/>
          <ac:spMkLst>
            <pc:docMk/>
            <pc:sldMk cId="3352165118" sldId="283"/>
            <ac:spMk id="2" creationId="{8C8C4352-3E8D-5445-7EBA-D908AE8D1415}"/>
          </ac:spMkLst>
        </pc:spChg>
        <pc:spChg chg="mod">
          <ac:chgData name="medi vinay" userId="c00bb55f7b20a091" providerId="LiveId" clId="{3D307078-C9C4-4876-AE80-17F027B4C414}" dt="2024-05-22T15:03:01.483" v="1726" actId="20577"/>
          <ac:spMkLst>
            <pc:docMk/>
            <pc:sldMk cId="3352165118" sldId="283"/>
            <ac:spMk id="3" creationId="{BE28B73D-14FE-AE0A-4612-19DC0AF7E6FC}"/>
          </ac:spMkLst>
        </pc:spChg>
        <pc:cxnChg chg="add">
          <ac:chgData name="medi vinay" userId="c00bb55f7b20a091" providerId="LiveId" clId="{3D307078-C9C4-4876-AE80-17F027B4C414}" dt="2024-05-22T15:02:34.881" v="1710" actId="11529"/>
          <ac:cxnSpMkLst>
            <pc:docMk/>
            <pc:sldMk cId="3352165118" sldId="283"/>
            <ac:cxnSpMk id="5" creationId="{04084856-EAF4-754F-252C-51D800C57502}"/>
          </ac:cxnSpMkLst>
        </pc:cxnChg>
        <pc:cxnChg chg="add">
          <ac:chgData name="medi vinay" userId="c00bb55f7b20a091" providerId="LiveId" clId="{3D307078-C9C4-4876-AE80-17F027B4C414}" dt="2024-05-22T15:03:08.578" v="1727" actId="11529"/>
          <ac:cxnSpMkLst>
            <pc:docMk/>
            <pc:sldMk cId="3352165118" sldId="283"/>
            <ac:cxnSpMk id="7" creationId="{DEB83094-E65B-53C9-A4E6-C8A9F15380F8}"/>
          </ac:cxnSpMkLst>
        </pc:cxnChg>
      </pc:sldChg>
      <pc:sldChg chg="modSp new mod">
        <pc:chgData name="medi vinay" userId="c00bb55f7b20a091" providerId="LiveId" clId="{3D307078-C9C4-4876-AE80-17F027B4C414}" dt="2024-05-22T15:11:39.657" v="1806" actId="20577"/>
        <pc:sldMkLst>
          <pc:docMk/>
          <pc:sldMk cId="2688935902" sldId="284"/>
        </pc:sldMkLst>
        <pc:spChg chg="mod">
          <ac:chgData name="medi vinay" userId="c00bb55f7b20a091" providerId="LiveId" clId="{3D307078-C9C4-4876-AE80-17F027B4C414}" dt="2024-05-22T15:04:11.547" v="1736" actId="14100"/>
          <ac:spMkLst>
            <pc:docMk/>
            <pc:sldMk cId="2688935902" sldId="284"/>
            <ac:spMk id="2" creationId="{CC33CEBC-45C5-986D-D579-A939A99DF766}"/>
          </ac:spMkLst>
        </pc:spChg>
        <pc:spChg chg="mod">
          <ac:chgData name="medi vinay" userId="c00bb55f7b20a091" providerId="LiveId" clId="{3D307078-C9C4-4876-AE80-17F027B4C414}" dt="2024-05-22T15:11:39.657" v="1806" actId="20577"/>
          <ac:spMkLst>
            <pc:docMk/>
            <pc:sldMk cId="2688935902" sldId="284"/>
            <ac:spMk id="3" creationId="{4EF994F8-C5F7-CB43-350F-FE25BE2CDF02}"/>
          </ac:spMkLst>
        </pc:spChg>
      </pc:sldChg>
      <pc:sldChg chg="modSp new mod">
        <pc:chgData name="medi vinay" userId="c00bb55f7b20a091" providerId="LiveId" clId="{3D307078-C9C4-4876-AE80-17F027B4C414}" dt="2024-05-22T15:20:11.903" v="1982" actId="20577"/>
        <pc:sldMkLst>
          <pc:docMk/>
          <pc:sldMk cId="1410486043" sldId="285"/>
        </pc:sldMkLst>
        <pc:spChg chg="mod">
          <ac:chgData name="medi vinay" userId="c00bb55f7b20a091" providerId="LiveId" clId="{3D307078-C9C4-4876-AE80-17F027B4C414}" dt="2024-05-22T15:18:07.570" v="1826" actId="27636"/>
          <ac:spMkLst>
            <pc:docMk/>
            <pc:sldMk cId="1410486043" sldId="285"/>
            <ac:spMk id="2" creationId="{13B95B38-BBA7-88BD-3A7A-E32A540E447A}"/>
          </ac:spMkLst>
        </pc:spChg>
        <pc:spChg chg="mod">
          <ac:chgData name="medi vinay" userId="c00bb55f7b20a091" providerId="LiveId" clId="{3D307078-C9C4-4876-AE80-17F027B4C414}" dt="2024-05-22T15:20:11.903" v="1982" actId="20577"/>
          <ac:spMkLst>
            <pc:docMk/>
            <pc:sldMk cId="1410486043" sldId="285"/>
            <ac:spMk id="3" creationId="{CD05C103-C461-A713-ED4E-04F438F8BA49}"/>
          </ac:spMkLst>
        </pc:spChg>
      </pc:sldChg>
      <pc:sldChg chg="addSp modSp new mod">
        <pc:chgData name="medi vinay" userId="c00bb55f7b20a091" providerId="LiveId" clId="{3D307078-C9C4-4876-AE80-17F027B4C414}" dt="2024-05-22T15:26:45.926" v="2085" actId="11529"/>
        <pc:sldMkLst>
          <pc:docMk/>
          <pc:sldMk cId="3793084820" sldId="286"/>
        </pc:sldMkLst>
        <pc:spChg chg="mod">
          <ac:chgData name="medi vinay" userId="c00bb55f7b20a091" providerId="LiveId" clId="{3D307078-C9C4-4876-AE80-17F027B4C414}" dt="2024-05-22T15:23:48.554" v="1997" actId="14100"/>
          <ac:spMkLst>
            <pc:docMk/>
            <pc:sldMk cId="3793084820" sldId="286"/>
            <ac:spMk id="2" creationId="{86E2FFBC-0DB1-48A7-FF7F-8E097906CE3F}"/>
          </ac:spMkLst>
        </pc:spChg>
        <pc:spChg chg="mod">
          <ac:chgData name="medi vinay" userId="c00bb55f7b20a091" providerId="LiveId" clId="{3D307078-C9C4-4876-AE80-17F027B4C414}" dt="2024-05-22T15:26:35.387" v="2084" actId="20577"/>
          <ac:spMkLst>
            <pc:docMk/>
            <pc:sldMk cId="3793084820" sldId="286"/>
            <ac:spMk id="3" creationId="{35EA0452-45EF-DE68-7AF1-DC2FE1F9A423}"/>
          </ac:spMkLst>
        </pc:spChg>
        <pc:cxnChg chg="add">
          <ac:chgData name="medi vinay" userId="c00bb55f7b20a091" providerId="LiveId" clId="{3D307078-C9C4-4876-AE80-17F027B4C414}" dt="2024-05-22T15:25:02.060" v="2049" actId="11529"/>
          <ac:cxnSpMkLst>
            <pc:docMk/>
            <pc:sldMk cId="3793084820" sldId="286"/>
            <ac:cxnSpMk id="5" creationId="{143ABFDE-41B5-1A0A-4526-16C77AF30878}"/>
          </ac:cxnSpMkLst>
        </pc:cxnChg>
        <pc:cxnChg chg="add">
          <ac:chgData name="medi vinay" userId="c00bb55f7b20a091" providerId="LiveId" clId="{3D307078-C9C4-4876-AE80-17F027B4C414}" dt="2024-05-22T15:26:45.926" v="2085" actId="11529"/>
          <ac:cxnSpMkLst>
            <pc:docMk/>
            <pc:sldMk cId="3793084820" sldId="286"/>
            <ac:cxnSpMk id="7" creationId="{C23D32D5-8FA2-F01A-8A2F-FF3024E92897}"/>
          </ac:cxnSpMkLst>
        </pc:cxnChg>
      </pc:sldChg>
      <pc:sldChg chg="addSp delSp modSp new mod">
        <pc:chgData name="medi vinay" userId="c00bb55f7b20a091" providerId="LiveId" clId="{3D307078-C9C4-4876-AE80-17F027B4C414}" dt="2024-05-27T04:13:16.492" v="3401" actId="11529"/>
        <pc:sldMkLst>
          <pc:docMk/>
          <pc:sldMk cId="341160696" sldId="287"/>
        </pc:sldMkLst>
        <pc:spChg chg="mod">
          <ac:chgData name="medi vinay" userId="c00bb55f7b20a091" providerId="LiveId" clId="{3D307078-C9C4-4876-AE80-17F027B4C414}" dt="2024-05-27T03:56:22.111" v="2858" actId="14100"/>
          <ac:spMkLst>
            <pc:docMk/>
            <pc:sldMk cId="341160696" sldId="287"/>
            <ac:spMk id="2" creationId="{BD5AC8CA-E895-9E06-5A3D-6DF74670B8BF}"/>
          </ac:spMkLst>
        </pc:spChg>
        <pc:spChg chg="mod">
          <ac:chgData name="medi vinay" userId="c00bb55f7b20a091" providerId="LiveId" clId="{3D307078-C9C4-4876-AE80-17F027B4C414}" dt="2024-05-27T04:12:30.917" v="3397" actId="255"/>
          <ac:spMkLst>
            <pc:docMk/>
            <pc:sldMk cId="341160696" sldId="287"/>
            <ac:spMk id="3" creationId="{C4BE4885-D4EE-6039-2070-A7DA3E593D0B}"/>
          </ac:spMkLst>
        </pc:spChg>
        <pc:spChg chg="add del">
          <ac:chgData name="medi vinay" userId="c00bb55f7b20a091" providerId="LiveId" clId="{3D307078-C9C4-4876-AE80-17F027B4C414}" dt="2024-05-27T04:12:49.708" v="3399" actId="11529"/>
          <ac:spMkLst>
            <pc:docMk/>
            <pc:sldMk cId="341160696" sldId="287"/>
            <ac:spMk id="4" creationId="{7CC767CC-08E5-339F-D0D6-89D5064064A7}"/>
          </ac:spMkLst>
        </pc:spChg>
        <pc:spChg chg="add">
          <ac:chgData name="medi vinay" userId="c00bb55f7b20a091" providerId="LiveId" clId="{3D307078-C9C4-4876-AE80-17F027B4C414}" dt="2024-05-27T04:13:05.592" v="3400" actId="11529"/>
          <ac:spMkLst>
            <pc:docMk/>
            <pc:sldMk cId="341160696" sldId="287"/>
            <ac:spMk id="5" creationId="{15E2BE1A-8858-BD51-9D40-373E265AF0D4}"/>
          </ac:spMkLst>
        </pc:spChg>
        <pc:cxnChg chg="add">
          <ac:chgData name="medi vinay" userId="c00bb55f7b20a091" providerId="LiveId" clId="{3D307078-C9C4-4876-AE80-17F027B4C414}" dt="2024-05-27T04:13:16.492" v="3401" actId="11529"/>
          <ac:cxnSpMkLst>
            <pc:docMk/>
            <pc:sldMk cId="341160696" sldId="287"/>
            <ac:cxnSpMk id="7" creationId="{55ABE11E-AB34-BFD5-0F4C-9C47B2C7B74E}"/>
          </ac:cxnSpMkLst>
        </pc:cxnChg>
      </pc:sldChg>
      <pc:sldChg chg="addSp modSp new mod">
        <pc:chgData name="medi vinay" userId="c00bb55f7b20a091" providerId="LiveId" clId="{3D307078-C9C4-4876-AE80-17F027B4C414}" dt="2024-05-27T04:17:02.982" v="3440"/>
        <pc:sldMkLst>
          <pc:docMk/>
          <pc:sldMk cId="1990452178" sldId="288"/>
        </pc:sldMkLst>
        <pc:spChg chg="mod">
          <ac:chgData name="medi vinay" userId="c00bb55f7b20a091" providerId="LiveId" clId="{3D307078-C9C4-4876-AE80-17F027B4C414}" dt="2024-05-27T04:14:15.286" v="3414" actId="20577"/>
          <ac:spMkLst>
            <pc:docMk/>
            <pc:sldMk cId="1990452178" sldId="288"/>
            <ac:spMk id="2" creationId="{BA8C31D8-CCC5-7B70-DD59-61D22DB087E1}"/>
          </ac:spMkLst>
        </pc:spChg>
        <pc:spChg chg="mod">
          <ac:chgData name="medi vinay" userId="c00bb55f7b20a091" providerId="LiveId" clId="{3D307078-C9C4-4876-AE80-17F027B4C414}" dt="2024-05-27T04:15:47.410" v="3430" actId="20577"/>
          <ac:spMkLst>
            <pc:docMk/>
            <pc:sldMk cId="1990452178" sldId="288"/>
            <ac:spMk id="3" creationId="{B09F5AFF-ED42-8661-75AD-10CB6E5ACF5A}"/>
          </ac:spMkLst>
        </pc:spChg>
        <pc:grpChg chg="mod">
          <ac:chgData name="medi vinay" userId="c00bb55f7b20a091" providerId="LiveId" clId="{3D307078-C9C4-4876-AE80-17F027B4C414}" dt="2024-05-27T04:17:02.982" v="3440"/>
          <ac:grpSpMkLst>
            <pc:docMk/>
            <pc:sldMk cId="1990452178" sldId="288"/>
            <ac:grpSpMk id="8" creationId="{2C3CF55A-9F3A-7A1B-56D7-AD4B4EC55C50}"/>
          </ac:grpSpMkLst>
        </pc:grpChg>
        <pc:picChg chg="add mod">
          <ac:chgData name="medi vinay" userId="c00bb55f7b20a091" providerId="LiveId" clId="{3D307078-C9C4-4876-AE80-17F027B4C414}" dt="2024-05-27T04:16:39.710" v="3437" actId="14100"/>
          <ac:picMkLst>
            <pc:docMk/>
            <pc:sldMk cId="1990452178" sldId="288"/>
            <ac:picMk id="5" creationId="{03FC18B7-FED7-627F-ADCF-8F5E52DBC339}"/>
          </ac:picMkLst>
        </pc:picChg>
        <pc:inkChg chg="add mod">
          <ac:chgData name="medi vinay" userId="c00bb55f7b20a091" providerId="LiveId" clId="{3D307078-C9C4-4876-AE80-17F027B4C414}" dt="2024-05-27T04:17:02.982" v="3440"/>
          <ac:inkMkLst>
            <pc:docMk/>
            <pc:sldMk cId="1990452178" sldId="288"/>
            <ac:inkMk id="6" creationId="{7F2CD485-6824-A562-3922-60DF377A8BCE}"/>
          </ac:inkMkLst>
        </pc:inkChg>
        <pc:inkChg chg="add mod">
          <ac:chgData name="medi vinay" userId="c00bb55f7b20a091" providerId="LiveId" clId="{3D307078-C9C4-4876-AE80-17F027B4C414}" dt="2024-05-27T04:17:02.982" v="3440"/>
          <ac:inkMkLst>
            <pc:docMk/>
            <pc:sldMk cId="1990452178" sldId="288"/>
            <ac:inkMk id="7" creationId="{94CDC5DF-19B2-4FE2-EE59-12BBA0E3EDEB}"/>
          </ac:inkMkLst>
        </pc:inkChg>
      </pc:sldChg>
      <pc:sldChg chg="addSp modSp new mod">
        <pc:chgData name="medi vinay" userId="c00bb55f7b20a091" providerId="LiveId" clId="{3D307078-C9C4-4876-AE80-17F027B4C414}" dt="2024-05-27T04:33:42.830" v="3462" actId="20577"/>
        <pc:sldMkLst>
          <pc:docMk/>
          <pc:sldMk cId="3255538405" sldId="289"/>
        </pc:sldMkLst>
        <pc:spChg chg="mod">
          <ac:chgData name="medi vinay" userId="c00bb55f7b20a091" providerId="LiveId" clId="{3D307078-C9C4-4876-AE80-17F027B4C414}" dt="2024-05-27T04:18:50.994" v="3450" actId="14100"/>
          <ac:spMkLst>
            <pc:docMk/>
            <pc:sldMk cId="3255538405" sldId="289"/>
            <ac:spMk id="2" creationId="{B0131D52-A435-66CB-EF54-27446B40E497}"/>
          </ac:spMkLst>
        </pc:spChg>
        <pc:spChg chg="mod">
          <ac:chgData name="medi vinay" userId="c00bb55f7b20a091" providerId="LiveId" clId="{3D307078-C9C4-4876-AE80-17F027B4C414}" dt="2024-05-27T04:33:42.830" v="3462" actId="20577"/>
          <ac:spMkLst>
            <pc:docMk/>
            <pc:sldMk cId="3255538405" sldId="289"/>
            <ac:spMk id="3" creationId="{A95E7BDB-0DE3-C687-8FAA-9B9AC10C3DFE}"/>
          </ac:spMkLst>
        </pc:spChg>
        <pc:inkChg chg="add">
          <ac:chgData name="medi vinay" userId="c00bb55f7b20a091" providerId="LiveId" clId="{3D307078-C9C4-4876-AE80-17F027B4C414}" dt="2024-05-27T04:17:24.756" v="3442" actId="9405"/>
          <ac:inkMkLst>
            <pc:docMk/>
            <pc:sldMk cId="3255538405" sldId="289"/>
            <ac:inkMk id="4" creationId="{BC19D3EF-5ADC-A8EB-B504-25F29D17FA83}"/>
          </ac:inkMkLst>
        </pc:inkChg>
      </pc:sldChg>
      <pc:sldChg chg="modSp new mod">
        <pc:chgData name="medi vinay" userId="c00bb55f7b20a091" providerId="LiveId" clId="{3D307078-C9C4-4876-AE80-17F027B4C414}" dt="2024-05-27T04:37:56.677" v="3480" actId="5793"/>
        <pc:sldMkLst>
          <pc:docMk/>
          <pc:sldMk cId="1312745109" sldId="290"/>
        </pc:sldMkLst>
        <pc:spChg chg="mod">
          <ac:chgData name="medi vinay" userId="c00bb55f7b20a091" providerId="LiveId" clId="{3D307078-C9C4-4876-AE80-17F027B4C414}" dt="2024-05-27T04:37:17.561" v="3469" actId="404"/>
          <ac:spMkLst>
            <pc:docMk/>
            <pc:sldMk cId="1312745109" sldId="290"/>
            <ac:spMk id="2" creationId="{A541CD75-1ADC-8A50-8495-9F1D04E71E16}"/>
          </ac:spMkLst>
        </pc:spChg>
        <pc:spChg chg="mod">
          <ac:chgData name="medi vinay" userId="c00bb55f7b20a091" providerId="LiveId" clId="{3D307078-C9C4-4876-AE80-17F027B4C414}" dt="2024-05-27T04:37:56.677" v="3480" actId="5793"/>
          <ac:spMkLst>
            <pc:docMk/>
            <pc:sldMk cId="1312745109" sldId="290"/>
            <ac:spMk id="3" creationId="{EA764854-7EF1-E3C4-E6FD-862CBEEE1D4C}"/>
          </ac:spMkLst>
        </pc:spChg>
      </pc:sldChg>
      <pc:sldChg chg="addSp modSp new mod">
        <pc:chgData name="medi vinay" userId="c00bb55f7b20a091" providerId="LiveId" clId="{3D307078-C9C4-4876-AE80-17F027B4C414}" dt="2024-05-27T04:49:51.652" v="3501" actId="20577"/>
        <pc:sldMkLst>
          <pc:docMk/>
          <pc:sldMk cId="714898637" sldId="291"/>
        </pc:sldMkLst>
        <pc:spChg chg="mod">
          <ac:chgData name="medi vinay" userId="c00bb55f7b20a091" providerId="LiveId" clId="{3D307078-C9C4-4876-AE80-17F027B4C414}" dt="2024-05-27T04:48:48.514" v="3493" actId="2711"/>
          <ac:spMkLst>
            <pc:docMk/>
            <pc:sldMk cId="714898637" sldId="291"/>
            <ac:spMk id="2" creationId="{B6595ED0-4CF8-7432-F035-835D7F95A562}"/>
          </ac:spMkLst>
        </pc:spChg>
        <pc:spChg chg="mod">
          <ac:chgData name="medi vinay" userId="c00bb55f7b20a091" providerId="LiveId" clId="{3D307078-C9C4-4876-AE80-17F027B4C414}" dt="2024-05-27T04:49:51.652" v="3501" actId="20577"/>
          <ac:spMkLst>
            <pc:docMk/>
            <pc:sldMk cId="714898637" sldId="291"/>
            <ac:spMk id="3" creationId="{25C2D817-79A0-7F14-D816-F167D3DA08D3}"/>
          </ac:spMkLst>
        </pc:spChg>
        <pc:picChg chg="add mod">
          <ac:chgData name="medi vinay" userId="c00bb55f7b20a091" providerId="LiveId" clId="{3D307078-C9C4-4876-AE80-17F027B4C414}" dt="2024-05-27T04:49:48.670" v="3500" actId="1076"/>
          <ac:picMkLst>
            <pc:docMk/>
            <pc:sldMk cId="714898637" sldId="291"/>
            <ac:picMk id="4" creationId="{2B9F472F-97F1-7D57-2C8F-EA61DF4F4361}"/>
          </ac:picMkLst>
        </pc:picChg>
      </pc:sldChg>
      <pc:sldChg chg="modSp new mod">
        <pc:chgData name="medi vinay" userId="c00bb55f7b20a091" providerId="LiveId" clId="{3D307078-C9C4-4876-AE80-17F027B4C414}" dt="2024-05-27T05:18:10.639" v="3558" actId="27636"/>
        <pc:sldMkLst>
          <pc:docMk/>
          <pc:sldMk cId="3551417029" sldId="292"/>
        </pc:sldMkLst>
        <pc:spChg chg="mod">
          <ac:chgData name="medi vinay" userId="c00bb55f7b20a091" providerId="LiveId" clId="{3D307078-C9C4-4876-AE80-17F027B4C414}" dt="2024-05-27T05:17:25.596" v="3549" actId="404"/>
          <ac:spMkLst>
            <pc:docMk/>
            <pc:sldMk cId="3551417029" sldId="292"/>
            <ac:spMk id="2" creationId="{B4DCFE90-8179-A9EA-92F2-B79235E3AE87}"/>
          </ac:spMkLst>
        </pc:spChg>
        <pc:spChg chg="mod">
          <ac:chgData name="medi vinay" userId="c00bb55f7b20a091" providerId="LiveId" clId="{3D307078-C9C4-4876-AE80-17F027B4C414}" dt="2024-05-27T05:18:10.639" v="3558" actId="27636"/>
          <ac:spMkLst>
            <pc:docMk/>
            <pc:sldMk cId="3551417029" sldId="292"/>
            <ac:spMk id="3" creationId="{00A4D058-08C0-076B-7D0C-87E69F1B2B26}"/>
          </ac:spMkLst>
        </pc:spChg>
      </pc:sld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7T04:17:01.027"/>
    </inkml:context>
    <inkml:brush xml:id="br0">
      <inkml:brushProperty name="width" value="0.05" units="cm"/>
      <inkml:brushProperty name="height" value="0.05" units="cm"/>
    </inkml:brush>
  </inkml:definitions>
  <inkml:trace contextRef="#ctx0" brushRef="#br0">0 386 24575,'3'-1'0,"0"0"0,0 0 0,0 0 0,0 0 0,0 0 0,-1-1 0,1 1 0,0-1 0,-1 0 0,0 0 0,1 0 0,-1 0 0,0 0 0,4-5 0,6-5 0,20-13 0,2 0 0,0 2 0,2 2 0,0 1 0,1 2 0,55-19 0,52-28 0,-97 42 0,89-31 0,-121 49 0,6-2 0,1 1 0,-1 1 0,1 1 0,42-3 0,510 8 0,-563 0 0,-1 1 0,1 0 0,-1 0 0,1 1 0,-1 0 0,0 1 0,0 0 0,0 1 0,-1 0 0,11 8 0,-3-3 0,34 14 0,-32-16 0,-2 1 0,1 1 0,-1 0 0,0 2 0,-1 0 0,17 16 0,43 31 0,-44-42 0,-29-16 0,0 0 0,0 0 0,0 0 0,0 1 0,0-1 0,0 1 0,0 0 0,-1 0 0,1 0 0,0 0 0,-1 0 0,0 1 0,0-1 0,1 1 0,-1 0 0,-1-1 0,1 1 0,0 0 0,-1 0 0,1 0 0,-1 0 0,0 0 0,0 0 0,0 4 0,1 8-455,0 1 0,-2 26 0,-1-24-6371</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7T04:17:02.094"/>
    </inkml:context>
    <inkml:brush xml:id="br0">
      <inkml:brushProperty name="width" value="0.05" units="cm"/>
      <inkml:brushProperty name="height" value="0.05" units="cm"/>
    </inkml:brush>
  </inkml:definitions>
  <inkml:trace contextRef="#ctx0" brushRef="#br0">0 0 24575,'0'0'-8191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7T04:17:24.755"/>
    </inkml:context>
    <inkml:brush xml:id="br0">
      <inkml:brushProperty name="width" value="0.05" units="cm"/>
      <inkml:brushProperty name="height" value="0.05" units="cm"/>
    </inkml:brush>
  </inkml:definitions>
  <inkml:trace contextRef="#ctx0" brushRef="#br0">0 0 24575</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9FB9CA5-F7D4-7A3E-80AB-D21F900ABC2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xmlns="" id="{2A9A3162-910E-0BBF-04B7-A554825CF8B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xmlns="" id="{E77070D9-F0BC-515C-6089-3769B3803C97}"/>
              </a:ext>
            </a:extLst>
          </p:cNvPr>
          <p:cNvSpPr>
            <a:spLocks noGrp="1"/>
          </p:cNvSpPr>
          <p:nvPr>
            <p:ph type="dt" sz="half" idx="10"/>
          </p:nvPr>
        </p:nvSpPr>
        <p:spPr/>
        <p:txBody>
          <a:bodyPr/>
          <a:lstStyle/>
          <a:p>
            <a:fld id="{2BEFD46C-DC7A-49A3-97FF-EFF51DDE7962}" type="datetimeFigureOut">
              <a:rPr lang="en-IN" smtClean="0"/>
              <a:pPr/>
              <a:t>25-11-2024</a:t>
            </a:fld>
            <a:endParaRPr lang="en-IN"/>
          </a:p>
        </p:txBody>
      </p:sp>
      <p:sp>
        <p:nvSpPr>
          <p:cNvPr id="5" name="Footer Placeholder 4">
            <a:extLst>
              <a:ext uri="{FF2B5EF4-FFF2-40B4-BE49-F238E27FC236}">
                <a16:creationId xmlns:a16="http://schemas.microsoft.com/office/drawing/2014/main" xmlns="" id="{55B94981-6203-D34B-8013-C0E857D0A14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xmlns="" id="{EDA569EC-711C-16AB-56DE-384D2942A33F}"/>
              </a:ext>
            </a:extLst>
          </p:cNvPr>
          <p:cNvSpPr>
            <a:spLocks noGrp="1"/>
          </p:cNvSpPr>
          <p:nvPr>
            <p:ph type="sldNum" sz="quarter" idx="12"/>
          </p:nvPr>
        </p:nvSpPr>
        <p:spPr/>
        <p:txBody>
          <a:bodyPr/>
          <a:lstStyle/>
          <a:p>
            <a:fld id="{6AD77AB2-1B50-4772-8F31-F578EC2A8C13}" type="slidenum">
              <a:rPr lang="en-IN" smtClean="0"/>
              <a:pPr/>
              <a:t>‹#›</a:t>
            </a:fld>
            <a:endParaRPr lang="en-IN"/>
          </a:p>
        </p:txBody>
      </p:sp>
    </p:spTree>
    <p:extLst>
      <p:ext uri="{BB962C8B-B14F-4D97-AF65-F5344CB8AC3E}">
        <p14:creationId xmlns:p14="http://schemas.microsoft.com/office/powerpoint/2010/main" xmlns="" val="20764473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1D225CD-E129-78EE-B181-CDF8CDE969D3}"/>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xmlns="" id="{9799C604-3F46-CC86-12B8-7A94B616523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xmlns="" id="{24EB4F00-0EAE-FB70-3A94-2B80A1DBBE68}"/>
              </a:ext>
            </a:extLst>
          </p:cNvPr>
          <p:cNvSpPr>
            <a:spLocks noGrp="1"/>
          </p:cNvSpPr>
          <p:nvPr>
            <p:ph type="dt" sz="half" idx="10"/>
          </p:nvPr>
        </p:nvSpPr>
        <p:spPr/>
        <p:txBody>
          <a:bodyPr/>
          <a:lstStyle/>
          <a:p>
            <a:fld id="{2BEFD46C-DC7A-49A3-97FF-EFF51DDE7962}" type="datetimeFigureOut">
              <a:rPr lang="en-IN" smtClean="0"/>
              <a:pPr/>
              <a:t>25-11-2024</a:t>
            </a:fld>
            <a:endParaRPr lang="en-IN"/>
          </a:p>
        </p:txBody>
      </p:sp>
      <p:sp>
        <p:nvSpPr>
          <p:cNvPr id="5" name="Footer Placeholder 4">
            <a:extLst>
              <a:ext uri="{FF2B5EF4-FFF2-40B4-BE49-F238E27FC236}">
                <a16:creationId xmlns:a16="http://schemas.microsoft.com/office/drawing/2014/main" xmlns="" id="{F7679916-BB5D-0ACA-AAA2-A52516DF2ACD}"/>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xmlns="" id="{AF0C5496-3B34-38F1-8F14-03FBD497F9E2}"/>
              </a:ext>
            </a:extLst>
          </p:cNvPr>
          <p:cNvSpPr>
            <a:spLocks noGrp="1"/>
          </p:cNvSpPr>
          <p:nvPr>
            <p:ph type="sldNum" sz="quarter" idx="12"/>
          </p:nvPr>
        </p:nvSpPr>
        <p:spPr/>
        <p:txBody>
          <a:bodyPr/>
          <a:lstStyle/>
          <a:p>
            <a:fld id="{6AD77AB2-1B50-4772-8F31-F578EC2A8C13}" type="slidenum">
              <a:rPr lang="en-IN" smtClean="0"/>
              <a:pPr/>
              <a:t>‹#›</a:t>
            </a:fld>
            <a:endParaRPr lang="en-IN"/>
          </a:p>
        </p:txBody>
      </p:sp>
    </p:spTree>
    <p:extLst>
      <p:ext uri="{BB962C8B-B14F-4D97-AF65-F5344CB8AC3E}">
        <p14:creationId xmlns:p14="http://schemas.microsoft.com/office/powerpoint/2010/main" xmlns="" val="17774760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9F88A5B-B031-734A-B34D-1C829F88AEB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xmlns="" id="{3142F595-ADB6-CE58-D381-8DB6B56F153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5520E0D5-3051-50D4-987E-E423EA8DF0B2}"/>
              </a:ext>
            </a:extLst>
          </p:cNvPr>
          <p:cNvSpPr>
            <a:spLocks noGrp="1"/>
          </p:cNvSpPr>
          <p:nvPr>
            <p:ph type="dt" sz="half" idx="10"/>
          </p:nvPr>
        </p:nvSpPr>
        <p:spPr/>
        <p:txBody>
          <a:bodyPr/>
          <a:lstStyle/>
          <a:p>
            <a:fld id="{2BEFD46C-DC7A-49A3-97FF-EFF51DDE7962}" type="datetimeFigureOut">
              <a:rPr lang="en-IN" smtClean="0"/>
              <a:pPr/>
              <a:t>25-11-2024</a:t>
            </a:fld>
            <a:endParaRPr lang="en-IN"/>
          </a:p>
        </p:txBody>
      </p:sp>
      <p:sp>
        <p:nvSpPr>
          <p:cNvPr id="5" name="Footer Placeholder 4">
            <a:extLst>
              <a:ext uri="{FF2B5EF4-FFF2-40B4-BE49-F238E27FC236}">
                <a16:creationId xmlns:a16="http://schemas.microsoft.com/office/drawing/2014/main" xmlns="" id="{7E6B2412-36C0-7D98-2BAB-84900A14E598}"/>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xmlns="" id="{71F6F6C1-1E2D-4B47-0E26-70DC2BB2FD3F}"/>
              </a:ext>
            </a:extLst>
          </p:cNvPr>
          <p:cNvSpPr>
            <a:spLocks noGrp="1"/>
          </p:cNvSpPr>
          <p:nvPr>
            <p:ph type="sldNum" sz="quarter" idx="12"/>
          </p:nvPr>
        </p:nvSpPr>
        <p:spPr/>
        <p:txBody>
          <a:bodyPr/>
          <a:lstStyle/>
          <a:p>
            <a:fld id="{6AD77AB2-1B50-4772-8F31-F578EC2A8C13}" type="slidenum">
              <a:rPr lang="en-IN" smtClean="0"/>
              <a:pPr/>
              <a:t>‹#›</a:t>
            </a:fld>
            <a:endParaRPr lang="en-IN"/>
          </a:p>
        </p:txBody>
      </p:sp>
    </p:spTree>
    <p:extLst>
      <p:ext uri="{BB962C8B-B14F-4D97-AF65-F5344CB8AC3E}">
        <p14:creationId xmlns:p14="http://schemas.microsoft.com/office/powerpoint/2010/main" xmlns="" val="36423823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F2ECD33-D56D-1A4F-E7ED-7CD1EA1FAB1F}"/>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xmlns="" id="{76F58E51-6B68-B908-84C3-3E27FD8B5F8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xmlns="" id="{7A5F7992-60DC-C9BB-C822-D2E16FE87BE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xmlns="" id="{3673E860-248D-BA4B-E2C2-93C56A725EF2}"/>
              </a:ext>
            </a:extLst>
          </p:cNvPr>
          <p:cNvSpPr>
            <a:spLocks noGrp="1"/>
          </p:cNvSpPr>
          <p:nvPr>
            <p:ph type="dt" sz="half" idx="10"/>
          </p:nvPr>
        </p:nvSpPr>
        <p:spPr/>
        <p:txBody>
          <a:bodyPr/>
          <a:lstStyle/>
          <a:p>
            <a:fld id="{2BEFD46C-DC7A-49A3-97FF-EFF51DDE7962}" type="datetimeFigureOut">
              <a:rPr lang="en-IN" smtClean="0"/>
              <a:pPr/>
              <a:t>25-11-2024</a:t>
            </a:fld>
            <a:endParaRPr lang="en-IN"/>
          </a:p>
        </p:txBody>
      </p:sp>
      <p:sp>
        <p:nvSpPr>
          <p:cNvPr id="6" name="Footer Placeholder 5">
            <a:extLst>
              <a:ext uri="{FF2B5EF4-FFF2-40B4-BE49-F238E27FC236}">
                <a16:creationId xmlns:a16="http://schemas.microsoft.com/office/drawing/2014/main" xmlns="" id="{3F747559-FB42-FA13-E788-43E3A634EA81}"/>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xmlns="" id="{AF94F2FF-C30C-0DC0-BAE4-FBF761E570EF}"/>
              </a:ext>
            </a:extLst>
          </p:cNvPr>
          <p:cNvSpPr>
            <a:spLocks noGrp="1"/>
          </p:cNvSpPr>
          <p:nvPr>
            <p:ph type="sldNum" sz="quarter" idx="12"/>
          </p:nvPr>
        </p:nvSpPr>
        <p:spPr/>
        <p:txBody>
          <a:bodyPr/>
          <a:lstStyle/>
          <a:p>
            <a:fld id="{6AD77AB2-1B50-4772-8F31-F578EC2A8C13}" type="slidenum">
              <a:rPr lang="en-IN" smtClean="0"/>
              <a:pPr/>
              <a:t>‹#›</a:t>
            </a:fld>
            <a:endParaRPr lang="en-IN"/>
          </a:p>
        </p:txBody>
      </p:sp>
    </p:spTree>
    <p:extLst>
      <p:ext uri="{BB962C8B-B14F-4D97-AF65-F5344CB8AC3E}">
        <p14:creationId xmlns:p14="http://schemas.microsoft.com/office/powerpoint/2010/main" xmlns="" val="5224152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0B6D4AE-D0A0-EA29-9405-99917DB48170}"/>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xmlns="" id="{21092FC5-8DB8-79CD-5A33-29208F84FF3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F51DDE63-4BFC-C8E0-1765-AAFD7AB1660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xmlns="" id="{FE6068BA-D74A-38D3-59D2-75A98506B96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3D3BD0A7-1845-152F-4E5F-D130587C8BB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xmlns="" id="{3E4F630E-AB7A-CB57-5687-F59405456B66}"/>
              </a:ext>
            </a:extLst>
          </p:cNvPr>
          <p:cNvSpPr>
            <a:spLocks noGrp="1"/>
          </p:cNvSpPr>
          <p:nvPr>
            <p:ph type="dt" sz="half" idx="10"/>
          </p:nvPr>
        </p:nvSpPr>
        <p:spPr/>
        <p:txBody>
          <a:bodyPr/>
          <a:lstStyle/>
          <a:p>
            <a:fld id="{2BEFD46C-DC7A-49A3-97FF-EFF51DDE7962}" type="datetimeFigureOut">
              <a:rPr lang="en-IN" smtClean="0"/>
              <a:pPr/>
              <a:t>25-11-2024</a:t>
            </a:fld>
            <a:endParaRPr lang="en-IN"/>
          </a:p>
        </p:txBody>
      </p:sp>
      <p:sp>
        <p:nvSpPr>
          <p:cNvPr id="8" name="Footer Placeholder 7">
            <a:extLst>
              <a:ext uri="{FF2B5EF4-FFF2-40B4-BE49-F238E27FC236}">
                <a16:creationId xmlns:a16="http://schemas.microsoft.com/office/drawing/2014/main" xmlns="" id="{D6BDDCC7-0A0C-2641-2F64-6A21F06B3561}"/>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xmlns="" id="{8C455841-0ECC-C5DE-8DFF-D11480A50EC8}"/>
              </a:ext>
            </a:extLst>
          </p:cNvPr>
          <p:cNvSpPr>
            <a:spLocks noGrp="1"/>
          </p:cNvSpPr>
          <p:nvPr>
            <p:ph type="sldNum" sz="quarter" idx="12"/>
          </p:nvPr>
        </p:nvSpPr>
        <p:spPr/>
        <p:txBody>
          <a:bodyPr/>
          <a:lstStyle/>
          <a:p>
            <a:fld id="{6AD77AB2-1B50-4772-8F31-F578EC2A8C13}" type="slidenum">
              <a:rPr lang="en-IN" smtClean="0"/>
              <a:pPr/>
              <a:t>‹#›</a:t>
            </a:fld>
            <a:endParaRPr lang="en-IN"/>
          </a:p>
        </p:txBody>
      </p:sp>
    </p:spTree>
    <p:extLst>
      <p:ext uri="{BB962C8B-B14F-4D97-AF65-F5344CB8AC3E}">
        <p14:creationId xmlns:p14="http://schemas.microsoft.com/office/powerpoint/2010/main" xmlns="" val="486090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8118DE9-6A82-13A5-0CF4-1B9BCE5C3539}"/>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xmlns="" id="{B7CD8F06-F071-F686-DA2D-11FD56B52CED}"/>
              </a:ext>
            </a:extLst>
          </p:cNvPr>
          <p:cNvSpPr>
            <a:spLocks noGrp="1"/>
          </p:cNvSpPr>
          <p:nvPr>
            <p:ph type="dt" sz="half" idx="10"/>
          </p:nvPr>
        </p:nvSpPr>
        <p:spPr/>
        <p:txBody>
          <a:bodyPr/>
          <a:lstStyle/>
          <a:p>
            <a:fld id="{2BEFD46C-DC7A-49A3-97FF-EFF51DDE7962}" type="datetimeFigureOut">
              <a:rPr lang="en-IN" smtClean="0"/>
              <a:pPr/>
              <a:t>25-11-2024</a:t>
            </a:fld>
            <a:endParaRPr lang="en-IN"/>
          </a:p>
        </p:txBody>
      </p:sp>
      <p:sp>
        <p:nvSpPr>
          <p:cNvPr id="4" name="Footer Placeholder 3">
            <a:extLst>
              <a:ext uri="{FF2B5EF4-FFF2-40B4-BE49-F238E27FC236}">
                <a16:creationId xmlns:a16="http://schemas.microsoft.com/office/drawing/2014/main" xmlns="" id="{CF218E24-8DFD-F45F-91FD-5061D474A2FA}"/>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xmlns="" id="{5B8B59EF-CC5D-9D30-D6F7-F1087E28EC37}"/>
              </a:ext>
            </a:extLst>
          </p:cNvPr>
          <p:cNvSpPr>
            <a:spLocks noGrp="1"/>
          </p:cNvSpPr>
          <p:nvPr>
            <p:ph type="sldNum" sz="quarter" idx="12"/>
          </p:nvPr>
        </p:nvSpPr>
        <p:spPr/>
        <p:txBody>
          <a:bodyPr/>
          <a:lstStyle/>
          <a:p>
            <a:fld id="{6AD77AB2-1B50-4772-8F31-F578EC2A8C13}" type="slidenum">
              <a:rPr lang="en-IN" smtClean="0"/>
              <a:pPr/>
              <a:t>‹#›</a:t>
            </a:fld>
            <a:endParaRPr lang="en-IN"/>
          </a:p>
        </p:txBody>
      </p:sp>
    </p:spTree>
    <p:extLst>
      <p:ext uri="{BB962C8B-B14F-4D97-AF65-F5344CB8AC3E}">
        <p14:creationId xmlns:p14="http://schemas.microsoft.com/office/powerpoint/2010/main" xmlns="" val="23067845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176FDA28-7359-A279-62EE-BC4D1DF4D6CB}"/>
              </a:ext>
            </a:extLst>
          </p:cNvPr>
          <p:cNvSpPr>
            <a:spLocks noGrp="1"/>
          </p:cNvSpPr>
          <p:nvPr>
            <p:ph type="dt" sz="half" idx="10"/>
          </p:nvPr>
        </p:nvSpPr>
        <p:spPr/>
        <p:txBody>
          <a:bodyPr/>
          <a:lstStyle/>
          <a:p>
            <a:fld id="{2BEFD46C-DC7A-49A3-97FF-EFF51DDE7962}" type="datetimeFigureOut">
              <a:rPr lang="en-IN" smtClean="0"/>
              <a:pPr/>
              <a:t>25-11-2024</a:t>
            </a:fld>
            <a:endParaRPr lang="en-IN"/>
          </a:p>
        </p:txBody>
      </p:sp>
      <p:sp>
        <p:nvSpPr>
          <p:cNvPr id="3" name="Footer Placeholder 2">
            <a:extLst>
              <a:ext uri="{FF2B5EF4-FFF2-40B4-BE49-F238E27FC236}">
                <a16:creationId xmlns:a16="http://schemas.microsoft.com/office/drawing/2014/main" xmlns="" id="{00BC3445-DE8C-F46F-3981-5C7F4051F209}"/>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xmlns="" id="{42C6DE76-4E9C-B7B3-A8F2-0E54CFE36AEF}"/>
              </a:ext>
            </a:extLst>
          </p:cNvPr>
          <p:cNvSpPr>
            <a:spLocks noGrp="1"/>
          </p:cNvSpPr>
          <p:nvPr>
            <p:ph type="sldNum" sz="quarter" idx="12"/>
          </p:nvPr>
        </p:nvSpPr>
        <p:spPr/>
        <p:txBody>
          <a:bodyPr/>
          <a:lstStyle/>
          <a:p>
            <a:fld id="{6AD77AB2-1B50-4772-8F31-F578EC2A8C13}" type="slidenum">
              <a:rPr lang="en-IN" smtClean="0"/>
              <a:pPr/>
              <a:t>‹#›</a:t>
            </a:fld>
            <a:endParaRPr lang="en-IN"/>
          </a:p>
        </p:txBody>
      </p:sp>
    </p:spTree>
    <p:extLst>
      <p:ext uri="{BB962C8B-B14F-4D97-AF65-F5344CB8AC3E}">
        <p14:creationId xmlns:p14="http://schemas.microsoft.com/office/powerpoint/2010/main" xmlns="" val="21181172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839EE94-1274-03E3-E241-1A985F4C74D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xmlns="" id="{517BCD78-8A97-F64B-CABE-C6E7C7B22CC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xmlns="" id="{5D4B1038-7C71-1027-0400-6B6D7BD209E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F0DA96E7-78EF-641D-1968-ECC1230E57CB}"/>
              </a:ext>
            </a:extLst>
          </p:cNvPr>
          <p:cNvSpPr>
            <a:spLocks noGrp="1"/>
          </p:cNvSpPr>
          <p:nvPr>
            <p:ph type="dt" sz="half" idx="10"/>
          </p:nvPr>
        </p:nvSpPr>
        <p:spPr/>
        <p:txBody>
          <a:bodyPr/>
          <a:lstStyle/>
          <a:p>
            <a:fld id="{2BEFD46C-DC7A-49A3-97FF-EFF51DDE7962}" type="datetimeFigureOut">
              <a:rPr lang="en-IN" smtClean="0"/>
              <a:pPr/>
              <a:t>25-11-2024</a:t>
            </a:fld>
            <a:endParaRPr lang="en-IN"/>
          </a:p>
        </p:txBody>
      </p:sp>
      <p:sp>
        <p:nvSpPr>
          <p:cNvPr id="6" name="Footer Placeholder 5">
            <a:extLst>
              <a:ext uri="{FF2B5EF4-FFF2-40B4-BE49-F238E27FC236}">
                <a16:creationId xmlns:a16="http://schemas.microsoft.com/office/drawing/2014/main" xmlns="" id="{9630E9D6-7B45-13E2-30FC-B3D28FAD0D69}"/>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xmlns="" id="{61FD30AB-4D05-023A-A017-53E1D86C564A}"/>
              </a:ext>
            </a:extLst>
          </p:cNvPr>
          <p:cNvSpPr>
            <a:spLocks noGrp="1"/>
          </p:cNvSpPr>
          <p:nvPr>
            <p:ph type="sldNum" sz="quarter" idx="12"/>
          </p:nvPr>
        </p:nvSpPr>
        <p:spPr/>
        <p:txBody>
          <a:bodyPr/>
          <a:lstStyle/>
          <a:p>
            <a:fld id="{6AD77AB2-1B50-4772-8F31-F578EC2A8C13}" type="slidenum">
              <a:rPr lang="en-IN" smtClean="0"/>
              <a:pPr/>
              <a:t>‹#›</a:t>
            </a:fld>
            <a:endParaRPr lang="en-IN"/>
          </a:p>
        </p:txBody>
      </p:sp>
    </p:spTree>
    <p:extLst>
      <p:ext uri="{BB962C8B-B14F-4D97-AF65-F5344CB8AC3E}">
        <p14:creationId xmlns:p14="http://schemas.microsoft.com/office/powerpoint/2010/main" xmlns="" val="35322750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2D18BC5-F74F-F29F-B3B8-D72B4DA6C78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xmlns="" id="{47C89B9C-3F22-7508-DF26-FC92023FA38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xmlns="" id="{AED9DA24-D087-D00A-96FE-E6ED33296E8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193D2DCF-ED4C-8CCE-7242-C926B3C60CC1}"/>
              </a:ext>
            </a:extLst>
          </p:cNvPr>
          <p:cNvSpPr>
            <a:spLocks noGrp="1"/>
          </p:cNvSpPr>
          <p:nvPr>
            <p:ph type="dt" sz="half" idx="10"/>
          </p:nvPr>
        </p:nvSpPr>
        <p:spPr/>
        <p:txBody>
          <a:bodyPr/>
          <a:lstStyle/>
          <a:p>
            <a:fld id="{2BEFD46C-DC7A-49A3-97FF-EFF51DDE7962}" type="datetimeFigureOut">
              <a:rPr lang="en-IN" smtClean="0"/>
              <a:pPr/>
              <a:t>25-11-2024</a:t>
            </a:fld>
            <a:endParaRPr lang="en-IN"/>
          </a:p>
        </p:txBody>
      </p:sp>
      <p:sp>
        <p:nvSpPr>
          <p:cNvPr id="6" name="Footer Placeholder 5">
            <a:extLst>
              <a:ext uri="{FF2B5EF4-FFF2-40B4-BE49-F238E27FC236}">
                <a16:creationId xmlns:a16="http://schemas.microsoft.com/office/drawing/2014/main" xmlns="" id="{C52120E8-6CA2-F32B-E9DB-C19FCAAA45C1}"/>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xmlns="" id="{05659098-9F60-982F-A132-5BADB1F1F42B}"/>
              </a:ext>
            </a:extLst>
          </p:cNvPr>
          <p:cNvSpPr>
            <a:spLocks noGrp="1"/>
          </p:cNvSpPr>
          <p:nvPr>
            <p:ph type="sldNum" sz="quarter" idx="12"/>
          </p:nvPr>
        </p:nvSpPr>
        <p:spPr/>
        <p:txBody>
          <a:bodyPr/>
          <a:lstStyle/>
          <a:p>
            <a:fld id="{6AD77AB2-1B50-4772-8F31-F578EC2A8C13}" type="slidenum">
              <a:rPr lang="en-IN" smtClean="0"/>
              <a:pPr/>
              <a:t>‹#›</a:t>
            </a:fld>
            <a:endParaRPr lang="en-IN"/>
          </a:p>
        </p:txBody>
      </p:sp>
    </p:spTree>
    <p:extLst>
      <p:ext uri="{BB962C8B-B14F-4D97-AF65-F5344CB8AC3E}">
        <p14:creationId xmlns:p14="http://schemas.microsoft.com/office/powerpoint/2010/main" xmlns="" val="34774705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F6D9425-05FD-064C-ECDD-DA00C23E325E}"/>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xmlns="" id="{4B1E7B36-79BB-26D1-7DF7-1DB48BDCFA5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xmlns="" id="{DAAAE0E4-1B0E-9612-B4C2-12E275A18E2C}"/>
              </a:ext>
            </a:extLst>
          </p:cNvPr>
          <p:cNvSpPr>
            <a:spLocks noGrp="1"/>
          </p:cNvSpPr>
          <p:nvPr>
            <p:ph type="dt" sz="half" idx="10"/>
          </p:nvPr>
        </p:nvSpPr>
        <p:spPr/>
        <p:txBody>
          <a:bodyPr/>
          <a:lstStyle/>
          <a:p>
            <a:fld id="{2BEFD46C-DC7A-49A3-97FF-EFF51DDE7962}" type="datetimeFigureOut">
              <a:rPr lang="en-IN" smtClean="0"/>
              <a:pPr/>
              <a:t>25-11-2024</a:t>
            </a:fld>
            <a:endParaRPr lang="en-IN"/>
          </a:p>
        </p:txBody>
      </p:sp>
      <p:sp>
        <p:nvSpPr>
          <p:cNvPr id="5" name="Footer Placeholder 4">
            <a:extLst>
              <a:ext uri="{FF2B5EF4-FFF2-40B4-BE49-F238E27FC236}">
                <a16:creationId xmlns:a16="http://schemas.microsoft.com/office/drawing/2014/main" xmlns="" id="{3115FB38-D283-61E3-7C53-D8614D8F5F15}"/>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xmlns="" id="{21E329F6-AF70-3251-CD67-8131913063A0}"/>
              </a:ext>
            </a:extLst>
          </p:cNvPr>
          <p:cNvSpPr>
            <a:spLocks noGrp="1"/>
          </p:cNvSpPr>
          <p:nvPr>
            <p:ph type="sldNum" sz="quarter" idx="12"/>
          </p:nvPr>
        </p:nvSpPr>
        <p:spPr/>
        <p:txBody>
          <a:bodyPr/>
          <a:lstStyle/>
          <a:p>
            <a:fld id="{6AD77AB2-1B50-4772-8F31-F578EC2A8C13}" type="slidenum">
              <a:rPr lang="en-IN" smtClean="0"/>
              <a:pPr/>
              <a:t>‹#›</a:t>
            </a:fld>
            <a:endParaRPr lang="en-IN"/>
          </a:p>
        </p:txBody>
      </p:sp>
    </p:spTree>
    <p:extLst>
      <p:ext uri="{BB962C8B-B14F-4D97-AF65-F5344CB8AC3E}">
        <p14:creationId xmlns:p14="http://schemas.microsoft.com/office/powerpoint/2010/main" xmlns="" val="23731014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3769C20A-761D-B3CB-39FB-7DE84ACC7AB4}"/>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xmlns="" id="{F82693AE-89FC-B155-8320-9927213A966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xmlns="" id="{818F097F-6E66-FC04-8E56-65F049D078C5}"/>
              </a:ext>
            </a:extLst>
          </p:cNvPr>
          <p:cNvSpPr>
            <a:spLocks noGrp="1"/>
          </p:cNvSpPr>
          <p:nvPr>
            <p:ph type="dt" sz="half" idx="10"/>
          </p:nvPr>
        </p:nvSpPr>
        <p:spPr/>
        <p:txBody>
          <a:bodyPr/>
          <a:lstStyle/>
          <a:p>
            <a:fld id="{2BEFD46C-DC7A-49A3-97FF-EFF51DDE7962}" type="datetimeFigureOut">
              <a:rPr lang="en-IN" smtClean="0"/>
              <a:pPr/>
              <a:t>25-11-2024</a:t>
            </a:fld>
            <a:endParaRPr lang="en-IN"/>
          </a:p>
        </p:txBody>
      </p:sp>
      <p:sp>
        <p:nvSpPr>
          <p:cNvPr id="5" name="Footer Placeholder 4">
            <a:extLst>
              <a:ext uri="{FF2B5EF4-FFF2-40B4-BE49-F238E27FC236}">
                <a16:creationId xmlns:a16="http://schemas.microsoft.com/office/drawing/2014/main" xmlns="" id="{743FFE95-5C44-1FD7-99B5-387A3F2369EB}"/>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xmlns="" id="{7B4A0ED7-5FDD-8976-3401-6BBE11E4D0C0}"/>
              </a:ext>
            </a:extLst>
          </p:cNvPr>
          <p:cNvSpPr>
            <a:spLocks noGrp="1"/>
          </p:cNvSpPr>
          <p:nvPr>
            <p:ph type="sldNum" sz="quarter" idx="12"/>
          </p:nvPr>
        </p:nvSpPr>
        <p:spPr/>
        <p:txBody>
          <a:bodyPr/>
          <a:lstStyle/>
          <a:p>
            <a:fld id="{6AD77AB2-1B50-4772-8F31-F578EC2A8C13}" type="slidenum">
              <a:rPr lang="en-IN" smtClean="0"/>
              <a:pPr/>
              <a:t>‹#›</a:t>
            </a:fld>
            <a:endParaRPr lang="en-IN"/>
          </a:p>
        </p:txBody>
      </p:sp>
    </p:spTree>
    <p:extLst>
      <p:ext uri="{BB962C8B-B14F-4D97-AF65-F5344CB8AC3E}">
        <p14:creationId xmlns:p14="http://schemas.microsoft.com/office/powerpoint/2010/main" xmlns="" val="36648075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450C7D57-DD41-88F9-70E6-78E01903219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xmlns="" id="{5FA4B9F5-84B7-3D89-45F3-D7116CB2CB3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xmlns="" id="{4F16F3FC-9B96-0F77-3700-E4A48EA80C1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BEFD46C-DC7A-49A3-97FF-EFF51DDE7962}" type="datetimeFigureOut">
              <a:rPr lang="en-IN" smtClean="0"/>
              <a:pPr/>
              <a:t>25-11-2024</a:t>
            </a:fld>
            <a:endParaRPr lang="en-IN"/>
          </a:p>
        </p:txBody>
      </p:sp>
      <p:sp>
        <p:nvSpPr>
          <p:cNvPr id="5" name="Footer Placeholder 4">
            <a:extLst>
              <a:ext uri="{FF2B5EF4-FFF2-40B4-BE49-F238E27FC236}">
                <a16:creationId xmlns:a16="http://schemas.microsoft.com/office/drawing/2014/main" xmlns="" id="{6B226C3E-D845-AA08-69B2-EA6C8C10EED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xmlns="" id="{43EFA3E7-48D2-2C0B-74D3-4F4A464A265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AD77AB2-1B50-4772-8F31-F578EC2A8C13}" type="slidenum">
              <a:rPr lang="en-IN" smtClean="0"/>
              <a:pPr/>
              <a:t>‹#›</a:t>
            </a:fld>
            <a:endParaRPr lang="en-IN"/>
          </a:p>
        </p:txBody>
      </p:sp>
    </p:spTree>
    <p:extLst>
      <p:ext uri="{BB962C8B-B14F-4D97-AF65-F5344CB8AC3E}">
        <p14:creationId xmlns:p14="http://schemas.microsoft.com/office/powerpoint/2010/main" xmlns="" val="4997150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customXml" Target="../ink/ink2.xml"/><Relationship Id="rId4" Type="http://schemas.openxmlformats.org/officeDocument/2006/relationships/image" Target="../media/image8.png"/></Relationships>
</file>

<file path=ppt/slides/_rels/slide3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customXml" Target="../ink/ink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784ECCC-C408-8ECE-A759-19C1EED289EF}"/>
              </a:ext>
            </a:extLst>
          </p:cNvPr>
          <p:cNvSpPr>
            <a:spLocks noGrp="1"/>
          </p:cNvSpPr>
          <p:nvPr>
            <p:ph type="ctrTitle"/>
          </p:nvPr>
        </p:nvSpPr>
        <p:spPr/>
        <p:txBody>
          <a:bodyPr>
            <a:normAutofit/>
          </a:bodyPr>
          <a:lstStyle/>
          <a:p>
            <a:r>
              <a:rPr lang="en-IN" sz="3200" b="1" dirty="0">
                <a:latin typeface="Times New Roman" panose="02020603050405020304" pitchFamily="18" charset="0"/>
                <a:cs typeface="Times New Roman" panose="02020603050405020304" pitchFamily="18" charset="0"/>
              </a:rPr>
              <a:t>Module -2 </a:t>
            </a:r>
          </a:p>
        </p:txBody>
      </p:sp>
      <p:sp>
        <p:nvSpPr>
          <p:cNvPr id="3" name="Subtitle 2">
            <a:extLst>
              <a:ext uri="{FF2B5EF4-FFF2-40B4-BE49-F238E27FC236}">
                <a16:creationId xmlns:a16="http://schemas.microsoft.com/office/drawing/2014/main" xmlns="" id="{CEB4BA20-0525-6A82-C3B3-7DE1401E35B5}"/>
              </a:ext>
            </a:extLst>
          </p:cNvPr>
          <p:cNvSpPr>
            <a:spLocks noGrp="1"/>
          </p:cNvSpPr>
          <p:nvPr>
            <p:ph type="subTitle" idx="1"/>
          </p:nvPr>
        </p:nvSpPr>
        <p:spPr/>
        <p:txBody>
          <a:bodyPr>
            <a:normAutofit/>
          </a:bodyPr>
          <a:lstStyle/>
          <a:p>
            <a:r>
              <a:rPr lang="en-IN" sz="3200" b="1" dirty="0"/>
              <a:t>Understanding Requirements</a:t>
            </a:r>
          </a:p>
        </p:txBody>
      </p:sp>
    </p:spTree>
    <p:extLst>
      <p:ext uri="{BB962C8B-B14F-4D97-AF65-F5344CB8AC3E}">
        <p14:creationId xmlns:p14="http://schemas.microsoft.com/office/powerpoint/2010/main" xmlns="" val="40442717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8D3AC86-E4C6-9D0C-19BD-4D35949559C5}"/>
              </a:ext>
            </a:extLst>
          </p:cNvPr>
          <p:cNvSpPr>
            <a:spLocks noGrp="1"/>
          </p:cNvSpPr>
          <p:nvPr>
            <p:ph type="title"/>
          </p:nvPr>
        </p:nvSpPr>
        <p:spPr/>
        <p:txBody>
          <a:bodyPr>
            <a:normAutofit/>
          </a:bodyPr>
          <a:lstStyle/>
          <a:p>
            <a:r>
              <a:rPr lang="en-IN" sz="2400" b="1" dirty="0">
                <a:latin typeface="Times New Roman" panose="02020603050405020304" pitchFamily="18" charset="0"/>
                <a:cs typeface="Times New Roman" panose="02020603050405020304" pitchFamily="18" charset="0"/>
              </a:rPr>
              <a:t>Requirements Engineering</a:t>
            </a:r>
          </a:p>
        </p:txBody>
      </p:sp>
      <p:sp>
        <p:nvSpPr>
          <p:cNvPr id="3" name="Content Placeholder 2">
            <a:extLst>
              <a:ext uri="{FF2B5EF4-FFF2-40B4-BE49-F238E27FC236}">
                <a16:creationId xmlns:a16="http://schemas.microsoft.com/office/drawing/2014/main" xmlns="" id="{6D4EBB4E-5D94-17B2-6491-EF1A05EB64E3}"/>
              </a:ext>
            </a:extLst>
          </p:cNvPr>
          <p:cNvSpPr>
            <a:spLocks noGrp="1"/>
          </p:cNvSpPr>
          <p:nvPr>
            <p:ph idx="1"/>
          </p:nvPr>
        </p:nvSpPr>
        <p:spPr/>
        <p:txBody>
          <a:bodyPr>
            <a:normAutofit fontScale="92500" lnSpcReduction="10000"/>
          </a:bodyPr>
          <a:lstStyle/>
          <a:p>
            <a:r>
              <a:rPr lang="en-IN" sz="2400" dirty="0"/>
              <a:t>The process of collecting the S/w </a:t>
            </a:r>
            <a:r>
              <a:rPr lang="en-IN" sz="2400" dirty="0" err="1"/>
              <a:t>req</a:t>
            </a:r>
            <a:r>
              <a:rPr lang="en-IN" sz="2400" dirty="0"/>
              <a:t> from the client and </a:t>
            </a:r>
            <a:r>
              <a:rPr lang="en-IN" sz="2400" dirty="0" err="1"/>
              <a:t>understanding,analysis</a:t>
            </a:r>
            <a:r>
              <a:rPr lang="en-IN" sz="2400" dirty="0"/>
              <a:t> and documenting it is called RE.</a:t>
            </a:r>
          </a:p>
          <a:p>
            <a:r>
              <a:rPr lang="en-IN" sz="2400" dirty="0"/>
              <a:t>RE constructs  a bridge to design and construction.</a:t>
            </a:r>
          </a:p>
          <a:p>
            <a:pPr marL="0" indent="0">
              <a:buNone/>
            </a:pPr>
            <a:r>
              <a:rPr lang="en-IN" sz="2400" dirty="0"/>
              <a:t>7 different tasks.</a:t>
            </a:r>
          </a:p>
          <a:p>
            <a:r>
              <a:rPr lang="en-IN" sz="2400" dirty="0"/>
              <a:t>Inception</a:t>
            </a:r>
          </a:p>
          <a:p>
            <a:r>
              <a:rPr lang="en-IN" sz="2400" dirty="0"/>
              <a:t>Elicitation</a:t>
            </a:r>
          </a:p>
          <a:p>
            <a:r>
              <a:rPr lang="en-IN" sz="2400" dirty="0"/>
              <a:t>Elaboration</a:t>
            </a:r>
          </a:p>
          <a:p>
            <a:r>
              <a:rPr lang="en-IN" sz="2400" dirty="0"/>
              <a:t>Negotiation</a:t>
            </a:r>
          </a:p>
          <a:p>
            <a:r>
              <a:rPr lang="en-IN" sz="2400" dirty="0"/>
              <a:t>Specification</a:t>
            </a:r>
          </a:p>
          <a:p>
            <a:r>
              <a:rPr lang="en-IN" sz="2400" dirty="0"/>
              <a:t>Validation</a:t>
            </a:r>
          </a:p>
          <a:p>
            <a:r>
              <a:rPr lang="en-IN" sz="2400" dirty="0"/>
              <a:t>Requirements Management</a:t>
            </a:r>
          </a:p>
          <a:p>
            <a:endParaRPr lang="en-IN" sz="2400" dirty="0"/>
          </a:p>
        </p:txBody>
      </p:sp>
    </p:spTree>
    <p:extLst>
      <p:ext uri="{BB962C8B-B14F-4D97-AF65-F5344CB8AC3E}">
        <p14:creationId xmlns:p14="http://schemas.microsoft.com/office/powerpoint/2010/main" xmlns="" val="17016788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4DD5FC6-BE3C-C94A-138C-B64CAC1F8B0A}"/>
              </a:ext>
            </a:extLst>
          </p:cNvPr>
          <p:cNvSpPr>
            <a:spLocks noGrp="1"/>
          </p:cNvSpPr>
          <p:nvPr>
            <p:ph type="title"/>
          </p:nvPr>
        </p:nvSpPr>
        <p:spPr>
          <a:xfrm>
            <a:off x="838200" y="365125"/>
            <a:ext cx="10515600" cy="844243"/>
          </a:xfrm>
        </p:spPr>
        <p:txBody>
          <a:bodyPr>
            <a:normAutofit fontScale="90000"/>
          </a:bodyPr>
          <a:lstStyle/>
          <a:p>
            <a:r>
              <a:rPr lang="en-IN" sz="4400" dirty="0"/>
              <a:t/>
            </a:r>
            <a:br>
              <a:rPr lang="en-IN" sz="4400" dirty="0"/>
            </a:br>
            <a:r>
              <a:rPr lang="en-IN" sz="3600" b="1" dirty="0"/>
              <a:t>Inception</a:t>
            </a:r>
            <a:r>
              <a:rPr lang="en-IN" sz="4400" b="1" dirty="0"/>
              <a:t/>
            </a:r>
            <a:br>
              <a:rPr lang="en-IN" sz="4400" b="1" dirty="0"/>
            </a:br>
            <a:endParaRPr lang="en-IN" b="1" dirty="0"/>
          </a:p>
        </p:txBody>
      </p:sp>
      <p:sp>
        <p:nvSpPr>
          <p:cNvPr id="3" name="Content Placeholder 2">
            <a:extLst>
              <a:ext uri="{FF2B5EF4-FFF2-40B4-BE49-F238E27FC236}">
                <a16:creationId xmlns:a16="http://schemas.microsoft.com/office/drawing/2014/main" xmlns="" id="{A2A810B9-0709-BB9B-96A3-AF848574608E}"/>
              </a:ext>
            </a:extLst>
          </p:cNvPr>
          <p:cNvSpPr>
            <a:spLocks noGrp="1"/>
          </p:cNvSpPr>
          <p:nvPr>
            <p:ph idx="1"/>
          </p:nvPr>
        </p:nvSpPr>
        <p:spPr>
          <a:xfrm>
            <a:off x="838200" y="1209368"/>
            <a:ext cx="10515600" cy="4967595"/>
          </a:xfrm>
        </p:spPr>
        <p:txBody>
          <a:bodyPr>
            <a:normAutofit lnSpcReduction="10000"/>
          </a:bodyPr>
          <a:lstStyle/>
          <a:p>
            <a:r>
              <a:rPr lang="en-IN" sz="2400" dirty="0">
                <a:latin typeface="Times New Roman" panose="02020603050405020304" pitchFamily="18" charset="0"/>
                <a:cs typeface="Times New Roman" panose="02020603050405020304" pitchFamily="18" charset="0"/>
              </a:rPr>
              <a:t>Re asks set of questions to establish a s/w process</a:t>
            </a:r>
          </a:p>
          <a:p>
            <a:r>
              <a:rPr lang="en-IN" sz="2400" b="1" dirty="0">
                <a:latin typeface="Times New Roman" panose="02020603050405020304" pitchFamily="18" charset="0"/>
                <a:cs typeface="Times New Roman" panose="02020603050405020304" pitchFamily="18" charset="0"/>
              </a:rPr>
              <a:t>Basic </a:t>
            </a:r>
            <a:r>
              <a:rPr lang="en-IN" sz="2400" b="1" dirty="0" err="1">
                <a:latin typeface="Times New Roman" panose="02020603050405020304" pitchFamily="18" charset="0"/>
                <a:cs typeface="Times New Roman" panose="02020603050405020304" pitchFamily="18" charset="0"/>
              </a:rPr>
              <a:t>details,Aim,goal</a:t>
            </a:r>
            <a:r>
              <a:rPr lang="en-IN" sz="2400" b="1" dirty="0">
                <a:latin typeface="Times New Roman" panose="02020603050405020304" pitchFamily="18" charset="0"/>
                <a:cs typeface="Times New Roman" panose="02020603050405020304" pitchFamily="18" charset="0"/>
              </a:rPr>
              <a:t> of the project and find out the solution</a:t>
            </a:r>
            <a:r>
              <a:rPr lang="en-IN" sz="2400" dirty="0">
                <a:latin typeface="Times New Roman" panose="02020603050405020304" pitchFamily="18" charset="0"/>
                <a:cs typeface="Times New Roman" panose="02020603050405020304" pitchFamily="18" charset="0"/>
              </a:rPr>
              <a:t>.</a:t>
            </a:r>
          </a:p>
          <a:p>
            <a:r>
              <a:rPr lang="en-IN" sz="2400" dirty="0">
                <a:latin typeface="Times New Roman" panose="02020603050405020304" pitchFamily="18" charset="0"/>
                <a:cs typeface="Times New Roman" panose="02020603050405020304" pitchFamily="18" charset="0"/>
              </a:rPr>
              <a:t>Identify stakeholders and who want the solution.</a:t>
            </a:r>
          </a:p>
          <a:p>
            <a:r>
              <a:rPr lang="en-IN" sz="2400" dirty="0">
                <a:latin typeface="Times New Roman" panose="02020603050405020304" pitchFamily="18" charset="0"/>
                <a:cs typeface="Times New Roman" panose="02020603050405020304" pitchFamily="18" charset="0"/>
              </a:rPr>
              <a:t>Understand nature of the solution</a:t>
            </a:r>
          </a:p>
          <a:p>
            <a:r>
              <a:rPr lang="en-IN" sz="2400" dirty="0">
                <a:latin typeface="Times New Roman" panose="02020603050405020304" pitchFamily="18" charset="0"/>
                <a:cs typeface="Times New Roman" panose="02020603050405020304" pitchFamily="18" charset="0"/>
              </a:rPr>
              <a:t>Collaboration b/w customer and developer.</a:t>
            </a:r>
          </a:p>
          <a:p>
            <a:pPr marL="0" indent="0">
              <a:buNone/>
            </a:pPr>
            <a:r>
              <a:rPr lang="en-IN" sz="2400" b="1" dirty="0">
                <a:latin typeface="Times New Roman" panose="02020603050405020304" pitchFamily="18" charset="0"/>
                <a:cs typeface="Times New Roman" panose="02020603050405020304" pitchFamily="18" charset="0"/>
              </a:rPr>
              <a:t>Elicitation</a:t>
            </a:r>
          </a:p>
          <a:p>
            <a:r>
              <a:rPr lang="en-IN" sz="2400" dirty="0">
                <a:latin typeface="Times New Roman" panose="02020603050405020304" pitchFamily="18" charset="0"/>
                <a:cs typeface="Times New Roman" panose="02020603050405020304" pitchFamily="18" charset="0"/>
              </a:rPr>
              <a:t>Gathering the </a:t>
            </a:r>
            <a:r>
              <a:rPr lang="en-IN" sz="2400" dirty="0" err="1">
                <a:latin typeface="Times New Roman" panose="02020603050405020304" pitchFamily="18" charset="0"/>
                <a:cs typeface="Times New Roman" panose="02020603050405020304" pitchFamily="18" charset="0"/>
              </a:rPr>
              <a:t>req</a:t>
            </a:r>
            <a:r>
              <a:rPr lang="en-IN" sz="2400" dirty="0">
                <a:latin typeface="Times New Roman" panose="02020603050405020304" pitchFamily="18" charset="0"/>
                <a:cs typeface="Times New Roman" panose="02020603050405020304" pitchFamily="18" charset="0"/>
              </a:rPr>
              <a:t> from the stakeholders.</a:t>
            </a:r>
          </a:p>
          <a:p>
            <a:r>
              <a:rPr lang="en-IN" sz="2400" dirty="0">
                <a:latin typeface="Times New Roman" panose="02020603050405020304" pitchFamily="18" charset="0"/>
                <a:cs typeface="Times New Roman" panose="02020603050405020304" pitchFamily="18" charset="0"/>
              </a:rPr>
              <a:t>Right people must be involved in this phase.(no space for mistake)</a:t>
            </a:r>
          </a:p>
          <a:p>
            <a:pPr marL="0" indent="0">
              <a:buNone/>
            </a:pPr>
            <a:r>
              <a:rPr lang="en-IN" sz="2400" dirty="0">
                <a:latin typeface="Times New Roman" panose="02020603050405020304" pitchFamily="18" charset="0"/>
                <a:cs typeface="Times New Roman" panose="02020603050405020304" pitchFamily="18" charset="0"/>
              </a:rPr>
              <a:t>The following problems may occur in this phase.</a:t>
            </a:r>
          </a:p>
          <a:p>
            <a:r>
              <a:rPr lang="en-IN" sz="2400" b="1" dirty="0">
                <a:latin typeface="Times New Roman" panose="02020603050405020304" pitchFamily="18" charset="0"/>
                <a:cs typeface="Times New Roman" panose="02020603050405020304" pitchFamily="18" charset="0"/>
              </a:rPr>
              <a:t>Problem of scope</a:t>
            </a:r>
            <a:r>
              <a:rPr lang="en-IN" sz="2400" dirty="0">
                <a:latin typeface="Times New Roman" panose="02020603050405020304" pitchFamily="18" charset="0"/>
                <a:cs typeface="Times New Roman" panose="02020603050405020304" pitchFamily="18" charset="0"/>
              </a:rPr>
              <a:t>—un necessary technical details, rather than clarify of the overall system objective.</a:t>
            </a:r>
          </a:p>
          <a:p>
            <a:r>
              <a:rPr lang="en-IN" sz="2400" dirty="0">
                <a:latin typeface="Times New Roman" panose="02020603050405020304" pitchFamily="18" charset="0"/>
                <a:cs typeface="Times New Roman" panose="02020603050405020304" pitchFamily="18" charset="0"/>
              </a:rPr>
              <a:t> leads to confuse.</a:t>
            </a:r>
          </a:p>
        </p:txBody>
      </p:sp>
    </p:spTree>
    <p:extLst>
      <p:ext uri="{BB962C8B-B14F-4D97-AF65-F5344CB8AC3E}">
        <p14:creationId xmlns:p14="http://schemas.microsoft.com/office/powerpoint/2010/main" xmlns="" val="1324421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D4C8C6E-E7DD-BB65-D47E-4029ED85DA86}"/>
              </a:ext>
            </a:extLst>
          </p:cNvPr>
          <p:cNvSpPr>
            <a:spLocks noGrp="1"/>
          </p:cNvSpPr>
          <p:nvPr>
            <p:ph type="title"/>
          </p:nvPr>
        </p:nvSpPr>
        <p:spPr/>
        <p:txBody>
          <a:bodyPr>
            <a:normAutofit fontScale="90000"/>
          </a:bodyPr>
          <a:lstStyle/>
          <a:p>
            <a:pPr marL="342900" indent="-342900">
              <a:buFont typeface="Arial" panose="020B0604020202020204" pitchFamily="34" charset="0"/>
              <a:buChar char="•"/>
            </a:pPr>
            <a:r>
              <a:rPr lang="en-IN" sz="2400" b="1" dirty="0">
                <a:latin typeface="Times New Roman" panose="02020603050405020304" pitchFamily="18" charset="0"/>
                <a:cs typeface="Times New Roman" panose="02020603050405020304" pitchFamily="18" charset="0"/>
              </a:rPr>
              <a:t>Problem of </a:t>
            </a:r>
            <a:r>
              <a:rPr lang="en-IN" sz="2400" b="1" dirty="0" err="1">
                <a:latin typeface="Times New Roman" panose="02020603050405020304" pitchFamily="18" charset="0"/>
                <a:cs typeface="Times New Roman" panose="02020603050405020304" pitchFamily="18" charset="0"/>
              </a:rPr>
              <a:t>understanding</a:t>
            </a:r>
            <a:r>
              <a:rPr lang="en-IN" sz="2400" dirty="0" err="1">
                <a:latin typeface="Times New Roman" panose="02020603050405020304" pitchFamily="18" charset="0"/>
                <a:cs typeface="Times New Roman" panose="02020603050405020304" pitchFamily="18" charset="0"/>
              </a:rPr>
              <a:t>:the</a:t>
            </a:r>
            <a:r>
              <a:rPr lang="en-IN" sz="2400" dirty="0">
                <a:latin typeface="Times New Roman" panose="02020603050405020304" pitchFamily="18" charset="0"/>
                <a:cs typeface="Times New Roman" panose="02020603050405020304" pitchFamily="18" charset="0"/>
              </a:rPr>
              <a:t> customers/users are not completely sure of what is needed.</a:t>
            </a:r>
            <a:br>
              <a:rPr lang="en-IN" sz="2400" dirty="0">
                <a:latin typeface="Times New Roman" panose="02020603050405020304" pitchFamily="18" charset="0"/>
                <a:cs typeface="Times New Roman" panose="02020603050405020304" pitchFamily="18" charset="0"/>
              </a:rPr>
            </a:br>
            <a:r>
              <a:rPr lang="en-IN" sz="2400" dirty="0">
                <a:latin typeface="Times New Roman" panose="02020603050405020304" pitchFamily="18" charset="0"/>
                <a:cs typeface="Times New Roman" panose="02020603050405020304" pitchFamily="18" charset="0"/>
              </a:rPr>
              <a:t/>
            </a:r>
            <a:br>
              <a:rPr lang="en-IN" sz="2400" dirty="0">
                <a:latin typeface="Times New Roman" panose="02020603050405020304" pitchFamily="18" charset="0"/>
                <a:cs typeface="Times New Roman" panose="02020603050405020304" pitchFamily="18" charset="0"/>
              </a:rPr>
            </a:br>
            <a:endParaRPr lang="en-IN" sz="24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347B6E65-B29C-8AF0-F5D3-11399893A13E}"/>
              </a:ext>
            </a:extLst>
          </p:cNvPr>
          <p:cNvSpPr>
            <a:spLocks noGrp="1"/>
          </p:cNvSpPr>
          <p:nvPr>
            <p:ph idx="1"/>
          </p:nvPr>
        </p:nvSpPr>
        <p:spPr>
          <a:xfrm>
            <a:off x="838200" y="1091381"/>
            <a:ext cx="10515600" cy="5085582"/>
          </a:xfrm>
        </p:spPr>
        <p:txBody>
          <a:bodyPr>
            <a:normAutofit/>
          </a:bodyPr>
          <a:lstStyle/>
          <a:p>
            <a:r>
              <a:rPr lang="en-IN" sz="2400" dirty="0">
                <a:latin typeface="Times New Roman" panose="02020603050405020304" pitchFamily="18" charset="0"/>
                <a:cs typeface="Times New Roman" panose="02020603050405020304" pitchFamily="18" charset="0"/>
              </a:rPr>
              <a:t>Poor understanding between developer and customer.</a:t>
            </a:r>
          </a:p>
          <a:p>
            <a:r>
              <a:rPr lang="en-IN" sz="2200" b="1" dirty="0">
                <a:latin typeface="Times New Roman" panose="02020603050405020304" pitchFamily="18" charset="0"/>
                <a:cs typeface="Times New Roman" panose="02020603050405020304" pitchFamily="18" charset="0"/>
              </a:rPr>
              <a:t>Problem of volatility: </a:t>
            </a:r>
            <a:r>
              <a:rPr lang="en-IN" sz="2200" dirty="0">
                <a:latin typeface="Times New Roman" panose="02020603050405020304" pitchFamily="18" charset="0"/>
                <a:cs typeface="Times New Roman" panose="02020603050405020304" pitchFamily="18" charset="0"/>
              </a:rPr>
              <a:t>the</a:t>
            </a:r>
            <a:r>
              <a:rPr lang="en-IN" sz="2200" b="1" dirty="0">
                <a:latin typeface="Times New Roman" panose="02020603050405020304" pitchFamily="18" charset="0"/>
                <a:cs typeface="Times New Roman" panose="02020603050405020304" pitchFamily="18" charset="0"/>
              </a:rPr>
              <a:t> </a:t>
            </a:r>
            <a:r>
              <a:rPr lang="en-IN" sz="2200" dirty="0">
                <a:latin typeface="Times New Roman" panose="02020603050405020304" pitchFamily="18" charset="0"/>
                <a:cs typeface="Times New Roman" panose="02020603050405020304" pitchFamily="18" charset="0"/>
              </a:rPr>
              <a:t>requirements change over time.</a:t>
            </a:r>
          </a:p>
          <a:p>
            <a:r>
              <a:rPr lang="en-IN" sz="2200" dirty="0">
                <a:latin typeface="Times New Roman" panose="02020603050405020304" pitchFamily="18" charset="0"/>
                <a:cs typeface="Times New Roman" panose="02020603050405020304" pitchFamily="18" charset="0"/>
              </a:rPr>
              <a:t>Due to this we may face loss of money, time waste.</a:t>
            </a:r>
          </a:p>
          <a:p>
            <a:endParaRPr lang="en-IN" sz="2200" dirty="0">
              <a:latin typeface="Times New Roman" panose="02020603050405020304" pitchFamily="18" charset="0"/>
              <a:cs typeface="Times New Roman" panose="02020603050405020304" pitchFamily="18" charset="0"/>
            </a:endParaRPr>
          </a:p>
          <a:p>
            <a:r>
              <a:rPr lang="en-IN" sz="2200" b="1" dirty="0">
                <a:latin typeface="Times New Roman" panose="02020603050405020304" pitchFamily="18" charset="0"/>
                <a:cs typeface="Times New Roman" panose="02020603050405020304" pitchFamily="18" charset="0"/>
              </a:rPr>
              <a:t>Elaboration:</a:t>
            </a:r>
          </a:p>
          <a:p>
            <a:r>
              <a:rPr lang="en-IN" sz="2200" dirty="0">
                <a:latin typeface="Times New Roman" panose="02020603050405020304" pitchFamily="18" charset="0"/>
                <a:cs typeface="Times New Roman" panose="02020603050405020304" pitchFamily="18" charset="0"/>
              </a:rPr>
              <a:t>It takes the </a:t>
            </a:r>
            <a:r>
              <a:rPr lang="en-IN" sz="2200" dirty="0" err="1">
                <a:latin typeface="Times New Roman" panose="02020603050405020304" pitchFamily="18" charset="0"/>
                <a:cs typeface="Times New Roman" panose="02020603050405020304" pitchFamily="18" charset="0"/>
              </a:rPr>
              <a:t>req</a:t>
            </a:r>
            <a:r>
              <a:rPr lang="en-IN" sz="2200" dirty="0">
                <a:latin typeface="Times New Roman" panose="02020603050405020304" pitchFamily="18" charset="0"/>
                <a:cs typeface="Times New Roman" panose="02020603050405020304" pitchFamily="18" charset="0"/>
              </a:rPr>
              <a:t> that have been gathered from 1&amp;2 phases and expand them.</a:t>
            </a:r>
          </a:p>
          <a:p>
            <a:r>
              <a:rPr lang="en-IN" sz="2200" dirty="0">
                <a:latin typeface="Times New Roman" panose="02020603050405020304" pitchFamily="18" charset="0"/>
                <a:cs typeface="Times New Roman" panose="02020603050405020304" pitchFamily="18" charset="0"/>
              </a:rPr>
              <a:t>The main task is developing model and prototype of software using </a:t>
            </a:r>
            <a:r>
              <a:rPr lang="en-IN" sz="2200" dirty="0" err="1">
                <a:latin typeface="Times New Roman" panose="02020603050405020304" pitchFamily="18" charset="0"/>
                <a:cs typeface="Times New Roman" panose="02020603050405020304" pitchFamily="18" charset="0"/>
              </a:rPr>
              <a:t>functions,feature</a:t>
            </a:r>
            <a:r>
              <a:rPr lang="en-IN" sz="2200" dirty="0">
                <a:latin typeface="Times New Roman" panose="02020603050405020304" pitchFamily="18" charset="0"/>
                <a:cs typeface="Times New Roman" panose="02020603050405020304" pitchFamily="18" charset="0"/>
              </a:rPr>
              <a:t> and using different tools.</a:t>
            </a:r>
          </a:p>
          <a:p>
            <a:r>
              <a:rPr lang="en-IN" sz="2200" b="1" dirty="0">
                <a:latin typeface="Times New Roman" panose="02020603050405020304" pitchFamily="18" charset="0"/>
                <a:cs typeface="Times New Roman" panose="02020603050405020304" pitchFamily="18" charset="0"/>
              </a:rPr>
              <a:t>Negotiation:</a:t>
            </a:r>
          </a:p>
          <a:p>
            <a:r>
              <a:rPr lang="en-IN" sz="2200" dirty="0">
                <a:latin typeface="Times New Roman" panose="02020603050405020304" pitchFamily="18" charset="0"/>
                <a:cs typeface="Times New Roman" panose="02020603050405020304" pitchFamily="18" charset="0"/>
              </a:rPr>
              <a:t>Negotiation b/w the developer and customer about limited availability of resources, delivery time, project cost and overall estimation of project.</a:t>
            </a:r>
          </a:p>
          <a:p>
            <a:r>
              <a:rPr lang="en-IN" sz="2200" dirty="0">
                <a:latin typeface="Times New Roman" panose="02020603050405020304" pitchFamily="18" charset="0"/>
                <a:cs typeface="Times New Roman" panose="02020603050405020304" pitchFamily="18" charset="0"/>
              </a:rPr>
              <a:t>Prioritize the </a:t>
            </a:r>
            <a:r>
              <a:rPr lang="en-IN" sz="2200" dirty="0" err="1">
                <a:latin typeface="Times New Roman" panose="02020603050405020304" pitchFamily="18" charset="0"/>
                <a:cs typeface="Times New Roman" panose="02020603050405020304" pitchFamily="18" charset="0"/>
              </a:rPr>
              <a:t>req</a:t>
            </a:r>
            <a:r>
              <a:rPr lang="en-IN" sz="2200" dirty="0">
                <a:latin typeface="Times New Roman" panose="02020603050405020304" pitchFamily="18" charset="0"/>
                <a:cs typeface="Times New Roman" panose="02020603050405020304" pitchFamily="18" charset="0"/>
              </a:rPr>
              <a:t> for developer and also analyse any conflict has occur.</a:t>
            </a:r>
          </a:p>
          <a:p>
            <a:pPr marL="0" indent="0">
              <a:buNone/>
            </a:pPr>
            <a:endParaRPr lang="en-IN"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6042656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6060715-0B77-A592-AFD1-9925AAD4EE2D}"/>
              </a:ext>
            </a:extLst>
          </p:cNvPr>
          <p:cNvSpPr>
            <a:spLocks noGrp="1"/>
          </p:cNvSpPr>
          <p:nvPr>
            <p:ph type="title"/>
          </p:nvPr>
        </p:nvSpPr>
        <p:spPr>
          <a:xfrm>
            <a:off x="838200" y="365126"/>
            <a:ext cx="10515600" cy="578772"/>
          </a:xfrm>
        </p:spPr>
        <p:txBody>
          <a:bodyPr>
            <a:normAutofit fontScale="90000"/>
          </a:bodyPr>
          <a:lstStyle/>
          <a:p>
            <a:r>
              <a:rPr lang="en-IN" sz="2400" b="1" dirty="0">
                <a:latin typeface="Times New Roman" panose="02020603050405020304" pitchFamily="18" charset="0"/>
                <a:cs typeface="Times New Roman" panose="02020603050405020304" pitchFamily="18" charset="0"/>
              </a:rPr>
              <a:t>Specification:</a:t>
            </a:r>
            <a:br>
              <a:rPr lang="en-IN" sz="2400" b="1" dirty="0">
                <a:latin typeface="Times New Roman" panose="02020603050405020304" pitchFamily="18" charset="0"/>
                <a:cs typeface="Times New Roman" panose="02020603050405020304" pitchFamily="18" charset="0"/>
              </a:rPr>
            </a:br>
            <a:endParaRPr lang="en-IN" sz="24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7546577C-79AF-864C-C054-E5A91B801AA5}"/>
              </a:ext>
            </a:extLst>
          </p:cNvPr>
          <p:cNvSpPr>
            <a:spLocks noGrp="1"/>
          </p:cNvSpPr>
          <p:nvPr>
            <p:ph idx="1"/>
          </p:nvPr>
        </p:nvSpPr>
        <p:spPr>
          <a:xfrm>
            <a:off x="838200" y="845574"/>
            <a:ext cx="10515600" cy="5331389"/>
          </a:xfrm>
        </p:spPr>
        <p:txBody>
          <a:bodyPr>
            <a:normAutofit/>
          </a:bodyPr>
          <a:lstStyle/>
          <a:p>
            <a:r>
              <a:rPr lang="en-IN" sz="2000" dirty="0">
                <a:latin typeface="Times New Roman" panose="02020603050405020304" pitchFamily="18" charset="0"/>
                <a:cs typeface="Times New Roman" panose="02020603050405020304" pitchFamily="18" charset="0"/>
              </a:rPr>
              <a:t>Constructs a final work product.</a:t>
            </a:r>
          </a:p>
          <a:p>
            <a:r>
              <a:rPr lang="en-IN" sz="2000" dirty="0">
                <a:latin typeface="Times New Roman" panose="02020603050405020304" pitchFamily="18" charset="0"/>
                <a:cs typeface="Times New Roman" panose="02020603050405020304" pitchFamily="18" charset="0"/>
              </a:rPr>
              <a:t>                       form    SRS</a:t>
            </a:r>
          </a:p>
          <a:p>
            <a:r>
              <a:rPr lang="en-IN" sz="2000" dirty="0">
                <a:latin typeface="Times New Roman" panose="02020603050405020304" pitchFamily="18" charset="0"/>
                <a:cs typeface="Times New Roman" panose="02020603050405020304" pitchFamily="18" charset="0"/>
              </a:rPr>
              <a:t>Collect all the user system functional and no functional req.</a:t>
            </a:r>
          </a:p>
          <a:p>
            <a:r>
              <a:rPr lang="en-IN" sz="2000" dirty="0">
                <a:latin typeface="Times New Roman" panose="02020603050405020304" pitchFamily="18" charset="0"/>
                <a:cs typeface="Times New Roman" panose="02020603050405020304" pitchFamily="18" charset="0"/>
              </a:rPr>
              <a:t>ER,DFD </a:t>
            </a:r>
          </a:p>
          <a:p>
            <a:r>
              <a:rPr lang="en-IN" sz="2000" dirty="0">
                <a:latin typeface="Times New Roman" panose="02020603050405020304" pitchFamily="18" charset="0"/>
                <a:cs typeface="Times New Roman" panose="02020603050405020304" pitchFamily="18" charset="0"/>
              </a:rPr>
              <a:t>SRS will be submitted to the customer </a:t>
            </a:r>
          </a:p>
          <a:p>
            <a:endParaRPr lang="en-IN" sz="2000" dirty="0">
              <a:latin typeface="Times New Roman" panose="02020603050405020304" pitchFamily="18" charset="0"/>
              <a:cs typeface="Times New Roman" panose="02020603050405020304" pitchFamily="18" charset="0"/>
            </a:endParaRPr>
          </a:p>
          <a:p>
            <a:r>
              <a:rPr lang="en-IN" sz="2000" dirty="0">
                <a:latin typeface="Times New Roman" panose="02020603050405020304" pitchFamily="18" charset="0"/>
                <a:cs typeface="Times New Roman" panose="02020603050405020304" pitchFamily="18" charset="0"/>
              </a:rPr>
              <a:t>Any language  </a:t>
            </a:r>
          </a:p>
          <a:p>
            <a:endParaRPr lang="en-IN" sz="2000" dirty="0">
              <a:latin typeface="Times New Roman" panose="02020603050405020304" pitchFamily="18" charset="0"/>
              <a:cs typeface="Times New Roman" panose="02020603050405020304" pitchFamily="18" charset="0"/>
            </a:endParaRPr>
          </a:p>
          <a:p>
            <a:r>
              <a:rPr lang="en-IN" sz="2000" b="1" dirty="0">
                <a:latin typeface="Times New Roman" panose="02020603050405020304" pitchFamily="18" charset="0"/>
                <a:cs typeface="Times New Roman" panose="02020603050405020304" pitchFamily="18" charset="0"/>
              </a:rPr>
              <a:t>Validation:</a:t>
            </a:r>
          </a:p>
          <a:p>
            <a:r>
              <a:rPr lang="en-IN" sz="2000" dirty="0">
                <a:latin typeface="Times New Roman" panose="02020603050405020304" pitchFamily="18" charset="0"/>
                <a:cs typeface="Times New Roman" panose="02020603050405020304" pitchFamily="18" charset="0"/>
              </a:rPr>
              <a:t>Checking errors, debugging the final work product or </a:t>
            </a:r>
            <a:r>
              <a:rPr lang="en-IN" sz="2000" dirty="0" err="1">
                <a:latin typeface="Times New Roman" panose="02020603050405020304" pitchFamily="18" charset="0"/>
                <a:cs typeface="Times New Roman" panose="02020603050405020304" pitchFamily="18" charset="0"/>
              </a:rPr>
              <a:t>srs</a:t>
            </a:r>
            <a:r>
              <a:rPr lang="en-IN" sz="2000" dirty="0">
                <a:latin typeface="Times New Roman" panose="02020603050405020304" pitchFamily="18" charset="0"/>
                <a:cs typeface="Times New Roman" panose="02020603050405020304" pitchFamily="18" charset="0"/>
              </a:rPr>
              <a:t>.</a:t>
            </a:r>
          </a:p>
          <a:p>
            <a:r>
              <a:rPr lang="en-IN" sz="2000" dirty="0">
                <a:latin typeface="Times New Roman" panose="02020603050405020304" pitchFamily="18" charset="0"/>
                <a:cs typeface="Times New Roman" panose="02020603050405020304" pitchFamily="18" charset="0"/>
              </a:rPr>
              <a:t>Checks all </a:t>
            </a:r>
            <a:r>
              <a:rPr lang="en-IN" sz="2000" dirty="0" err="1">
                <a:latin typeface="Times New Roman" panose="02020603050405020304" pitchFamily="18" charset="0"/>
                <a:cs typeface="Times New Roman" panose="02020603050405020304" pitchFamily="18" charset="0"/>
              </a:rPr>
              <a:t>req</a:t>
            </a:r>
            <a:endParaRPr lang="en-IN" sz="2000" dirty="0">
              <a:latin typeface="Times New Roman" panose="02020603050405020304" pitchFamily="18" charset="0"/>
              <a:cs typeface="Times New Roman" panose="02020603050405020304" pitchFamily="18" charset="0"/>
            </a:endParaRPr>
          </a:p>
          <a:p>
            <a:r>
              <a:rPr lang="en-IN" sz="2000" dirty="0">
                <a:latin typeface="Times New Roman" panose="02020603050405020304" pitchFamily="18" charset="0"/>
                <a:cs typeface="Times New Roman" panose="02020603050405020304" pitchFamily="18" charset="0"/>
              </a:rPr>
              <a:t>Checks any mis information or want to add any additional information.</a:t>
            </a:r>
          </a:p>
        </p:txBody>
      </p:sp>
      <p:cxnSp>
        <p:nvCxnSpPr>
          <p:cNvPr id="5" name="Straight Arrow Connector 4">
            <a:extLst>
              <a:ext uri="{FF2B5EF4-FFF2-40B4-BE49-F238E27FC236}">
                <a16:creationId xmlns:a16="http://schemas.microsoft.com/office/drawing/2014/main" xmlns="" id="{4B18DC66-0D94-61CE-9465-A9CC14B87EF8}"/>
              </a:ext>
            </a:extLst>
          </p:cNvPr>
          <p:cNvCxnSpPr/>
          <p:nvPr/>
        </p:nvCxnSpPr>
        <p:spPr>
          <a:xfrm flipH="1">
            <a:off x="3048000" y="1120877"/>
            <a:ext cx="393290" cy="22614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xmlns="" id="{A8B71650-A77F-4AD2-189F-3EBB2EFB64C0}"/>
              </a:ext>
            </a:extLst>
          </p:cNvPr>
          <p:cNvCxnSpPr/>
          <p:nvPr/>
        </p:nvCxnSpPr>
        <p:spPr>
          <a:xfrm>
            <a:off x="1406013" y="2713703"/>
            <a:ext cx="226142" cy="51127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20265527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1F31964-5EDA-B686-61A5-BAD13695DE1B}"/>
              </a:ext>
            </a:extLst>
          </p:cNvPr>
          <p:cNvSpPr>
            <a:spLocks noGrp="1"/>
          </p:cNvSpPr>
          <p:nvPr>
            <p:ph type="title"/>
          </p:nvPr>
        </p:nvSpPr>
        <p:spPr/>
        <p:txBody>
          <a:bodyPr>
            <a:normAutofit/>
          </a:bodyPr>
          <a:lstStyle/>
          <a:p>
            <a:r>
              <a:rPr lang="en-IN" sz="2400" b="1" dirty="0">
                <a:latin typeface="Times New Roman" panose="02020603050405020304" pitchFamily="18" charset="0"/>
                <a:cs typeface="Times New Roman" panose="02020603050405020304" pitchFamily="18" charset="0"/>
              </a:rPr>
              <a:t>Requirements Management:</a:t>
            </a:r>
            <a:br>
              <a:rPr lang="en-IN" sz="2400" b="1" dirty="0">
                <a:latin typeface="Times New Roman" panose="02020603050405020304" pitchFamily="18" charset="0"/>
                <a:cs typeface="Times New Roman" panose="02020603050405020304" pitchFamily="18" charset="0"/>
              </a:rPr>
            </a:br>
            <a:endParaRPr lang="en-IN" sz="24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A6D05A1D-066B-D383-887A-7AC296106F69}"/>
              </a:ext>
            </a:extLst>
          </p:cNvPr>
          <p:cNvSpPr>
            <a:spLocks noGrp="1"/>
          </p:cNvSpPr>
          <p:nvPr>
            <p:ph idx="1"/>
          </p:nvPr>
        </p:nvSpPr>
        <p:spPr>
          <a:xfrm>
            <a:off x="838200" y="1356852"/>
            <a:ext cx="10515600" cy="4820111"/>
          </a:xfrm>
        </p:spPr>
        <p:txBody>
          <a:bodyPr>
            <a:normAutofit/>
          </a:bodyPr>
          <a:lstStyle/>
          <a:p>
            <a:r>
              <a:rPr lang="en-IN" sz="2400" dirty="0">
                <a:latin typeface="Times New Roman" panose="02020603050405020304" pitchFamily="18" charset="0"/>
                <a:cs typeface="Times New Roman" panose="02020603050405020304" pitchFamily="18" charset="0"/>
              </a:rPr>
              <a:t>RE is a set of activities that helps the project team </a:t>
            </a:r>
          </a:p>
          <a:p>
            <a:r>
              <a:rPr lang="en-IN" sz="2400" dirty="0">
                <a:latin typeface="Times New Roman" panose="02020603050405020304" pitchFamily="18" charset="0"/>
                <a:cs typeface="Times New Roman" panose="02020603050405020304" pitchFamily="18" charset="0"/>
              </a:rPr>
              <a:t>To </a:t>
            </a:r>
            <a:r>
              <a:rPr lang="en-IN" sz="2400" dirty="0" err="1">
                <a:latin typeface="Times New Roman" panose="02020603050405020304" pitchFamily="18" charset="0"/>
                <a:cs typeface="Times New Roman" panose="02020603050405020304" pitchFamily="18" charset="0"/>
              </a:rPr>
              <a:t>identify,control</a:t>
            </a:r>
            <a:r>
              <a:rPr lang="en-IN" sz="2400" dirty="0">
                <a:latin typeface="Times New Roman" panose="02020603050405020304" pitchFamily="18" charset="0"/>
                <a:cs typeface="Times New Roman" panose="02020603050405020304" pitchFamily="18" charset="0"/>
              </a:rPr>
              <a:t> and track </a:t>
            </a:r>
            <a:r>
              <a:rPr lang="en-IN" sz="2400" dirty="0" err="1">
                <a:latin typeface="Times New Roman" panose="02020603050405020304" pitchFamily="18" charset="0"/>
                <a:cs typeface="Times New Roman" panose="02020603050405020304" pitchFamily="18" charset="0"/>
              </a:rPr>
              <a:t>req</a:t>
            </a:r>
            <a:r>
              <a:rPr lang="en-IN" sz="2400" dirty="0">
                <a:latin typeface="Times New Roman" panose="02020603050405020304" pitchFamily="18" charset="0"/>
                <a:cs typeface="Times New Roman" panose="02020603050405020304" pitchFamily="18" charset="0"/>
              </a:rPr>
              <a:t> and changes to the </a:t>
            </a:r>
            <a:r>
              <a:rPr lang="en-IN" sz="2400" dirty="0" err="1">
                <a:latin typeface="Times New Roman" panose="02020603050405020304" pitchFamily="18" charset="0"/>
                <a:cs typeface="Times New Roman" panose="02020603050405020304" pitchFamily="18" charset="0"/>
              </a:rPr>
              <a:t>req</a:t>
            </a:r>
            <a:r>
              <a:rPr lang="en-IN" sz="2400" dirty="0">
                <a:latin typeface="Times New Roman" panose="02020603050405020304" pitchFamily="18" charset="0"/>
                <a:cs typeface="Times New Roman" panose="02020603050405020304" pitchFamily="18" charset="0"/>
              </a:rPr>
              <a:t> at anytime as the project proceeds.</a:t>
            </a:r>
          </a:p>
          <a:p>
            <a:r>
              <a:rPr lang="en-IN" sz="2400" dirty="0">
                <a:latin typeface="Times New Roman" panose="02020603050405020304" pitchFamily="18" charset="0"/>
                <a:cs typeface="Times New Roman" panose="02020603050405020304" pitchFamily="18" charset="0"/>
              </a:rPr>
              <a:t>Based on this phase the working model will be </a:t>
            </a:r>
            <a:r>
              <a:rPr lang="en-IN" sz="2400" dirty="0" err="1">
                <a:latin typeface="Times New Roman" panose="02020603050405020304" pitchFamily="18" charset="0"/>
                <a:cs typeface="Times New Roman" panose="02020603050405020304" pitchFamily="18" charset="0"/>
              </a:rPr>
              <a:t>analyzed</a:t>
            </a:r>
            <a:r>
              <a:rPr lang="en-IN" sz="2400" dirty="0">
                <a:latin typeface="Times New Roman" panose="02020603050405020304" pitchFamily="18" charset="0"/>
                <a:cs typeface="Times New Roman" panose="02020603050405020304" pitchFamily="18" charset="0"/>
              </a:rPr>
              <a:t> carefully and ready to be delivered to the customer.</a:t>
            </a:r>
          </a:p>
        </p:txBody>
      </p:sp>
    </p:spTree>
    <p:extLst>
      <p:ext uri="{BB962C8B-B14F-4D97-AF65-F5344CB8AC3E}">
        <p14:creationId xmlns:p14="http://schemas.microsoft.com/office/powerpoint/2010/main" xmlns="" val="14642581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7953F1A-5635-A5E6-E918-EC6A0543FCB1}"/>
              </a:ext>
            </a:extLst>
          </p:cNvPr>
          <p:cNvSpPr>
            <a:spLocks noGrp="1"/>
          </p:cNvSpPr>
          <p:nvPr>
            <p:ph type="title"/>
          </p:nvPr>
        </p:nvSpPr>
        <p:spPr>
          <a:xfrm>
            <a:off x="838200" y="365125"/>
            <a:ext cx="10515600" cy="637765"/>
          </a:xfrm>
        </p:spPr>
        <p:txBody>
          <a:bodyPr>
            <a:normAutofit/>
          </a:bodyPr>
          <a:lstStyle/>
          <a:p>
            <a:r>
              <a:rPr lang="en-IN" sz="2400" dirty="0">
                <a:latin typeface="Times New Roman" panose="02020603050405020304" pitchFamily="18" charset="0"/>
                <a:cs typeface="Times New Roman" panose="02020603050405020304" pitchFamily="18" charset="0"/>
              </a:rPr>
              <a:t>Establishing the ground work</a:t>
            </a:r>
          </a:p>
        </p:txBody>
      </p:sp>
      <p:sp>
        <p:nvSpPr>
          <p:cNvPr id="3" name="Content Placeholder 2">
            <a:extLst>
              <a:ext uri="{FF2B5EF4-FFF2-40B4-BE49-F238E27FC236}">
                <a16:creationId xmlns:a16="http://schemas.microsoft.com/office/drawing/2014/main" xmlns="" id="{2497DBA4-5AD5-2591-5D50-C062E3567CEC}"/>
              </a:ext>
            </a:extLst>
          </p:cNvPr>
          <p:cNvSpPr>
            <a:spLocks noGrp="1"/>
          </p:cNvSpPr>
          <p:nvPr>
            <p:ph idx="1"/>
          </p:nvPr>
        </p:nvSpPr>
        <p:spPr>
          <a:xfrm>
            <a:off x="838200" y="1179871"/>
            <a:ext cx="10515600" cy="4997092"/>
          </a:xfrm>
        </p:spPr>
        <p:txBody>
          <a:bodyPr>
            <a:normAutofit/>
          </a:bodyPr>
          <a:lstStyle/>
          <a:p>
            <a:pPr marL="0" indent="0">
              <a:buNone/>
            </a:pPr>
            <a:r>
              <a:rPr lang="en-IN" sz="2400" dirty="0">
                <a:latin typeface="Times New Roman" panose="02020603050405020304" pitchFamily="18" charset="0"/>
                <a:cs typeface="Times New Roman" panose="02020603050405020304" pitchFamily="18" charset="0"/>
              </a:rPr>
              <a:t>Tools in RE</a:t>
            </a:r>
          </a:p>
          <a:p>
            <a:r>
              <a:rPr lang="en-IN" sz="2400" dirty="0">
                <a:latin typeface="Times New Roman" panose="02020603050405020304" pitchFamily="18" charset="0"/>
                <a:cs typeface="Times New Roman" panose="02020603050405020304" pitchFamily="18" charset="0"/>
              </a:rPr>
              <a:t>Observation report</a:t>
            </a:r>
          </a:p>
          <a:p>
            <a:r>
              <a:rPr lang="en-IN" sz="2400" dirty="0">
                <a:latin typeface="Times New Roman" panose="02020603050405020304" pitchFamily="18" charset="0"/>
                <a:cs typeface="Times New Roman" panose="02020603050405020304" pitchFamily="18" charset="0"/>
              </a:rPr>
              <a:t>Questionnaire (</a:t>
            </a:r>
            <a:r>
              <a:rPr lang="en-IN" sz="2400" dirty="0" err="1">
                <a:latin typeface="Times New Roman" panose="02020603050405020304" pitchFamily="18" charset="0"/>
                <a:cs typeface="Times New Roman" panose="02020603050405020304" pitchFamily="18" charset="0"/>
              </a:rPr>
              <a:t>survey,poll</a:t>
            </a:r>
            <a:r>
              <a:rPr lang="en-IN" sz="2400" dirty="0">
                <a:latin typeface="Times New Roman" panose="02020603050405020304" pitchFamily="18" charset="0"/>
                <a:cs typeface="Times New Roman" panose="02020603050405020304" pitchFamily="18" charset="0"/>
              </a:rPr>
              <a:t>)</a:t>
            </a:r>
          </a:p>
          <a:p>
            <a:r>
              <a:rPr lang="en-IN" sz="2400" dirty="0">
                <a:latin typeface="Times New Roman" panose="02020603050405020304" pitchFamily="18" charset="0"/>
                <a:cs typeface="Times New Roman" panose="02020603050405020304" pitchFamily="18" charset="0"/>
              </a:rPr>
              <a:t>Use cases</a:t>
            </a:r>
          </a:p>
          <a:p>
            <a:r>
              <a:rPr lang="en-IN" sz="2400" dirty="0">
                <a:latin typeface="Times New Roman" panose="02020603050405020304" pitchFamily="18" charset="0"/>
                <a:cs typeface="Times New Roman" panose="02020603050405020304" pitchFamily="18" charset="0"/>
              </a:rPr>
              <a:t>User stories</a:t>
            </a:r>
          </a:p>
          <a:p>
            <a:r>
              <a:rPr lang="en-IN" sz="2400" dirty="0">
                <a:latin typeface="Times New Roman" panose="02020603050405020304" pitchFamily="18" charset="0"/>
                <a:cs typeface="Times New Roman" panose="02020603050405020304" pitchFamily="18" charset="0"/>
              </a:rPr>
              <a:t>Requirement workshop</a:t>
            </a:r>
          </a:p>
          <a:p>
            <a:r>
              <a:rPr lang="en-IN" sz="2400" dirty="0">
                <a:latin typeface="Times New Roman" panose="02020603050405020304" pitchFamily="18" charset="0"/>
                <a:cs typeface="Times New Roman" panose="02020603050405020304" pitchFamily="18" charset="0"/>
              </a:rPr>
              <a:t>Mind mapping</a:t>
            </a:r>
          </a:p>
          <a:p>
            <a:r>
              <a:rPr lang="en-IN" sz="2400" dirty="0">
                <a:latin typeface="Times New Roman" panose="02020603050405020304" pitchFamily="18" charset="0"/>
                <a:cs typeface="Times New Roman" panose="02020603050405020304" pitchFamily="18" charset="0"/>
              </a:rPr>
              <a:t>Role playing</a:t>
            </a:r>
          </a:p>
          <a:p>
            <a:r>
              <a:rPr lang="en-IN" sz="2400" dirty="0">
                <a:latin typeface="Times New Roman" panose="02020603050405020304" pitchFamily="18" charset="0"/>
                <a:cs typeface="Times New Roman" panose="02020603050405020304" pitchFamily="18" charset="0"/>
              </a:rPr>
              <a:t>Prototyping</a:t>
            </a:r>
          </a:p>
          <a:p>
            <a:pPr marL="0" indent="0">
              <a:buNone/>
            </a:pPr>
            <a:endParaRPr lang="en-IN"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3464860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4D586A3-C384-0633-3F99-AAAB539AB98A}"/>
              </a:ext>
            </a:extLst>
          </p:cNvPr>
          <p:cNvSpPr>
            <a:spLocks noGrp="1"/>
          </p:cNvSpPr>
          <p:nvPr>
            <p:ph type="title"/>
          </p:nvPr>
        </p:nvSpPr>
        <p:spPr/>
        <p:txBody>
          <a:bodyPr>
            <a:normAutofit/>
          </a:bodyPr>
          <a:lstStyle/>
          <a:p>
            <a:r>
              <a:rPr lang="en-IN" sz="2400" b="1" dirty="0">
                <a:latin typeface="Times New Roman" panose="02020603050405020304" pitchFamily="18" charset="0"/>
                <a:cs typeface="Times New Roman" panose="02020603050405020304" pitchFamily="18" charset="0"/>
              </a:rPr>
              <a:t>Identifying Stakeholders</a:t>
            </a:r>
          </a:p>
        </p:txBody>
      </p:sp>
      <p:sp>
        <p:nvSpPr>
          <p:cNvPr id="3" name="Content Placeholder 2">
            <a:extLst>
              <a:ext uri="{FF2B5EF4-FFF2-40B4-BE49-F238E27FC236}">
                <a16:creationId xmlns:a16="http://schemas.microsoft.com/office/drawing/2014/main" xmlns="" id="{5D97EB28-65DC-067F-29F2-C460ECB8511B}"/>
              </a:ext>
            </a:extLst>
          </p:cNvPr>
          <p:cNvSpPr>
            <a:spLocks noGrp="1"/>
          </p:cNvSpPr>
          <p:nvPr>
            <p:ph idx="1"/>
          </p:nvPr>
        </p:nvSpPr>
        <p:spPr>
          <a:xfrm>
            <a:off x="838200" y="1297858"/>
            <a:ext cx="10515600" cy="4879105"/>
          </a:xfrm>
        </p:spPr>
        <p:txBody>
          <a:bodyPr>
            <a:normAutofit/>
          </a:bodyPr>
          <a:lstStyle/>
          <a:p>
            <a:r>
              <a:rPr lang="en-IN" sz="2400" dirty="0">
                <a:latin typeface="Times New Roman" panose="02020603050405020304" pitchFamily="18" charset="0"/>
                <a:cs typeface="Times New Roman" panose="02020603050405020304" pitchFamily="18" charset="0"/>
              </a:rPr>
              <a:t>Any person who benefits directly or indirectly from the system being developed is a stakeholder.</a:t>
            </a:r>
          </a:p>
          <a:p>
            <a:r>
              <a:rPr lang="en-IN" sz="2400" dirty="0">
                <a:latin typeface="Times New Roman" panose="02020603050405020304" pitchFamily="18" charset="0"/>
                <a:cs typeface="Times New Roman" panose="02020603050405020304" pitchFamily="18" charset="0"/>
              </a:rPr>
              <a:t>Ex:-</a:t>
            </a:r>
          </a:p>
          <a:p>
            <a:r>
              <a:rPr lang="en-IN" sz="2400" dirty="0">
                <a:latin typeface="Times New Roman" panose="02020603050405020304" pitchFamily="18" charset="0"/>
                <a:cs typeface="Times New Roman" panose="02020603050405020304" pitchFamily="18" charset="0"/>
              </a:rPr>
              <a:t>Business operations </a:t>
            </a:r>
            <a:r>
              <a:rPr lang="en-IN" sz="2400" dirty="0" err="1">
                <a:latin typeface="Times New Roman" panose="02020603050405020304" pitchFamily="18" charset="0"/>
                <a:cs typeface="Times New Roman" panose="02020603050405020304" pitchFamily="18" charset="0"/>
              </a:rPr>
              <a:t>managers,product</a:t>
            </a:r>
            <a:r>
              <a:rPr lang="en-IN" sz="2400" dirty="0">
                <a:latin typeface="Times New Roman" panose="02020603050405020304" pitchFamily="18" charset="0"/>
                <a:cs typeface="Times New Roman" panose="02020603050405020304" pitchFamily="18" charset="0"/>
              </a:rPr>
              <a:t> </a:t>
            </a:r>
            <a:r>
              <a:rPr lang="en-IN" sz="2400" dirty="0" err="1">
                <a:latin typeface="Times New Roman" panose="02020603050405020304" pitchFamily="18" charset="0"/>
                <a:cs typeface="Times New Roman" panose="02020603050405020304" pitchFamily="18" charset="0"/>
              </a:rPr>
              <a:t>managers,marketing</a:t>
            </a:r>
            <a:r>
              <a:rPr lang="en-IN" sz="2400" dirty="0">
                <a:latin typeface="Times New Roman" panose="02020603050405020304" pitchFamily="18" charset="0"/>
                <a:cs typeface="Times New Roman" panose="02020603050405020304" pitchFamily="18" charset="0"/>
              </a:rPr>
              <a:t> </a:t>
            </a:r>
            <a:r>
              <a:rPr lang="en-IN" sz="2400" dirty="0" err="1">
                <a:latin typeface="Times New Roman" panose="02020603050405020304" pitchFamily="18" charset="0"/>
                <a:cs typeface="Times New Roman" panose="02020603050405020304" pitchFamily="18" charset="0"/>
              </a:rPr>
              <a:t>people,internal</a:t>
            </a:r>
            <a:r>
              <a:rPr lang="en-IN" sz="2400" dirty="0">
                <a:latin typeface="Times New Roman" panose="02020603050405020304" pitchFamily="18" charset="0"/>
                <a:cs typeface="Times New Roman" panose="02020603050405020304" pitchFamily="18" charset="0"/>
              </a:rPr>
              <a:t> and external </a:t>
            </a:r>
            <a:r>
              <a:rPr lang="en-IN" sz="2400" dirty="0" err="1">
                <a:latin typeface="Times New Roman" panose="02020603050405020304" pitchFamily="18" charset="0"/>
                <a:cs typeface="Times New Roman" panose="02020603050405020304" pitchFamily="18" charset="0"/>
              </a:rPr>
              <a:t>customers,end-users,product</a:t>
            </a:r>
            <a:r>
              <a:rPr lang="en-IN" sz="2400" dirty="0">
                <a:latin typeface="Times New Roman" panose="02020603050405020304" pitchFamily="18" charset="0"/>
                <a:cs typeface="Times New Roman" panose="02020603050405020304" pitchFamily="18" charset="0"/>
              </a:rPr>
              <a:t> </a:t>
            </a:r>
            <a:r>
              <a:rPr lang="en-IN" sz="2400" dirty="0" err="1">
                <a:latin typeface="Times New Roman" panose="02020603050405020304" pitchFamily="18" charset="0"/>
                <a:cs typeface="Times New Roman" panose="02020603050405020304" pitchFamily="18" charset="0"/>
              </a:rPr>
              <a:t>engineers,software</a:t>
            </a:r>
            <a:r>
              <a:rPr lang="en-IN" sz="2400" dirty="0">
                <a:latin typeface="Times New Roman" panose="02020603050405020304" pitchFamily="18" charset="0"/>
                <a:cs typeface="Times New Roman" panose="02020603050405020304" pitchFamily="18" charset="0"/>
              </a:rPr>
              <a:t> </a:t>
            </a:r>
            <a:r>
              <a:rPr lang="en-IN" sz="2400" dirty="0" err="1">
                <a:latin typeface="Times New Roman" panose="02020603050405020304" pitchFamily="18" charset="0"/>
                <a:cs typeface="Times New Roman" panose="02020603050405020304" pitchFamily="18" charset="0"/>
              </a:rPr>
              <a:t>engineer,developer,tester</a:t>
            </a:r>
            <a:r>
              <a:rPr lang="en-IN" sz="2400" dirty="0">
                <a:latin typeface="Times New Roman" panose="02020603050405020304" pitchFamily="18" charset="0"/>
                <a:cs typeface="Times New Roman" panose="02020603050405020304" pitchFamily="18" charset="0"/>
              </a:rPr>
              <a:t>, and support/</a:t>
            </a:r>
            <a:r>
              <a:rPr lang="en-IN" sz="2400" dirty="0" err="1">
                <a:latin typeface="Times New Roman" panose="02020603050405020304" pitchFamily="18" charset="0"/>
                <a:cs typeface="Times New Roman" panose="02020603050405020304" pitchFamily="18" charset="0"/>
              </a:rPr>
              <a:t>maintainance</a:t>
            </a:r>
            <a:r>
              <a:rPr lang="en-IN" sz="2400" dirty="0">
                <a:latin typeface="Times New Roman" panose="02020603050405020304" pitchFamily="18" charset="0"/>
                <a:cs typeface="Times New Roman" panose="02020603050405020304" pitchFamily="18" charset="0"/>
              </a:rPr>
              <a:t> engineers are the usual stakeholders.</a:t>
            </a:r>
          </a:p>
          <a:p>
            <a:r>
              <a:rPr lang="en-IN" sz="2400" dirty="0">
                <a:latin typeface="Times New Roman" panose="02020603050405020304" pitchFamily="18" charset="0"/>
                <a:cs typeface="Times New Roman" panose="02020603050405020304" pitchFamily="18" charset="0"/>
              </a:rPr>
              <a:t>Each stakeholder sees the system </a:t>
            </a:r>
            <a:r>
              <a:rPr lang="en-IN" sz="2400" dirty="0" err="1">
                <a:latin typeface="Times New Roman" panose="02020603050405020304" pitchFamily="18" charset="0"/>
                <a:cs typeface="Times New Roman" panose="02020603050405020304" pitchFamily="18" charset="0"/>
              </a:rPr>
              <a:t>differently,when</a:t>
            </a:r>
            <a:r>
              <a:rPr lang="en-IN" sz="2400" dirty="0">
                <a:latin typeface="Times New Roman" panose="02020603050405020304" pitchFamily="18" charset="0"/>
                <a:cs typeface="Times New Roman" panose="02020603050405020304" pitchFamily="18" charset="0"/>
              </a:rPr>
              <a:t> the system is developed successfully.</a:t>
            </a:r>
          </a:p>
          <a:p>
            <a:r>
              <a:rPr lang="en-IN" sz="2400" dirty="0">
                <a:latin typeface="Times New Roman" panose="02020603050405020304" pitchFamily="18" charset="0"/>
                <a:cs typeface="Times New Roman" panose="02020603050405020304" pitchFamily="18" charset="0"/>
              </a:rPr>
              <a:t>They also faces different risks if the development effort fails.</a:t>
            </a:r>
          </a:p>
          <a:p>
            <a:endParaRPr lang="en-IN"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1175929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14E94BB-CC91-4783-E578-FA8BE50358FD}"/>
              </a:ext>
            </a:extLst>
          </p:cNvPr>
          <p:cNvSpPr>
            <a:spLocks noGrp="1"/>
          </p:cNvSpPr>
          <p:nvPr>
            <p:ph type="title"/>
          </p:nvPr>
        </p:nvSpPr>
        <p:spPr/>
        <p:txBody>
          <a:bodyPr>
            <a:normAutofit/>
          </a:bodyPr>
          <a:lstStyle/>
          <a:p>
            <a:r>
              <a:rPr lang="en-IN" sz="2400" b="1" dirty="0">
                <a:latin typeface="Times New Roman" panose="02020603050405020304" pitchFamily="18" charset="0"/>
                <a:cs typeface="Times New Roman" panose="02020603050405020304" pitchFamily="18" charset="0"/>
              </a:rPr>
              <a:t>Recognizing multiple viewpoints</a:t>
            </a:r>
          </a:p>
        </p:txBody>
      </p:sp>
      <p:sp>
        <p:nvSpPr>
          <p:cNvPr id="3" name="Content Placeholder 2">
            <a:extLst>
              <a:ext uri="{FF2B5EF4-FFF2-40B4-BE49-F238E27FC236}">
                <a16:creationId xmlns:a16="http://schemas.microsoft.com/office/drawing/2014/main" xmlns="" id="{3F44D664-250D-86D3-8581-0ED58E137694}"/>
              </a:ext>
            </a:extLst>
          </p:cNvPr>
          <p:cNvSpPr>
            <a:spLocks noGrp="1"/>
          </p:cNvSpPr>
          <p:nvPr>
            <p:ph idx="1"/>
          </p:nvPr>
        </p:nvSpPr>
        <p:spPr>
          <a:xfrm>
            <a:off x="838200" y="1356852"/>
            <a:ext cx="10515600" cy="4820111"/>
          </a:xfrm>
        </p:spPr>
        <p:txBody>
          <a:bodyPr>
            <a:normAutofit/>
          </a:bodyPr>
          <a:lstStyle/>
          <a:p>
            <a:r>
              <a:rPr lang="en-IN" sz="2400" dirty="0">
                <a:latin typeface="Times New Roman" panose="02020603050405020304" pitchFamily="18" charset="0"/>
                <a:cs typeface="Times New Roman" panose="02020603050405020304" pitchFamily="18" charset="0"/>
              </a:rPr>
              <a:t>Many </a:t>
            </a:r>
            <a:r>
              <a:rPr lang="en-IN" sz="2400" b="1" dirty="0">
                <a:latin typeface="Times New Roman" panose="02020603050405020304" pitchFamily="18" charset="0"/>
                <a:cs typeface="Times New Roman" panose="02020603050405020304" pitchFamily="18" charset="0"/>
              </a:rPr>
              <a:t>different stakeholders </a:t>
            </a:r>
            <a:r>
              <a:rPr lang="en-IN" sz="2400" dirty="0">
                <a:latin typeface="Times New Roman" panose="02020603050405020304" pitchFamily="18" charset="0"/>
                <a:cs typeface="Times New Roman" panose="02020603050405020304" pitchFamily="18" charset="0"/>
              </a:rPr>
              <a:t>the system requirements will be examined from </a:t>
            </a:r>
            <a:r>
              <a:rPr lang="en-IN" sz="2400" b="1" dirty="0">
                <a:latin typeface="Times New Roman" panose="02020603050405020304" pitchFamily="18" charset="0"/>
                <a:cs typeface="Times New Roman" panose="02020603050405020304" pitchFamily="18" charset="0"/>
              </a:rPr>
              <a:t>various perspective</a:t>
            </a:r>
            <a:r>
              <a:rPr lang="en-IN" sz="2400" dirty="0">
                <a:latin typeface="Times New Roman" panose="02020603050405020304" pitchFamily="18" charset="0"/>
                <a:cs typeface="Times New Roman" panose="02020603050405020304" pitchFamily="18" charset="0"/>
              </a:rPr>
              <a:t>.</a:t>
            </a:r>
          </a:p>
          <a:p>
            <a:r>
              <a:rPr lang="en-IN" sz="2400" dirty="0">
                <a:latin typeface="Times New Roman" panose="02020603050405020304" pitchFamily="18" charset="0"/>
                <a:cs typeface="Times New Roman" panose="02020603050405020304" pitchFamily="18" charset="0"/>
              </a:rPr>
              <a:t>Each of the stakeholder will </a:t>
            </a:r>
            <a:r>
              <a:rPr lang="en-IN" sz="2400" b="1" dirty="0">
                <a:latin typeface="Times New Roman" panose="02020603050405020304" pitchFamily="18" charset="0"/>
                <a:cs typeface="Times New Roman" panose="02020603050405020304" pitchFamily="18" charset="0"/>
              </a:rPr>
              <a:t>contribute the data</a:t>
            </a:r>
            <a:r>
              <a:rPr lang="en-IN" sz="2400" dirty="0">
                <a:latin typeface="Times New Roman" panose="02020603050405020304" pitchFamily="18" charset="0"/>
                <a:cs typeface="Times New Roman" panose="02020603050405020304" pitchFamily="18" charset="0"/>
              </a:rPr>
              <a:t>.</a:t>
            </a:r>
          </a:p>
          <a:p>
            <a:r>
              <a:rPr lang="en-IN" sz="2400" dirty="0">
                <a:latin typeface="Times New Roman" panose="02020603050405020304" pitchFamily="18" charset="0"/>
                <a:cs typeface="Times New Roman" panose="02020603050405020304" pitchFamily="18" charset="0"/>
              </a:rPr>
              <a:t>As the information is gathered from </a:t>
            </a:r>
            <a:r>
              <a:rPr lang="en-IN" sz="2400" b="1" dirty="0">
                <a:latin typeface="Times New Roman" panose="02020603050405020304" pitchFamily="18" charset="0"/>
                <a:cs typeface="Times New Roman" panose="02020603050405020304" pitchFamily="18" charset="0"/>
              </a:rPr>
              <a:t>multiple </a:t>
            </a:r>
            <a:r>
              <a:rPr lang="en-IN" sz="2400" b="1" dirty="0" err="1">
                <a:latin typeface="Times New Roman" panose="02020603050405020304" pitchFamily="18" charset="0"/>
                <a:cs typeface="Times New Roman" panose="02020603050405020304" pitchFamily="18" charset="0"/>
              </a:rPr>
              <a:t>viewpoints</a:t>
            </a:r>
            <a:r>
              <a:rPr lang="en-IN" sz="2400" dirty="0" err="1">
                <a:latin typeface="Times New Roman" panose="02020603050405020304" pitchFamily="18" charset="0"/>
                <a:cs typeface="Times New Roman" panose="02020603050405020304" pitchFamily="18" charset="0"/>
              </a:rPr>
              <a:t>,collecting</a:t>
            </a:r>
            <a:r>
              <a:rPr lang="en-IN" sz="2400" dirty="0">
                <a:latin typeface="Times New Roman" panose="02020603050405020304" pitchFamily="18" charset="0"/>
                <a:cs typeface="Times New Roman" panose="02020603050405020304" pitchFamily="18" charset="0"/>
              </a:rPr>
              <a:t> requirements </a:t>
            </a:r>
            <a:r>
              <a:rPr lang="en-IN" sz="2400" b="1" dirty="0">
                <a:latin typeface="Times New Roman" panose="02020603050405020304" pitchFamily="18" charset="0"/>
                <a:cs typeface="Times New Roman" panose="02020603050405020304" pitchFamily="18" charset="0"/>
              </a:rPr>
              <a:t>may be inconsistent</a:t>
            </a:r>
            <a:r>
              <a:rPr lang="en-IN" sz="2400" dirty="0">
                <a:latin typeface="Times New Roman" panose="02020603050405020304" pitchFamily="18" charset="0"/>
                <a:cs typeface="Times New Roman" panose="02020603050405020304" pitchFamily="18" charset="0"/>
              </a:rPr>
              <a:t>.</a:t>
            </a:r>
          </a:p>
          <a:p>
            <a:r>
              <a:rPr lang="en-IN" sz="2400" b="1" dirty="0">
                <a:latin typeface="Times New Roman" panose="02020603050405020304" pitchFamily="18" charset="0"/>
                <a:cs typeface="Times New Roman" panose="02020603050405020304" pitchFamily="18" charset="0"/>
              </a:rPr>
              <a:t>Categories all the stakeholder information </a:t>
            </a:r>
            <a:r>
              <a:rPr lang="en-IN" sz="2400" dirty="0">
                <a:latin typeface="Times New Roman" panose="02020603050405020304" pitchFamily="18" charset="0"/>
                <a:cs typeface="Times New Roman" panose="02020603050405020304" pitchFamily="18" charset="0"/>
              </a:rPr>
              <a:t>so that decision making can select an </a:t>
            </a:r>
            <a:r>
              <a:rPr lang="en-IN" sz="2400" b="1" dirty="0">
                <a:latin typeface="Times New Roman" panose="02020603050405020304" pitchFamily="18" charset="0"/>
                <a:cs typeface="Times New Roman" panose="02020603050405020304" pitchFamily="18" charset="0"/>
              </a:rPr>
              <a:t>consistent set of requirements </a:t>
            </a:r>
            <a:r>
              <a:rPr lang="en-IN" sz="2400" dirty="0">
                <a:latin typeface="Times New Roman" panose="02020603050405020304" pitchFamily="18" charset="0"/>
                <a:cs typeface="Times New Roman" panose="02020603050405020304" pitchFamily="18" charset="0"/>
              </a:rPr>
              <a:t>for the system.</a:t>
            </a:r>
          </a:p>
          <a:p>
            <a:endParaRPr lang="en-IN" sz="2400" dirty="0">
              <a:latin typeface="Times New Roman" panose="02020603050405020304" pitchFamily="18" charset="0"/>
              <a:cs typeface="Times New Roman" panose="02020603050405020304" pitchFamily="18" charset="0"/>
            </a:endParaRPr>
          </a:p>
          <a:p>
            <a:endParaRPr lang="en-IN"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1558755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1787761-E319-F0C5-4ECF-1475236C5559}"/>
              </a:ext>
            </a:extLst>
          </p:cNvPr>
          <p:cNvSpPr>
            <a:spLocks noGrp="1"/>
          </p:cNvSpPr>
          <p:nvPr>
            <p:ph type="title"/>
          </p:nvPr>
        </p:nvSpPr>
        <p:spPr/>
        <p:txBody>
          <a:bodyPr>
            <a:normAutofit/>
          </a:bodyPr>
          <a:lstStyle/>
          <a:p>
            <a:r>
              <a:rPr lang="en-IN" sz="2400" b="1" dirty="0">
                <a:latin typeface="Times New Roman" panose="02020603050405020304" pitchFamily="18" charset="0"/>
                <a:cs typeface="Times New Roman" panose="02020603050405020304" pitchFamily="18" charset="0"/>
              </a:rPr>
              <a:t>Working toward collaboration</a:t>
            </a:r>
          </a:p>
        </p:txBody>
      </p:sp>
      <p:sp>
        <p:nvSpPr>
          <p:cNvPr id="3" name="Content Placeholder 2">
            <a:extLst>
              <a:ext uri="{FF2B5EF4-FFF2-40B4-BE49-F238E27FC236}">
                <a16:creationId xmlns:a16="http://schemas.microsoft.com/office/drawing/2014/main" xmlns="" id="{B3DBAE1B-A9AF-49DF-54E1-F68F2A2F5CC5}"/>
              </a:ext>
            </a:extLst>
          </p:cNvPr>
          <p:cNvSpPr>
            <a:spLocks noGrp="1"/>
          </p:cNvSpPr>
          <p:nvPr>
            <p:ph idx="1"/>
          </p:nvPr>
        </p:nvSpPr>
        <p:spPr>
          <a:xfrm>
            <a:off x="838200" y="1435510"/>
            <a:ext cx="10515600" cy="4741453"/>
          </a:xfrm>
        </p:spPr>
        <p:txBody>
          <a:bodyPr>
            <a:normAutofit/>
          </a:bodyPr>
          <a:lstStyle/>
          <a:p>
            <a:r>
              <a:rPr lang="en-IN" sz="2400" dirty="0">
                <a:latin typeface="Times New Roman" panose="02020603050405020304" pitchFamily="18" charset="0"/>
                <a:cs typeface="Times New Roman" panose="02020603050405020304" pitchFamily="18" charset="0"/>
              </a:rPr>
              <a:t>If there are six stakeholders involved in a software </a:t>
            </a:r>
            <a:r>
              <a:rPr lang="en-IN" sz="2400" dirty="0" err="1">
                <a:latin typeface="Times New Roman" panose="02020603050405020304" pitchFamily="18" charset="0"/>
                <a:cs typeface="Times New Roman" panose="02020603050405020304" pitchFamily="18" charset="0"/>
              </a:rPr>
              <a:t>project,there</a:t>
            </a:r>
            <a:r>
              <a:rPr lang="en-IN" sz="2400" dirty="0">
                <a:latin typeface="Times New Roman" panose="02020603050405020304" pitchFamily="18" charset="0"/>
                <a:cs typeface="Times New Roman" panose="02020603050405020304" pitchFamily="18" charset="0"/>
              </a:rPr>
              <a:t> may be six different opinions on the requirements.</a:t>
            </a:r>
          </a:p>
          <a:p>
            <a:r>
              <a:rPr lang="en-IN" sz="2400" dirty="0">
                <a:latin typeface="Times New Roman" panose="02020603050405020304" pitchFamily="18" charset="0"/>
                <a:cs typeface="Times New Roman" panose="02020603050405020304" pitchFamily="18" charset="0"/>
              </a:rPr>
              <a:t>Customers must work together with software development team to create a successful system.</a:t>
            </a:r>
          </a:p>
          <a:p>
            <a:r>
              <a:rPr lang="en-IN" sz="2400" dirty="0">
                <a:latin typeface="Times New Roman" panose="02020603050405020304" pitchFamily="18" charset="0"/>
                <a:cs typeface="Times New Roman" panose="02020603050405020304" pitchFamily="18" charset="0"/>
              </a:rPr>
              <a:t>Requirement engineer’s job is to identify areas of commonality as well as areas of conflict requirements.</a:t>
            </a:r>
          </a:p>
          <a:p>
            <a:r>
              <a:rPr lang="en-IN" sz="2400" dirty="0">
                <a:latin typeface="Times New Roman" panose="02020603050405020304" pitchFamily="18" charset="0"/>
                <a:cs typeface="Times New Roman" panose="02020603050405020304" pitchFamily="18" charset="0"/>
              </a:rPr>
              <a:t>At the end project head and requirement engineer may decide which </a:t>
            </a:r>
            <a:r>
              <a:rPr lang="en-IN" sz="2400" dirty="0" err="1">
                <a:latin typeface="Times New Roman" panose="02020603050405020304" pitchFamily="18" charset="0"/>
                <a:cs typeface="Times New Roman" panose="02020603050405020304" pitchFamily="18" charset="0"/>
              </a:rPr>
              <a:t>req</a:t>
            </a:r>
            <a:r>
              <a:rPr lang="en-IN" sz="2400" dirty="0">
                <a:latin typeface="Times New Roman" panose="02020603050405020304" pitchFamily="18" charset="0"/>
                <a:cs typeface="Times New Roman" panose="02020603050405020304" pitchFamily="18" charset="0"/>
              </a:rPr>
              <a:t> are accepted .</a:t>
            </a:r>
          </a:p>
          <a:p>
            <a:pPr marL="0" indent="0">
              <a:buNone/>
            </a:pPr>
            <a:endParaRPr lang="en-IN" sz="2400" dirty="0">
              <a:latin typeface="Times New Roman" panose="02020603050405020304" pitchFamily="18" charset="0"/>
              <a:cs typeface="Times New Roman" panose="02020603050405020304" pitchFamily="18" charset="0"/>
            </a:endParaRPr>
          </a:p>
          <a:p>
            <a:pPr marL="0" indent="0">
              <a:buNone/>
            </a:pPr>
            <a:endParaRPr lang="en-IN"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8197526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EA3BBD2-475B-1350-564C-5D3C24FA4224}"/>
              </a:ext>
            </a:extLst>
          </p:cNvPr>
          <p:cNvSpPr>
            <a:spLocks noGrp="1"/>
          </p:cNvSpPr>
          <p:nvPr>
            <p:ph type="title"/>
          </p:nvPr>
        </p:nvSpPr>
        <p:spPr>
          <a:xfrm>
            <a:off x="838200" y="365125"/>
            <a:ext cx="10515600" cy="608269"/>
          </a:xfrm>
        </p:spPr>
        <p:txBody>
          <a:bodyPr>
            <a:normAutofit/>
          </a:bodyPr>
          <a:lstStyle/>
          <a:p>
            <a:r>
              <a:rPr lang="en-IN" sz="2400" b="1" dirty="0">
                <a:latin typeface="Times New Roman" panose="02020603050405020304" pitchFamily="18" charset="0"/>
                <a:cs typeface="Times New Roman" panose="02020603050405020304" pitchFamily="18" charset="0"/>
              </a:rPr>
              <a:t>Asking the first questions</a:t>
            </a:r>
          </a:p>
        </p:txBody>
      </p:sp>
      <p:sp>
        <p:nvSpPr>
          <p:cNvPr id="3" name="Content Placeholder 2">
            <a:extLst>
              <a:ext uri="{FF2B5EF4-FFF2-40B4-BE49-F238E27FC236}">
                <a16:creationId xmlns:a16="http://schemas.microsoft.com/office/drawing/2014/main" xmlns="" id="{D881AB76-3443-9FA5-F587-E028416C1134}"/>
              </a:ext>
            </a:extLst>
          </p:cNvPr>
          <p:cNvSpPr>
            <a:spLocks noGrp="1"/>
          </p:cNvSpPr>
          <p:nvPr>
            <p:ph idx="1"/>
          </p:nvPr>
        </p:nvSpPr>
        <p:spPr>
          <a:xfrm>
            <a:off x="838200" y="894736"/>
            <a:ext cx="10515600" cy="5282228"/>
          </a:xfrm>
        </p:spPr>
        <p:txBody>
          <a:bodyPr>
            <a:normAutofit fontScale="92500"/>
          </a:bodyPr>
          <a:lstStyle/>
          <a:p>
            <a:r>
              <a:rPr lang="en-IN" sz="2400" dirty="0">
                <a:latin typeface="Times New Roman" panose="02020603050405020304" pitchFamily="18" charset="0"/>
                <a:cs typeface="Times New Roman" panose="02020603050405020304" pitchFamily="18" charset="0"/>
              </a:rPr>
              <a:t>Focuses on the customers, stakeholders as well as the overall project goals and benefits.</a:t>
            </a:r>
          </a:p>
          <a:p>
            <a:pPr marL="0" indent="0">
              <a:buNone/>
            </a:pPr>
            <a:r>
              <a:rPr lang="en-US" sz="2400" dirty="0">
                <a:latin typeface="Times New Roman" panose="02020603050405020304" pitchFamily="18" charset="0"/>
                <a:cs typeface="Times New Roman" panose="02020603050405020304" pitchFamily="18" charset="0"/>
              </a:rPr>
              <a:t>• Who is behind the request for this work? </a:t>
            </a:r>
          </a:p>
          <a:p>
            <a:pPr marL="0" indent="0">
              <a:buNone/>
            </a:pPr>
            <a:r>
              <a:rPr lang="en-US" sz="2400" dirty="0">
                <a:latin typeface="Times New Roman" panose="02020603050405020304" pitchFamily="18" charset="0"/>
                <a:cs typeface="Times New Roman" panose="02020603050405020304" pitchFamily="18" charset="0"/>
              </a:rPr>
              <a:t>• Who will use the solution? </a:t>
            </a:r>
          </a:p>
          <a:p>
            <a:pPr marL="0" indent="0">
              <a:buNone/>
            </a:pPr>
            <a:r>
              <a:rPr lang="en-US" sz="2400" dirty="0">
                <a:latin typeface="Times New Roman" panose="02020603050405020304" pitchFamily="18" charset="0"/>
                <a:cs typeface="Times New Roman" panose="02020603050405020304" pitchFamily="18" charset="0"/>
              </a:rPr>
              <a:t>• What will be the economic benefit of a successful solution?</a:t>
            </a:r>
          </a:p>
          <a:p>
            <a:pPr marL="0" indent="0">
              <a:buNone/>
            </a:pPr>
            <a:r>
              <a:rPr lang="en-US" sz="2400" dirty="0">
                <a:latin typeface="Times New Roman" panose="02020603050405020304" pitchFamily="18" charset="0"/>
                <a:cs typeface="Times New Roman" panose="02020603050405020304" pitchFamily="18" charset="0"/>
              </a:rPr>
              <a:t> • Is there another source for the solution that you need?</a:t>
            </a:r>
            <a:endParaRPr lang="en-IN" sz="2400" dirty="0">
              <a:latin typeface="Times New Roman" panose="02020603050405020304" pitchFamily="18" charset="0"/>
              <a:cs typeface="Times New Roman" panose="02020603050405020304" pitchFamily="18" charset="0"/>
            </a:endParaRPr>
          </a:p>
          <a:p>
            <a:pPr marL="0" indent="0">
              <a:buNone/>
            </a:pPr>
            <a:r>
              <a:rPr lang="en-US" sz="2400" b="1" dirty="0">
                <a:latin typeface="Times New Roman" panose="02020603050405020304" pitchFamily="18" charset="0"/>
                <a:cs typeface="Times New Roman" panose="02020603050405020304" pitchFamily="18" charset="0"/>
              </a:rPr>
              <a:t>The next set of questions enables you to gain a better understanding of the problem</a:t>
            </a:r>
            <a:r>
              <a:rPr lang="en-US" sz="2400" dirty="0">
                <a:latin typeface="Times New Roman" panose="02020603050405020304" pitchFamily="18" charset="0"/>
                <a:cs typeface="Times New Roman" panose="02020603050405020304" pitchFamily="18" charset="0"/>
              </a:rPr>
              <a:t>.</a:t>
            </a:r>
          </a:p>
          <a:p>
            <a:pPr marL="0" indent="0">
              <a:buNone/>
            </a:pPr>
            <a:r>
              <a:rPr lang="en-US" sz="2400" dirty="0">
                <a:latin typeface="Times New Roman" panose="02020603050405020304" pitchFamily="18" charset="0"/>
                <a:cs typeface="Times New Roman" panose="02020603050405020304" pitchFamily="18" charset="0"/>
              </a:rPr>
              <a:t>• How would you characterize “good” output that would be generated by a successful solution?</a:t>
            </a:r>
          </a:p>
          <a:p>
            <a:pPr marL="0" indent="0">
              <a:buNone/>
            </a:pPr>
            <a:r>
              <a:rPr lang="en-US" sz="2400" dirty="0">
                <a:latin typeface="Times New Roman" panose="02020603050405020304" pitchFamily="18" charset="0"/>
                <a:cs typeface="Times New Roman" panose="02020603050405020304" pitchFamily="18" charset="0"/>
              </a:rPr>
              <a:t> • What problem(s) will this solution address? </a:t>
            </a:r>
          </a:p>
          <a:p>
            <a:pPr marL="0" indent="0">
              <a:buNone/>
            </a:pPr>
            <a:r>
              <a:rPr lang="en-US" sz="2400" dirty="0">
                <a:latin typeface="Times New Roman" panose="02020603050405020304" pitchFamily="18" charset="0"/>
                <a:cs typeface="Times New Roman" panose="02020603050405020304" pitchFamily="18" charset="0"/>
              </a:rPr>
              <a:t>• Can you show me (or describe) the business environment in which the solution will be used? </a:t>
            </a:r>
          </a:p>
          <a:p>
            <a:pPr marL="0" indent="0">
              <a:buNone/>
            </a:pPr>
            <a:r>
              <a:rPr lang="en-US" sz="2400" dirty="0">
                <a:latin typeface="Times New Roman" panose="02020603050405020304" pitchFamily="18" charset="0"/>
                <a:cs typeface="Times New Roman" panose="02020603050405020304" pitchFamily="18" charset="0"/>
              </a:rPr>
              <a:t>• Will special performance issues or constraints affect the way the solution is approached? </a:t>
            </a:r>
            <a:endParaRPr lang="en-IN"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6065591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D8200F0-3722-6CA7-B716-54E57AA02046}"/>
              </a:ext>
            </a:extLst>
          </p:cNvPr>
          <p:cNvSpPr>
            <a:spLocks noGrp="1"/>
          </p:cNvSpPr>
          <p:nvPr>
            <p:ph type="title"/>
          </p:nvPr>
        </p:nvSpPr>
        <p:spPr>
          <a:xfrm>
            <a:off x="838200" y="365126"/>
            <a:ext cx="10515600" cy="745920"/>
          </a:xfrm>
        </p:spPr>
        <p:txBody>
          <a:bodyPr>
            <a:normAutofit fontScale="90000"/>
          </a:bodyPr>
          <a:lstStyle/>
          <a:p>
            <a:r>
              <a:rPr lang="en-US" sz="2400" b="1" dirty="0">
                <a:latin typeface="Times New Roman" panose="02020603050405020304" pitchFamily="18" charset="0"/>
                <a:cs typeface="Times New Roman" panose="02020603050405020304" pitchFamily="18" charset="0"/>
              </a:rPr>
              <a:t>The final set of questions focuses on the effectiveness of the communication activity</a:t>
            </a:r>
            <a:endParaRPr lang="en-IN" sz="24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233081A1-F20B-43B1-6E5A-F6F0A986DCD6}"/>
              </a:ext>
            </a:extLst>
          </p:cNvPr>
          <p:cNvSpPr>
            <a:spLocks noGrp="1"/>
          </p:cNvSpPr>
          <p:nvPr>
            <p:ph idx="1"/>
          </p:nvPr>
        </p:nvSpPr>
        <p:spPr>
          <a:xfrm>
            <a:off x="838200" y="1111046"/>
            <a:ext cx="10515600" cy="5065917"/>
          </a:xfrm>
        </p:spPr>
        <p:txBody>
          <a:bodyPr>
            <a:normAutofit/>
          </a:bodyPr>
          <a:lstStyle/>
          <a:p>
            <a:r>
              <a:rPr lang="en-US" sz="2400" dirty="0">
                <a:latin typeface="Times New Roman" panose="02020603050405020304" pitchFamily="18" charset="0"/>
                <a:cs typeface="Times New Roman" panose="02020603050405020304" pitchFamily="18" charset="0"/>
              </a:rPr>
              <a:t>Are you the right person to answer these questions? Are your answers “official”?</a:t>
            </a:r>
          </a:p>
          <a:p>
            <a:pPr marL="0" indent="0">
              <a:buNone/>
            </a:pPr>
            <a:r>
              <a:rPr lang="en-US" sz="2400" dirty="0">
                <a:latin typeface="Times New Roman" panose="02020603050405020304" pitchFamily="18" charset="0"/>
                <a:cs typeface="Times New Roman" panose="02020603050405020304" pitchFamily="18" charset="0"/>
              </a:rPr>
              <a:t> • Are my questions relevant to the problem that you have? </a:t>
            </a:r>
          </a:p>
          <a:p>
            <a:pPr marL="0" indent="0">
              <a:buNone/>
            </a:pPr>
            <a:r>
              <a:rPr lang="en-US" sz="2400" dirty="0">
                <a:latin typeface="Times New Roman" panose="02020603050405020304" pitchFamily="18" charset="0"/>
                <a:cs typeface="Times New Roman" panose="02020603050405020304" pitchFamily="18" charset="0"/>
              </a:rPr>
              <a:t>• Am I asking too many questions?</a:t>
            </a:r>
          </a:p>
          <a:p>
            <a:pPr marL="0" indent="0">
              <a:buNone/>
            </a:pPr>
            <a:r>
              <a:rPr lang="en-US" sz="2400" dirty="0">
                <a:latin typeface="Times New Roman" panose="02020603050405020304" pitchFamily="18" charset="0"/>
                <a:cs typeface="Times New Roman" panose="02020603050405020304" pitchFamily="18" charset="0"/>
              </a:rPr>
              <a:t> • Can anyone else provide additional information?</a:t>
            </a:r>
          </a:p>
          <a:p>
            <a:pPr marL="0" indent="0">
              <a:buNone/>
            </a:pPr>
            <a:r>
              <a:rPr lang="en-US" sz="2400" dirty="0">
                <a:latin typeface="Times New Roman" panose="02020603050405020304" pitchFamily="18" charset="0"/>
                <a:cs typeface="Times New Roman" panose="02020603050405020304" pitchFamily="18" charset="0"/>
              </a:rPr>
              <a:t> • Should I be asking you anything else?</a:t>
            </a:r>
            <a:endParaRPr lang="en-IN"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0751898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A4F1E8E-C146-785A-B6A6-88DE4C876A41}"/>
              </a:ext>
            </a:extLst>
          </p:cNvPr>
          <p:cNvSpPr>
            <a:spLocks noGrp="1"/>
          </p:cNvSpPr>
          <p:nvPr>
            <p:ph type="title"/>
          </p:nvPr>
        </p:nvSpPr>
        <p:spPr>
          <a:xfrm>
            <a:off x="838200" y="365126"/>
            <a:ext cx="10515600" cy="834410"/>
          </a:xfrm>
        </p:spPr>
        <p:txBody>
          <a:bodyPr>
            <a:normAutofit/>
          </a:bodyPr>
          <a:lstStyle/>
          <a:p>
            <a:r>
              <a:rPr lang="en-IN" sz="2400" b="1" dirty="0">
                <a:latin typeface="Times New Roman" panose="02020603050405020304" pitchFamily="18" charset="0"/>
                <a:cs typeface="Times New Roman" panose="02020603050405020304" pitchFamily="18" charset="0"/>
              </a:rPr>
              <a:t>Eliciting the requirements</a:t>
            </a:r>
          </a:p>
        </p:txBody>
      </p:sp>
      <p:sp>
        <p:nvSpPr>
          <p:cNvPr id="3" name="Content Placeholder 2">
            <a:extLst>
              <a:ext uri="{FF2B5EF4-FFF2-40B4-BE49-F238E27FC236}">
                <a16:creationId xmlns:a16="http://schemas.microsoft.com/office/drawing/2014/main" xmlns="" id="{B12A0A4D-5838-1421-A068-687F639CDE14}"/>
              </a:ext>
            </a:extLst>
          </p:cNvPr>
          <p:cNvSpPr>
            <a:spLocks noGrp="1"/>
          </p:cNvSpPr>
          <p:nvPr>
            <p:ph idx="1"/>
          </p:nvPr>
        </p:nvSpPr>
        <p:spPr>
          <a:xfrm>
            <a:off x="838200" y="993058"/>
            <a:ext cx="10515600" cy="5183905"/>
          </a:xfrm>
        </p:spPr>
        <p:txBody>
          <a:bodyPr>
            <a:normAutofit fontScale="92500" lnSpcReduction="10000"/>
          </a:bodyPr>
          <a:lstStyle/>
          <a:p>
            <a:r>
              <a:rPr lang="en-US" sz="2400" dirty="0">
                <a:latin typeface="Times New Roman" panose="02020603050405020304" pitchFamily="18" charset="0"/>
                <a:cs typeface="Times New Roman" panose="02020603050405020304" pitchFamily="18" charset="0"/>
              </a:rPr>
              <a:t>Requirements elicitation (also called requirements gathering) combines elements of problem solving, elaboration, negotiation, and specification.</a:t>
            </a:r>
          </a:p>
          <a:p>
            <a:r>
              <a:rPr lang="en-US" sz="2400" dirty="0">
                <a:latin typeface="Times New Roman" panose="02020603050405020304" pitchFamily="18" charset="0"/>
                <a:cs typeface="Times New Roman" panose="02020603050405020304" pitchFamily="18" charset="0"/>
              </a:rPr>
              <a:t>to encourage a collaborative, team-oriented approach to requirements gathering, stakeholders work together to identify the problem, propose elements of the solution, negotiate different approaches.</a:t>
            </a:r>
          </a:p>
          <a:p>
            <a:pPr marL="0" indent="0">
              <a:buNone/>
            </a:pPr>
            <a:r>
              <a:rPr lang="en-IN" sz="2600" b="1" dirty="0">
                <a:latin typeface="Times New Roman" panose="02020603050405020304" pitchFamily="18" charset="0"/>
                <a:cs typeface="Times New Roman" panose="02020603050405020304" pitchFamily="18" charset="0"/>
              </a:rPr>
              <a:t>Collaborative Requirements Gathering</a:t>
            </a:r>
          </a:p>
          <a:p>
            <a:pPr marL="0" indent="0">
              <a:buNone/>
            </a:pPr>
            <a:r>
              <a:rPr lang="en-US" sz="2400" b="1" dirty="0">
                <a:latin typeface="Times New Roman" panose="02020603050405020304" pitchFamily="18" charset="0"/>
                <a:cs typeface="Times New Roman" panose="02020603050405020304" pitchFamily="18" charset="0"/>
              </a:rPr>
              <a:t>basic guidelines</a:t>
            </a:r>
            <a:r>
              <a:rPr lang="en-US" sz="2400" dirty="0">
                <a:latin typeface="Times New Roman" panose="02020603050405020304" pitchFamily="18" charset="0"/>
                <a:cs typeface="Times New Roman" panose="02020603050405020304" pitchFamily="18" charset="0"/>
              </a:rPr>
              <a:t>:</a:t>
            </a:r>
          </a:p>
          <a:p>
            <a:pPr marL="0" indent="0">
              <a:buNone/>
            </a:pPr>
            <a:r>
              <a:rPr lang="en-US" sz="2400" dirty="0">
                <a:latin typeface="Times New Roman" panose="02020603050405020304" pitchFamily="18" charset="0"/>
                <a:cs typeface="Times New Roman" panose="02020603050405020304" pitchFamily="18" charset="0"/>
              </a:rPr>
              <a:t>• Meetings are conducted </a:t>
            </a:r>
          </a:p>
          <a:p>
            <a:pPr marL="0" indent="0">
              <a:buNone/>
            </a:pPr>
            <a:r>
              <a:rPr lang="en-US" sz="2400" dirty="0">
                <a:latin typeface="Times New Roman" panose="02020603050405020304" pitchFamily="18" charset="0"/>
                <a:cs typeface="Times New Roman" panose="02020603050405020304" pitchFamily="18" charset="0"/>
              </a:rPr>
              <a:t>• Rules for preparation and participation are established. </a:t>
            </a:r>
          </a:p>
          <a:p>
            <a:pPr marL="0" indent="0">
              <a:buNone/>
            </a:pPr>
            <a:r>
              <a:rPr lang="en-US" sz="2400" dirty="0">
                <a:latin typeface="Times New Roman" panose="02020603050405020304" pitchFamily="18" charset="0"/>
                <a:cs typeface="Times New Roman" panose="02020603050405020304" pitchFamily="18" charset="0"/>
              </a:rPr>
              <a:t>• An agenda is suggested that is formal enough to cover all important points but informal enough to encourage the free flow of ideas. </a:t>
            </a:r>
          </a:p>
          <a:p>
            <a:pPr marL="0" indent="0">
              <a:buNone/>
            </a:pPr>
            <a:r>
              <a:rPr lang="en-US" sz="2400" dirty="0">
                <a:latin typeface="Times New Roman" panose="02020603050405020304" pitchFamily="18" charset="0"/>
                <a:cs typeface="Times New Roman" panose="02020603050405020304" pitchFamily="18" charset="0"/>
              </a:rPr>
              <a:t>• A “facilitator” (can be a customer, a developer, or an outsider) controls the meeting.</a:t>
            </a:r>
          </a:p>
          <a:p>
            <a:pPr marL="0" indent="0">
              <a:buNone/>
            </a:pPr>
            <a:r>
              <a:rPr lang="en-US" sz="2400" dirty="0">
                <a:latin typeface="Times New Roman" panose="02020603050405020304" pitchFamily="18" charset="0"/>
                <a:cs typeface="Times New Roman" panose="02020603050405020304" pitchFamily="18" charset="0"/>
              </a:rPr>
              <a:t> • A “definition mechanism” (can be work sheets, flip charts, or wall stickers or an electronic bulletin board, chat room, or virtual forum) is used</a:t>
            </a:r>
            <a:endParaRPr lang="en-IN"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375901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8F3DDD2-B7D0-6432-3C4C-E1A2E113CC5B}"/>
              </a:ext>
            </a:extLst>
          </p:cNvPr>
          <p:cNvSpPr>
            <a:spLocks noGrp="1"/>
          </p:cNvSpPr>
          <p:nvPr>
            <p:ph type="title"/>
          </p:nvPr>
        </p:nvSpPr>
        <p:spPr>
          <a:xfrm>
            <a:off x="838200" y="365126"/>
            <a:ext cx="10515600" cy="315911"/>
          </a:xfrm>
        </p:spPr>
        <p:txBody>
          <a:bodyPr>
            <a:normAutofit fontScale="90000"/>
          </a:bodyPr>
          <a:lstStyle/>
          <a:p>
            <a:r>
              <a:rPr lang="en-IN" sz="2400" b="1" dirty="0">
                <a:latin typeface="Times New Roman" panose="02020603050405020304" pitchFamily="18" charset="0"/>
                <a:cs typeface="Times New Roman" panose="02020603050405020304" pitchFamily="18" charset="0"/>
              </a:rPr>
              <a:t>Quality Function Deployment</a:t>
            </a:r>
          </a:p>
        </p:txBody>
      </p:sp>
      <p:sp>
        <p:nvSpPr>
          <p:cNvPr id="3" name="Content Placeholder 2">
            <a:extLst>
              <a:ext uri="{FF2B5EF4-FFF2-40B4-BE49-F238E27FC236}">
                <a16:creationId xmlns:a16="http://schemas.microsoft.com/office/drawing/2014/main" xmlns="" id="{40CF5487-905D-4F1F-A914-CF74A2F91DD2}"/>
              </a:ext>
            </a:extLst>
          </p:cNvPr>
          <p:cNvSpPr>
            <a:spLocks noGrp="1"/>
          </p:cNvSpPr>
          <p:nvPr>
            <p:ph idx="1"/>
          </p:nvPr>
        </p:nvSpPr>
        <p:spPr>
          <a:xfrm>
            <a:off x="838200" y="855406"/>
            <a:ext cx="10515600" cy="5321557"/>
          </a:xfrm>
        </p:spPr>
        <p:txBody>
          <a:bodyPr>
            <a:normAutofit/>
          </a:bodyPr>
          <a:lstStyle/>
          <a:p>
            <a:r>
              <a:rPr lang="en-US" sz="2400" dirty="0">
                <a:latin typeface="Times New Roman" panose="02020603050405020304" pitchFamily="18" charset="0"/>
                <a:cs typeface="Times New Roman" panose="02020603050405020304" pitchFamily="18" charset="0"/>
              </a:rPr>
              <a:t>Quality function deployment (QFD) is a quality management technique that translates the needs of the customer into technical requirements for software. </a:t>
            </a:r>
          </a:p>
          <a:p>
            <a:r>
              <a:rPr lang="en-US" sz="2400" dirty="0">
                <a:latin typeface="Times New Roman" panose="02020603050405020304" pitchFamily="18" charset="0"/>
                <a:cs typeface="Times New Roman" panose="02020603050405020304" pitchFamily="18" charset="0"/>
              </a:rPr>
              <a:t>QFD “concentrates on maximizing customer satisfaction from the software engineering process”.</a:t>
            </a:r>
          </a:p>
          <a:p>
            <a:r>
              <a:rPr lang="en-US" sz="2400" dirty="0">
                <a:latin typeface="Times New Roman" panose="02020603050405020304" pitchFamily="18" charset="0"/>
                <a:cs typeface="Times New Roman" panose="02020603050405020304" pitchFamily="18" charset="0"/>
              </a:rPr>
              <a:t>QFD identifies three types of requirements</a:t>
            </a:r>
          </a:p>
          <a:p>
            <a:r>
              <a:rPr lang="en-IN" sz="2400" dirty="0">
                <a:latin typeface="Times New Roman" panose="02020603050405020304" pitchFamily="18" charset="0"/>
                <a:cs typeface="Times New Roman" panose="02020603050405020304" pitchFamily="18" charset="0"/>
              </a:rPr>
              <a:t>Normal requirements.</a:t>
            </a:r>
            <a:endParaRPr lang="en-US" sz="2400" dirty="0">
              <a:latin typeface="Times New Roman" panose="02020603050405020304" pitchFamily="18" charset="0"/>
              <a:cs typeface="Times New Roman" panose="02020603050405020304" pitchFamily="18" charset="0"/>
            </a:endParaRPr>
          </a:p>
          <a:p>
            <a:r>
              <a:rPr lang="en-IN" sz="2400" dirty="0">
                <a:latin typeface="Times New Roman" panose="02020603050405020304" pitchFamily="18" charset="0"/>
                <a:cs typeface="Times New Roman" panose="02020603050405020304" pitchFamily="18" charset="0"/>
              </a:rPr>
              <a:t>Expected requirements.</a:t>
            </a:r>
            <a:endParaRPr lang="en-US" sz="2400" dirty="0">
              <a:latin typeface="Times New Roman" panose="02020603050405020304" pitchFamily="18" charset="0"/>
              <a:cs typeface="Times New Roman" panose="02020603050405020304" pitchFamily="18" charset="0"/>
            </a:endParaRPr>
          </a:p>
          <a:p>
            <a:r>
              <a:rPr lang="en-IN" sz="2400" dirty="0">
                <a:latin typeface="Times New Roman" panose="02020603050405020304" pitchFamily="18" charset="0"/>
                <a:cs typeface="Times New Roman" panose="02020603050405020304" pitchFamily="18" charset="0"/>
              </a:rPr>
              <a:t>Exciting requirements</a:t>
            </a:r>
            <a:r>
              <a:rPr lang="en-IN" sz="1600" dirty="0"/>
              <a:t>.</a:t>
            </a:r>
            <a:endParaRPr lang="en-IN"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0630120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E4C9485-933C-25A0-404C-A899807E92B6}"/>
              </a:ext>
            </a:extLst>
          </p:cNvPr>
          <p:cNvSpPr>
            <a:spLocks noGrp="1"/>
          </p:cNvSpPr>
          <p:nvPr>
            <p:ph type="title"/>
          </p:nvPr>
        </p:nvSpPr>
        <p:spPr/>
        <p:txBody>
          <a:bodyPr>
            <a:normAutofit/>
          </a:bodyPr>
          <a:lstStyle/>
          <a:p>
            <a:r>
              <a:rPr lang="en-IN" sz="2400" b="1" dirty="0">
                <a:latin typeface="Times New Roman" panose="02020603050405020304" pitchFamily="18" charset="0"/>
                <a:cs typeface="Times New Roman" panose="02020603050405020304" pitchFamily="18" charset="0"/>
              </a:rPr>
              <a:t>Usage Scenarios</a:t>
            </a:r>
          </a:p>
        </p:txBody>
      </p:sp>
      <p:sp>
        <p:nvSpPr>
          <p:cNvPr id="3" name="Content Placeholder 2">
            <a:extLst>
              <a:ext uri="{FF2B5EF4-FFF2-40B4-BE49-F238E27FC236}">
                <a16:creationId xmlns:a16="http://schemas.microsoft.com/office/drawing/2014/main" xmlns="" id="{E014937A-AFEC-50DA-A355-4856BB3ED273}"/>
              </a:ext>
            </a:extLst>
          </p:cNvPr>
          <p:cNvSpPr>
            <a:spLocks noGrp="1"/>
          </p:cNvSpPr>
          <p:nvPr>
            <p:ph idx="1"/>
          </p:nvPr>
        </p:nvSpPr>
        <p:spPr/>
        <p:txBody>
          <a:bodyPr>
            <a:normAutofit/>
          </a:bodyPr>
          <a:lstStyle/>
          <a:p>
            <a:r>
              <a:rPr lang="en-US" sz="2400" dirty="0">
                <a:latin typeface="Times New Roman" panose="02020603050405020304" pitchFamily="18" charset="0"/>
                <a:cs typeface="Times New Roman" panose="02020603050405020304" pitchFamily="18" charset="0"/>
              </a:rPr>
              <a:t>Developers and users can create a set of scenarios that identify a thread of usage for the system to be con structed. </a:t>
            </a:r>
          </a:p>
          <a:p>
            <a:r>
              <a:rPr lang="en-US" sz="2400" dirty="0">
                <a:latin typeface="Times New Roman" panose="02020603050405020304" pitchFamily="18" charset="0"/>
                <a:cs typeface="Times New Roman" panose="02020603050405020304" pitchFamily="18" charset="0"/>
              </a:rPr>
              <a:t>The scenarios, often called </a:t>
            </a:r>
            <a:r>
              <a:rPr lang="en-US" sz="2400" dirty="0" err="1">
                <a:latin typeface="Times New Roman" panose="02020603050405020304" pitchFamily="18" charset="0"/>
                <a:cs typeface="Times New Roman" panose="02020603050405020304" pitchFamily="18" charset="0"/>
              </a:rPr>
              <a:t>usecases</a:t>
            </a:r>
            <a:r>
              <a:rPr lang="en-US" sz="2400" dirty="0">
                <a:latin typeface="Times New Roman" panose="02020603050405020304" pitchFamily="18" charset="0"/>
                <a:cs typeface="Times New Roman" panose="02020603050405020304" pitchFamily="18" charset="0"/>
              </a:rPr>
              <a:t>, provide a description of how the system will be used.</a:t>
            </a:r>
            <a:endParaRPr lang="en-IN"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6340710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BB413F7-9D0B-EE89-02E4-162E1ACEA369}"/>
              </a:ext>
            </a:extLst>
          </p:cNvPr>
          <p:cNvSpPr>
            <a:spLocks noGrp="1"/>
          </p:cNvSpPr>
          <p:nvPr>
            <p:ph type="title"/>
          </p:nvPr>
        </p:nvSpPr>
        <p:spPr>
          <a:xfrm>
            <a:off x="838200" y="365126"/>
            <a:ext cx="10515600" cy="568940"/>
          </a:xfrm>
        </p:spPr>
        <p:txBody>
          <a:bodyPr>
            <a:normAutofit/>
          </a:bodyPr>
          <a:lstStyle/>
          <a:p>
            <a:r>
              <a:rPr lang="en-IN" sz="2400" b="1" dirty="0">
                <a:latin typeface="Times New Roman" panose="02020603050405020304" pitchFamily="18" charset="0"/>
                <a:cs typeface="Times New Roman" panose="02020603050405020304" pitchFamily="18" charset="0"/>
              </a:rPr>
              <a:t>Elicitation Work Products</a:t>
            </a:r>
          </a:p>
        </p:txBody>
      </p:sp>
      <p:sp>
        <p:nvSpPr>
          <p:cNvPr id="3" name="Content Placeholder 2">
            <a:extLst>
              <a:ext uri="{FF2B5EF4-FFF2-40B4-BE49-F238E27FC236}">
                <a16:creationId xmlns:a16="http://schemas.microsoft.com/office/drawing/2014/main" xmlns="" id="{03DDCCCE-9FDD-C2A8-65ED-B666BD9FF8E4}"/>
              </a:ext>
            </a:extLst>
          </p:cNvPr>
          <p:cNvSpPr>
            <a:spLocks noGrp="1"/>
          </p:cNvSpPr>
          <p:nvPr>
            <p:ph idx="1"/>
          </p:nvPr>
        </p:nvSpPr>
        <p:spPr>
          <a:xfrm>
            <a:off x="838200" y="934066"/>
            <a:ext cx="10515600" cy="5242897"/>
          </a:xfrm>
        </p:spPr>
        <p:txBody>
          <a:bodyPr>
            <a:normAutofit fontScale="92500" lnSpcReduction="20000"/>
          </a:bodyPr>
          <a:lstStyle/>
          <a:p>
            <a:r>
              <a:rPr lang="en-US" dirty="0"/>
              <a:t>requirements elicitation will vary depending on the size of the system or product to be built.</a:t>
            </a:r>
          </a:p>
          <a:p>
            <a:pPr marL="0" indent="0">
              <a:buNone/>
            </a:pPr>
            <a:r>
              <a:rPr lang="en-US" dirty="0"/>
              <a:t>• </a:t>
            </a:r>
            <a:r>
              <a:rPr lang="en-US" sz="2600" dirty="0"/>
              <a:t>A statement of need and feasibility.</a:t>
            </a:r>
          </a:p>
          <a:p>
            <a:pPr marL="0" indent="0">
              <a:buNone/>
            </a:pPr>
            <a:r>
              <a:rPr lang="en-US" sz="2600" dirty="0"/>
              <a:t>• A bounded statement of scope for the system or product. </a:t>
            </a:r>
          </a:p>
          <a:p>
            <a:pPr marL="0" indent="0">
              <a:buNone/>
            </a:pPr>
            <a:r>
              <a:rPr lang="en-US" sz="2600" dirty="0"/>
              <a:t>• A list of customers, users, and other stakeholders who participated in requirements elicitation. </a:t>
            </a:r>
          </a:p>
          <a:p>
            <a:pPr marL="0" indent="0">
              <a:buNone/>
            </a:pPr>
            <a:r>
              <a:rPr lang="en-US" sz="2600" dirty="0"/>
              <a:t>• A description of the system’s technical environment.</a:t>
            </a:r>
          </a:p>
          <a:p>
            <a:pPr marL="0" indent="0">
              <a:buNone/>
            </a:pPr>
            <a:r>
              <a:rPr lang="en-US" sz="2600" dirty="0"/>
              <a:t> • A list of requirements (preferably organized by function) and the domain constraints that apply to each. </a:t>
            </a:r>
          </a:p>
          <a:p>
            <a:pPr marL="0" indent="0">
              <a:buNone/>
            </a:pPr>
            <a:r>
              <a:rPr lang="en-US" sz="2600" dirty="0"/>
              <a:t>• A set of usage scenarios that provide insight into the use of the system or product under different operating conditions.</a:t>
            </a:r>
          </a:p>
          <a:p>
            <a:pPr marL="0" indent="0">
              <a:buNone/>
            </a:pPr>
            <a:r>
              <a:rPr lang="en-US" sz="2600" dirty="0"/>
              <a:t> • Any prototypes developed to better define requirements. </a:t>
            </a:r>
          </a:p>
          <a:p>
            <a:pPr marL="0" indent="0">
              <a:buNone/>
            </a:pPr>
            <a:r>
              <a:rPr lang="en-US" sz="2600" dirty="0"/>
              <a:t>Each of these work products is reviewed by all people who have participated in re </a:t>
            </a:r>
            <a:r>
              <a:rPr lang="en-US" sz="2600" dirty="0" err="1"/>
              <a:t>quirements</a:t>
            </a:r>
            <a:r>
              <a:rPr lang="en-US" sz="2600" dirty="0"/>
              <a:t> elicitation</a:t>
            </a:r>
            <a:endParaRPr lang="en-IN" sz="2600" dirty="0"/>
          </a:p>
        </p:txBody>
      </p:sp>
    </p:spTree>
    <p:extLst>
      <p:ext uri="{BB962C8B-B14F-4D97-AF65-F5344CB8AC3E}">
        <p14:creationId xmlns:p14="http://schemas.microsoft.com/office/powerpoint/2010/main" xmlns="" val="29864620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84067F8-BB15-6047-21D6-BB20A518C3E7}"/>
              </a:ext>
            </a:extLst>
          </p:cNvPr>
          <p:cNvSpPr>
            <a:spLocks noGrp="1"/>
          </p:cNvSpPr>
          <p:nvPr>
            <p:ph type="title"/>
          </p:nvPr>
        </p:nvSpPr>
        <p:spPr>
          <a:xfrm>
            <a:off x="838200" y="365126"/>
            <a:ext cx="10515600" cy="598436"/>
          </a:xfrm>
        </p:spPr>
        <p:txBody>
          <a:bodyPr>
            <a:normAutofit/>
          </a:bodyPr>
          <a:lstStyle/>
          <a:p>
            <a:r>
              <a:rPr lang="en-IN" sz="2400" b="1" dirty="0">
                <a:latin typeface="Times New Roman" panose="02020603050405020304" pitchFamily="18" charset="0"/>
                <a:cs typeface="Times New Roman" panose="02020603050405020304" pitchFamily="18" charset="0"/>
              </a:rPr>
              <a:t>Developing use cases</a:t>
            </a:r>
          </a:p>
        </p:txBody>
      </p:sp>
      <p:sp>
        <p:nvSpPr>
          <p:cNvPr id="3" name="Content Placeholder 2">
            <a:extLst>
              <a:ext uri="{FF2B5EF4-FFF2-40B4-BE49-F238E27FC236}">
                <a16:creationId xmlns:a16="http://schemas.microsoft.com/office/drawing/2014/main" xmlns="" id="{CF71EFAC-558C-E2F9-1109-D31C39C8397E}"/>
              </a:ext>
            </a:extLst>
          </p:cNvPr>
          <p:cNvSpPr>
            <a:spLocks noGrp="1"/>
          </p:cNvSpPr>
          <p:nvPr>
            <p:ph idx="1"/>
          </p:nvPr>
        </p:nvSpPr>
        <p:spPr>
          <a:xfrm>
            <a:off x="838200" y="963562"/>
            <a:ext cx="10515600" cy="5388077"/>
          </a:xfrm>
        </p:spPr>
        <p:txBody>
          <a:bodyPr>
            <a:normAutofit/>
          </a:bodyPr>
          <a:lstStyle/>
          <a:p>
            <a:r>
              <a:rPr lang="en-US" sz="2000" dirty="0">
                <a:latin typeface="Times New Roman" panose="02020603050405020304" pitchFamily="18" charset="0"/>
                <a:cs typeface="Times New Roman" panose="02020603050405020304" pitchFamily="18" charset="0"/>
              </a:rPr>
              <a:t>The first step in writing a use case is to define the set of “actors” .</a:t>
            </a:r>
          </a:p>
          <a:p>
            <a:r>
              <a:rPr lang="en-US" sz="2000" dirty="0">
                <a:latin typeface="Times New Roman" panose="02020603050405020304" pitchFamily="18" charset="0"/>
                <a:cs typeface="Times New Roman" panose="02020603050405020304" pitchFamily="18" charset="0"/>
              </a:rPr>
              <a:t>Once actors have been identified, use cases can be developed. </a:t>
            </a:r>
          </a:p>
          <a:p>
            <a:r>
              <a:rPr lang="en-US" sz="2000" dirty="0">
                <a:latin typeface="Times New Roman" panose="02020603050405020304" pitchFamily="18" charset="0"/>
                <a:cs typeface="Times New Roman" panose="02020603050405020304" pitchFamily="18" charset="0"/>
              </a:rPr>
              <a:t>Who is the primary actor, the secondary actor(s)?</a:t>
            </a:r>
          </a:p>
          <a:p>
            <a:pPr marL="0" indent="0">
              <a:buNone/>
            </a:pPr>
            <a:r>
              <a:rPr lang="en-US" sz="2000" dirty="0">
                <a:latin typeface="Times New Roman" panose="02020603050405020304" pitchFamily="18" charset="0"/>
                <a:cs typeface="Times New Roman" panose="02020603050405020304" pitchFamily="18" charset="0"/>
              </a:rPr>
              <a:t> • What are the actor’s goals? </a:t>
            </a:r>
          </a:p>
          <a:p>
            <a:pPr marL="0" indent="0">
              <a:buNone/>
            </a:pPr>
            <a:r>
              <a:rPr lang="en-US" sz="2000" dirty="0">
                <a:latin typeface="Times New Roman" panose="02020603050405020304" pitchFamily="18" charset="0"/>
                <a:cs typeface="Times New Roman" panose="02020603050405020304" pitchFamily="18" charset="0"/>
              </a:rPr>
              <a:t>• What preconditions should exist before the story begins? </a:t>
            </a:r>
          </a:p>
          <a:p>
            <a:pPr marL="0" indent="0">
              <a:buNone/>
            </a:pPr>
            <a:r>
              <a:rPr lang="en-US" sz="2000" dirty="0">
                <a:latin typeface="Times New Roman" panose="02020603050405020304" pitchFamily="18" charset="0"/>
                <a:cs typeface="Times New Roman" panose="02020603050405020304" pitchFamily="18" charset="0"/>
              </a:rPr>
              <a:t>• What main tasks or functions are performed by the actor? </a:t>
            </a:r>
          </a:p>
          <a:p>
            <a:pPr marL="0" indent="0">
              <a:buNone/>
            </a:pPr>
            <a:r>
              <a:rPr lang="en-US" sz="2000" dirty="0">
                <a:latin typeface="Times New Roman" panose="02020603050405020304" pitchFamily="18" charset="0"/>
                <a:cs typeface="Times New Roman" panose="02020603050405020304" pitchFamily="18" charset="0"/>
              </a:rPr>
              <a:t>• What exceptions might be considered as the story is described?</a:t>
            </a:r>
          </a:p>
          <a:p>
            <a:pPr marL="0" indent="0">
              <a:buNone/>
            </a:pPr>
            <a:r>
              <a:rPr lang="en-US" sz="2000" dirty="0">
                <a:latin typeface="Times New Roman" panose="02020603050405020304" pitchFamily="18" charset="0"/>
                <a:cs typeface="Times New Roman" panose="02020603050405020304" pitchFamily="18" charset="0"/>
              </a:rPr>
              <a:t> • What variations in the actor’s interaction are possible?</a:t>
            </a:r>
          </a:p>
          <a:p>
            <a:pPr marL="0" indent="0">
              <a:buNone/>
            </a:pPr>
            <a:r>
              <a:rPr lang="en-US" sz="2000" dirty="0">
                <a:latin typeface="Times New Roman" panose="02020603050405020304" pitchFamily="18" charset="0"/>
                <a:cs typeface="Times New Roman" panose="02020603050405020304" pitchFamily="18" charset="0"/>
              </a:rPr>
              <a:t> • What system information will the actor acquire, produce, or change? </a:t>
            </a:r>
          </a:p>
          <a:p>
            <a:pPr marL="0" indent="0">
              <a:buNone/>
            </a:pPr>
            <a:r>
              <a:rPr lang="en-US" sz="2000" dirty="0">
                <a:latin typeface="Times New Roman" panose="02020603050405020304" pitchFamily="18" charset="0"/>
                <a:cs typeface="Times New Roman" panose="02020603050405020304" pitchFamily="18" charset="0"/>
              </a:rPr>
              <a:t>• Will the actor have to inform the system about changes in the external environment? </a:t>
            </a:r>
          </a:p>
          <a:p>
            <a:pPr marL="0" indent="0">
              <a:buNone/>
            </a:pPr>
            <a:r>
              <a:rPr lang="en-US" sz="2000" dirty="0">
                <a:latin typeface="Times New Roman" panose="02020603050405020304" pitchFamily="18" charset="0"/>
                <a:cs typeface="Times New Roman" panose="02020603050405020304" pitchFamily="18" charset="0"/>
              </a:rPr>
              <a:t>• What information does the actor desire from the system? </a:t>
            </a:r>
          </a:p>
          <a:p>
            <a:pPr marL="0" indent="0">
              <a:buNone/>
            </a:pPr>
            <a:r>
              <a:rPr lang="en-US" sz="2000" dirty="0">
                <a:latin typeface="Times New Roman" panose="02020603050405020304" pitchFamily="18" charset="0"/>
                <a:cs typeface="Times New Roman" panose="02020603050405020304" pitchFamily="18" charset="0"/>
              </a:rPr>
              <a:t>• Does the actor wish to be informed about unexpected changes</a:t>
            </a:r>
            <a:endParaRPr lang="en-IN"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0180255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6B94C1E-E65A-59E0-1BFB-6F8F00B924F7}"/>
              </a:ext>
            </a:extLst>
          </p:cNvPr>
          <p:cNvSpPr>
            <a:spLocks noGrp="1"/>
          </p:cNvSpPr>
          <p:nvPr>
            <p:ph type="title"/>
          </p:nvPr>
        </p:nvSpPr>
        <p:spPr/>
        <p:txBody>
          <a:bodyPr>
            <a:normAutofit/>
          </a:bodyPr>
          <a:lstStyle/>
          <a:p>
            <a:r>
              <a:rPr lang="en-IN" sz="2400" dirty="0">
                <a:latin typeface="Times New Roman" panose="02020603050405020304" pitchFamily="18" charset="0"/>
                <a:cs typeface="Times New Roman" panose="02020603050405020304" pitchFamily="18" charset="0"/>
              </a:rPr>
              <a:t>Ex:-</a:t>
            </a:r>
          </a:p>
        </p:txBody>
      </p:sp>
      <p:pic>
        <p:nvPicPr>
          <p:cNvPr id="5" name="Content Placeholder 4">
            <a:extLst>
              <a:ext uri="{FF2B5EF4-FFF2-40B4-BE49-F238E27FC236}">
                <a16:creationId xmlns:a16="http://schemas.microsoft.com/office/drawing/2014/main" xmlns="" id="{88513F4C-D103-5DA0-00F9-37E35AD362A2}"/>
              </a:ext>
            </a:extLst>
          </p:cNvPr>
          <p:cNvPicPr>
            <a:picLocks noGrp="1" noChangeAspect="1"/>
          </p:cNvPicPr>
          <p:nvPr>
            <p:ph idx="1"/>
          </p:nvPr>
        </p:nvPicPr>
        <p:blipFill>
          <a:blip r:embed="rId2"/>
          <a:stretch>
            <a:fillRect/>
          </a:stretch>
        </p:blipFill>
        <p:spPr>
          <a:xfrm>
            <a:off x="2222090" y="1690688"/>
            <a:ext cx="6764594" cy="4316822"/>
          </a:xfrm>
        </p:spPr>
      </p:pic>
    </p:spTree>
    <p:extLst>
      <p:ext uri="{BB962C8B-B14F-4D97-AF65-F5344CB8AC3E}">
        <p14:creationId xmlns:p14="http://schemas.microsoft.com/office/powerpoint/2010/main" xmlns="" val="16247845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DFA6494-0516-FB98-399B-95304CC46132}"/>
              </a:ext>
            </a:extLst>
          </p:cNvPr>
          <p:cNvSpPr>
            <a:spLocks noGrp="1"/>
          </p:cNvSpPr>
          <p:nvPr>
            <p:ph type="title"/>
          </p:nvPr>
        </p:nvSpPr>
        <p:spPr/>
        <p:txBody>
          <a:bodyPr/>
          <a:lstStyle/>
          <a:p>
            <a:endParaRPr lang="en-IN" dirty="0"/>
          </a:p>
        </p:txBody>
      </p:sp>
      <p:pic>
        <p:nvPicPr>
          <p:cNvPr id="5" name="Content Placeholder 4">
            <a:extLst>
              <a:ext uri="{FF2B5EF4-FFF2-40B4-BE49-F238E27FC236}">
                <a16:creationId xmlns:a16="http://schemas.microsoft.com/office/drawing/2014/main" xmlns="" id="{11BBDE91-9194-1D83-706C-16FC4DDFE0AE}"/>
              </a:ext>
            </a:extLst>
          </p:cNvPr>
          <p:cNvPicPr>
            <a:picLocks noGrp="1" noChangeAspect="1"/>
          </p:cNvPicPr>
          <p:nvPr>
            <p:ph idx="1"/>
          </p:nvPr>
        </p:nvPicPr>
        <p:blipFill>
          <a:blip r:embed="rId2"/>
          <a:stretch>
            <a:fillRect/>
          </a:stretch>
        </p:blipFill>
        <p:spPr>
          <a:xfrm>
            <a:off x="914400" y="786581"/>
            <a:ext cx="8288594" cy="5397909"/>
          </a:xfrm>
        </p:spPr>
      </p:pic>
    </p:spTree>
    <p:extLst>
      <p:ext uri="{BB962C8B-B14F-4D97-AF65-F5344CB8AC3E}">
        <p14:creationId xmlns:p14="http://schemas.microsoft.com/office/powerpoint/2010/main" xmlns="" val="37788901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62E8A52-5231-AA50-7048-424DC167309F}"/>
              </a:ext>
            </a:extLst>
          </p:cNvPr>
          <p:cNvSpPr>
            <a:spLocks noGrp="1"/>
          </p:cNvSpPr>
          <p:nvPr>
            <p:ph type="title"/>
          </p:nvPr>
        </p:nvSpPr>
        <p:spPr>
          <a:xfrm>
            <a:off x="838200" y="365126"/>
            <a:ext cx="10515600" cy="352630"/>
          </a:xfrm>
        </p:spPr>
        <p:txBody>
          <a:bodyPr>
            <a:noAutofit/>
          </a:bodyPr>
          <a:lstStyle/>
          <a:p>
            <a:r>
              <a:rPr lang="en-IN" sz="2400" b="1" dirty="0">
                <a:latin typeface="Times New Roman" panose="02020603050405020304" pitchFamily="18" charset="0"/>
                <a:cs typeface="Times New Roman" panose="02020603050405020304" pitchFamily="18" charset="0"/>
              </a:rPr>
              <a:t>Template</a:t>
            </a:r>
          </a:p>
        </p:txBody>
      </p:sp>
      <p:pic>
        <p:nvPicPr>
          <p:cNvPr id="5" name="Content Placeholder 4">
            <a:extLst>
              <a:ext uri="{FF2B5EF4-FFF2-40B4-BE49-F238E27FC236}">
                <a16:creationId xmlns:a16="http://schemas.microsoft.com/office/drawing/2014/main" xmlns="" id="{1D6F39BD-0B1B-6123-6C97-84B5F9024572}"/>
              </a:ext>
            </a:extLst>
          </p:cNvPr>
          <p:cNvPicPr>
            <a:picLocks noGrp="1" noChangeAspect="1"/>
          </p:cNvPicPr>
          <p:nvPr>
            <p:ph idx="1"/>
          </p:nvPr>
        </p:nvPicPr>
        <p:blipFill>
          <a:blip r:embed="rId2"/>
          <a:stretch>
            <a:fillRect/>
          </a:stretch>
        </p:blipFill>
        <p:spPr>
          <a:xfrm>
            <a:off x="1376516" y="845575"/>
            <a:ext cx="9035845" cy="5801032"/>
          </a:xfrm>
        </p:spPr>
      </p:pic>
    </p:spTree>
    <p:extLst>
      <p:ext uri="{BB962C8B-B14F-4D97-AF65-F5344CB8AC3E}">
        <p14:creationId xmlns:p14="http://schemas.microsoft.com/office/powerpoint/2010/main" xmlns="" val="21635025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1E74B4C-67F4-363D-7411-E06493E6E5E7}"/>
              </a:ext>
            </a:extLst>
          </p:cNvPr>
          <p:cNvSpPr>
            <a:spLocks noGrp="1"/>
          </p:cNvSpPr>
          <p:nvPr>
            <p:ph type="title"/>
          </p:nvPr>
        </p:nvSpPr>
        <p:spPr>
          <a:xfrm>
            <a:off x="838200" y="365126"/>
            <a:ext cx="10515600" cy="315912"/>
          </a:xfrm>
        </p:spPr>
        <p:txBody>
          <a:bodyPr>
            <a:normAutofit fontScale="90000"/>
          </a:bodyPr>
          <a:lstStyle/>
          <a:p>
            <a:endParaRPr lang="en-IN" dirty="0"/>
          </a:p>
        </p:txBody>
      </p:sp>
      <p:pic>
        <p:nvPicPr>
          <p:cNvPr id="5" name="Content Placeholder 4">
            <a:extLst>
              <a:ext uri="{FF2B5EF4-FFF2-40B4-BE49-F238E27FC236}">
                <a16:creationId xmlns:a16="http://schemas.microsoft.com/office/drawing/2014/main" xmlns="" id="{624C6B97-EA59-C1AC-A1EF-19B33E9AF870}"/>
              </a:ext>
            </a:extLst>
          </p:cNvPr>
          <p:cNvPicPr>
            <a:picLocks noGrp="1" noChangeAspect="1"/>
          </p:cNvPicPr>
          <p:nvPr>
            <p:ph idx="1"/>
          </p:nvPr>
        </p:nvPicPr>
        <p:blipFill>
          <a:blip r:embed="rId2"/>
          <a:stretch>
            <a:fillRect/>
          </a:stretch>
        </p:blipFill>
        <p:spPr>
          <a:xfrm>
            <a:off x="619431" y="681038"/>
            <a:ext cx="9478297" cy="5660767"/>
          </a:xfrm>
        </p:spPr>
      </p:pic>
    </p:spTree>
    <p:extLst>
      <p:ext uri="{BB962C8B-B14F-4D97-AF65-F5344CB8AC3E}">
        <p14:creationId xmlns:p14="http://schemas.microsoft.com/office/powerpoint/2010/main" xmlns="" val="27124715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4E8AEB2-5E54-3A71-B290-5B8429E64D07}"/>
              </a:ext>
            </a:extLst>
          </p:cNvPr>
          <p:cNvSpPr>
            <a:spLocks noGrp="1"/>
          </p:cNvSpPr>
          <p:nvPr>
            <p:ph type="title"/>
          </p:nvPr>
        </p:nvSpPr>
        <p:spPr>
          <a:xfrm>
            <a:off x="838200" y="365126"/>
            <a:ext cx="10515600" cy="568940"/>
          </a:xfrm>
        </p:spPr>
        <p:txBody>
          <a:bodyPr>
            <a:normAutofit/>
          </a:bodyPr>
          <a:lstStyle/>
          <a:p>
            <a:r>
              <a:rPr lang="en-IN" sz="2400" b="1" dirty="0">
                <a:latin typeface="Times New Roman" panose="02020603050405020304" pitchFamily="18" charset="0"/>
                <a:cs typeface="Times New Roman" panose="02020603050405020304" pitchFamily="18" charset="0"/>
              </a:rPr>
              <a:t>Requirement analysis</a:t>
            </a:r>
          </a:p>
        </p:txBody>
      </p:sp>
      <p:sp>
        <p:nvSpPr>
          <p:cNvPr id="3" name="Content Placeholder 2">
            <a:extLst>
              <a:ext uri="{FF2B5EF4-FFF2-40B4-BE49-F238E27FC236}">
                <a16:creationId xmlns:a16="http://schemas.microsoft.com/office/drawing/2014/main" xmlns="" id="{9659B57E-4CD8-2A41-74AB-8ACC355DA3C0}"/>
              </a:ext>
            </a:extLst>
          </p:cNvPr>
          <p:cNvSpPr>
            <a:spLocks noGrp="1"/>
          </p:cNvSpPr>
          <p:nvPr>
            <p:ph idx="1"/>
          </p:nvPr>
        </p:nvSpPr>
        <p:spPr>
          <a:xfrm>
            <a:off x="838200" y="934066"/>
            <a:ext cx="10515600" cy="5242897"/>
          </a:xfrm>
        </p:spPr>
        <p:txBody>
          <a:bodyPr>
            <a:normAutofit/>
          </a:bodyPr>
          <a:lstStyle/>
          <a:p>
            <a:r>
              <a:rPr lang="en-IN" sz="2400" dirty="0">
                <a:latin typeface="Times New Roman" panose="02020603050405020304" pitchFamily="18" charset="0"/>
                <a:cs typeface="Times New Roman" panose="02020603050405020304" pitchFamily="18" charset="0"/>
              </a:rPr>
              <a:t>It is significant and essential activity after elicitation.</a:t>
            </a:r>
          </a:p>
          <a:p>
            <a:endParaRPr lang="en-IN" sz="2400" dirty="0">
              <a:latin typeface="Times New Roman" panose="02020603050405020304" pitchFamily="18" charset="0"/>
              <a:cs typeface="Times New Roman" panose="02020603050405020304" pitchFamily="18" charset="0"/>
            </a:endParaRPr>
          </a:p>
          <a:p>
            <a:r>
              <a:rPr lang="en-IN" sz="2400" dirty="0">
                <a:latin typeface="Times New Roman" panose="02020603050405020304" pitchFamily="18" charset="0"/>
                <a:cs typeface="Times New Roman" panose="02020603050405020304" pitchFamily="18" charset="0"/>
              </a:rPr>
              <a:t>Reviews all </a:t>
            </a:r>
            <a:r>
              <a:rPr lang="en-IN" sz="2400" dirty="0" err="1">
                <a:latin typeface="Times New Roman" panose="02020603050405020304" pitchFamily="18" charset="0"/>
                <a:cs typeface="Times New Roman" panose="02020603050405020304" pitchFamily="18" charset="0"/>
              </a:rPr>
              <a:t>req</a:t>
            </a:r>
            <a:r>
              <a:rPr lang="en-IN" sz="2400" dirty="0">
                <a:latin typeface="Times New Roman" panose="02020603050405020304" pitchFamily="18" charset="0"/>
                <a:cs typeface="Times New Roman" panose="02020603050405020304" pitchFamily="18" charset="0"/>
              </a:rPr>
              <a:t> and provide graphical view of entire system.</a:t>
            </a:r>
          </a:p>
          <a:p>
            <a:r>
              <a:rPr lang="en-IN" sz="2400" dirty="0">
                <a:latin typeface="Times New Roman" panose="02020603050405020304" pitchFamily="18" charset="0"/>
                <a:cs typeface="Times New Roman" panose="02020603050405020304" pitchFamily="18" charset="0"/>
              </a:rPr>
              <a:t>After all the analysis understanding of the project many improve significantly.</a:t>
            </a:r>
          </a:p>
        </p:txBody>
      </p:sp>
      <p:cxnSp>
        <p:nvCxnSpPr>
          <p:cNvPr id="5" name="Straight Arrow Connector 4">
            <a:extLst>
              <a:ext uri="{FF2B5EF4-FFF2-40B4-BE49-F238E27FC236}">
                <a16:creationId xmlns:a16="http://schemas.microsoft.com/office/drawing/2014/main" xmlns="" id="{74145B83-2D0E-9FC1-C2B8-84811E084A5C}"/>
              </a:ext>
            </a:extLst>
          </p:cNvPr>
          <p:cNvCxnSpPr/>
          <p:nvPr/>
        </p:nvCxnSpPr>
        <p:spPr>
          <a:xfrm flipH="1">
            <a:off x="1946787" y="1199535"/>
            <a:ext cx="3195484" cy="67842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27784525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B3A60F9-3104-E2D0-E6BA-501B7F9997DC}"/>
              </a:ext>
            </a:extLst>
          </p:cNvPr>
          <p:cNvSpPr>
            <a:spLocks noGrp="1"/>
          </p:cNvSpPr>
          <p:nvPr>
            <p:ph type="title"/>
          </p:nvPr>
        </p:nvSpPr>
        <p:spPr>
          <a:xfrm>
            <a:off x="838200" y="365125"/>
            <a:ext cx="10515600" cy="686927"/>
          </a:xfrm>
        </p:spPr>
        <p:txBody>
          <a:bodyPr>
            <a:normAutofit/>
          </a:bodyPr>
          <a:lstStyle/>
          <a:p>
            <a:r>
              <a:rPr lang="en-IN" sz="2400" b="1" dirty="0">
                <a:latin typeface="Times New Roman" panose="02020603050405020304" pitchFamily="18" charset="0"/>
                <a:cs typeface="Times New Roman" panose="02020603050405020304" pitchFamily="18" charset="0"/>
              </a:rPr>
              <a:t>Building the requirements model</a:t>
            </a:r>
          </a:p>
        </p:txBody>
      </p:sp>
      <p:sp>
        <p:nvSpPr>
          <p:cNvPr id="3" name="Content Placeholder 2">
            <a:extLst>
              <a:ext uri="{FF2B5EF4-FFF2-40B4-BE49-F238E27FC236}">
                <a16:creationId xmlns:a16="http://schemas.microsoft.com/office/drawing/2014/main" xmlns="" id="{A05E0FD1-CDF8-3357-7552-8A6E0A1C3F4E}"/>
              </a:ext>
            </a:extLst>
          </p:cNvPr>
          <p:cNvSpPr>
            <a:spLocks noGrp="1"/>
          </p:cNvSpPr>
          <p:nvPr>
            <p:ph idx="1"/>
          </p:nvPr>
        </p:nvSpPr>
        <p:spPr>
          <a:xfrm>
            <a:off x="838200" y="983226"/>
            <a:ext cx="10515600" cy="5193737"/>
          </a:xfrm>
        </p:spPr>
        <p:txBody>
          <a:bodyPr>
            <a:normAutofit/>
          </a:bodyPr>
          <a:lstStyle/>
          <a:p>
            <a:r>
              <a:rPr lang="en-US" sz="2400" b="1" dirty="0">
                <a:latin typeface="Times New Roman" panose="02020603050405020304" pitchFamily="18" charset="0"/>
                <a:cs typeface="Times New Roman" panose="02020603050405020304" pitchFamily="18" charset="0"/>
              </a:rPr>
              <a:t>Elements of the Requirements Model</a:t>
            </a:r>
          </a:p>
          <a:p>
            <a:pPr marL="0" indent="0">
              <a:buNone/>
            </a:pPr>
            <a:r>
              <a:rPr lang="en-IN" sz="2400" dirty="0">
                <a:latin typeface="Times New Roman" panose="02020603050405020304" pitchFamily="18" charset="0"/>
                <a:cs typeface="Times New Roman" panose="02020603050405020304" pitchFamily="18" charset="0"/>
              </a:rPr>
              <a:t>1.Scenario-based elements. </a:t>
            </a:r>
            <a:endParaRPr lang="en-US" sz="2400" dirty="0">
              <a:latin typeface="Times New Roman" panose="02020603050405020304" pitchFamily="18" charset="0"/>
              <a:cs typeface="Times New Roman" panose="02020603050405020304" pitchFamily="18" charset="0"/>
            </a:endParaRPr>
          </a:p>
          <a:p>
            <a:pPr marL="0" indent="0">
              <a:buNone/>
            </a:pPr>
            <a:r>
              <a:rPr lang="en-IN" sz="2400" dirty="0">
                <a:latin typeface="Times New Roman" panose="02020603050405020304" pitchFamily="18" charset="0"/>
                <a:cs typeface="Times New Roman" panose="02020603050405020304" pitchFamily="18" charset="0"/>
              </a:rPr>
              <a:t>2.Class-based elements. </a:t>
            </a:r>
            <a:endParaRPr lang="en-US" sz="2400" dirty="0">
              <a:latin typeface="Times New Roman" panose="02020603050405020304" pitchFamily="18" charset="0"/>
              <a:cs typeface="Times New Roman" panose="02020603050405020304" pitchFamily="18" charset="0"/>
            </a:endParaRPr>
          </a:p>
          <a:p>
            <a:pPr marL="0" indent="0">
              <a:buNone/>
            </a:pPr>
            <a:r>
              <a:rPr lang="en-IN" sz="2400" dirty="0">
                <a:latin typeface="Times New Roman" panose="02020603050405020304" pitchFamily="18" charset="0"/>
                <a:cs typeface="Times New Roman" panose="02020603050405020304" pitchFamily="18" charset="0"/>
              </a:rPr>
              <a:t>3.Behavioral elements.</a:t>
            </a:r>
            <a:endParaRPr lang="en-US" sz="2400" dirty="0">
              <a:latin typeface="Times New Roman" panose="02020603050405020304" pitchFamily="18" charset="0"/>
              <a:cs typeface="Times New Roman" panose="02020603050405020304" pitchFamily="18" charset="0"/>
            </a:endParaRPr>
          </a:p>
          <a:p>
            <a:pPr marL="0" indent="0">
              <a:buNone/>
            </a:pPr>
            <a:r>
              <a:rPr lang="en-IN" sz="2400" dirty="0">
                <a:latin typeface="Times New Roman" panose="02020603050405020304" pitchFamily="18" charset="0"/>
                <a:cs typeface="Times New Roman" panose="02020603050405020304" pitchFamily="18" charset="0"/>
              </a:rPr>
              <a:t>4.Flow-oriented elements.</a:t>
            </a:r>
            <a:endParaRPr lang="en-US" sz="2400" dirty="0">
              <a:latin typeface="Times New Roman" panose="02020603050405020304" pitchFamily="18" charset="0"/>
              <a:cs typeface="Times New Roman" panose="02020603050405020304" pitchFamily="18" charset="0"/>
            </a:endParaRPr>
          </a:p>
          <a:p>
            <a:r>
              <a:rPr lang="en-IN" sz="2400" b="1" dirty="0">
                <a:latin typeface="Times New Roman" panose="02020603050405020304" pitchFamily="18" charset="0"/>
                <a:cs typeface="Times New Roman" panose="02020603050405020304" pitchFamily="18" charset="0"/>
              </a:rPr>
              <a:t>Analysis Patterns</a:t>
            </a:r>
          </a:p>
          <a:p>
            <a:pPr marL="0" indent="0">
              <a:buNone/>
            </a:pPr>
            <a:r>
              <a:rPr lang="en-US" sz="2400" dirty="0">
                <a:latin typeface="Times New Roman" panose="02020603050405020304" pitchFamily="18" charset="0"/>
                <a:cs typeface="Times New Roman" panose="02020603050405020304" pitchFamily="18" charset="0"/>
              </a:rPr>
              <a:t>Analysis patterns suggest solutions (e.g., a class, a function, a behavior) within the application domain that can be reused when modeling many applications</a:t>
            </a:r>
            <a:r>
              <a:rPr lang="en-US" sz="1600" dirty="0"/>
              <a:t>.</a:t>
            </a:r>
          </a:p>
          <a:p>
            <a:pPr marL="0" indent="0">
              <a:buNone/>
            </a:pPr>
            <a:r>
              <a:rPr lang="en-US" sz="2400" dirty="0">
                <a:latin typeface="Times New Roman" panose="02020603050405020304" pitchFamily="18" charset="0"/>
                <a:cs typeface="Times New Roman" panose="02020603050405020304" pitchFamily="18" charset="0"/>
              </a:rPr>
              <a:t>speed up the development of abstract analysis models that capture the main requirements of the concrete problem by providing reusable analysis models.</a:t>
            </a:r>
          </a:p>
          <a:p>
            <a:pPr marL="0" indent="0">
              <a:buNone/>
            </a:pPr>
            <a:r>
              <a:rPr lang="en-US" sz="2400" dirty="0">
                <a:latin typeface="Times New Roman" panose="02020603050405020304" pitchFamily="18" charset="0"/>
                <a:cs typeface="Times New Roman" panose="02020603050405020304" pitchFamily="18" charset="0"/>
              </a:rPr>
              <a:t>facilitate the transformation of the analysis model into a design model by suggesting design patterns and reliable solutions for common problems.</a:t>
            </a:r>
            <a:endParaRPr lang="en-IN" sz="36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1085684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C8C4352-3E8D-5445-7EBA-D908AE8D1415}"/>
              </a:ext>
            </a:extLst>
          </p:cNvPr>
          <p:cNvSpPr>
            <a:spLocks noGrp="1"/>
          </p:cNvSpPr>
          <p:nvPr>
            <p:ph type="title"/>
          </p:nvPr>
        </p:nvSpPr>
        <p:spPr>
          <a:xfrm>
            <a:off x="838200" y="365125"/>
            <a:ext cx="10515600" cy="470617"/>
          </a:xfrm>
        </p:spPr>
        <p:txBody>
          <a:bodyPr>
            <a:normAutofit fontScale="90000"/>
          </a:bodyPr>
          <a:lstStyle/>
          <a:p>
            <a:r>
              <a:rPr lang="en-IN" sz="2400" b="1" dirty="0">
                <a:latin typeface="Times New Roman" panose="02020603050405020304" pitchFamily="18" charset="0"/>
                <a:cs typeface="Times New Roman" panose="02020603050405020304" pitchFamily="18" charset="0"/>
              </a:rPr>
              <a:t>Scenario-based elements. </a:t>
            </a:r>
            <a:r>
              <a:rPr lang="en-US" sz="2400" b="1" dirty="0">
                <a:latin typeface="Times New Roman" panose="02020603050405020304" pitchFamily="18" charset="0"/>
                <a:cs typeface="Times New Roman" panose="02020603050405020304" pitchFamily="18" charset="0"/>
              </a:rPr>
              <a:t/>
            </a:r>
            <a:br>
              <a:rPr lang="en-US" sz="2400" b="1" dirty="0">
                <a:latin typeface="Times New Roman" panose="02020603050405020304" pitchFamily="18" charset="0"/>
                <a:cs typeface="Times New Roman" panose="02020603050405020304" pitchFamily="18" charset="0"/>
              </a:rPr>
            </a:br>
            <a:endParaRPr lang="en-IN" sz="2400" b="1" dirty="0"/>
          </a:p>
        </p:txBody>
      </p:sp>
      <p:sp>
        <p:nvSpPr>
          <p:cNvPr id="3" name="Content Placeholder 2">
            <a:extLst>
              <a:ext uri="{FF2B5EF4-FFF2-40B4-BE49-F238E27FC236}">
                <a16:creationId xmlns:a16="http://schemas.microsoft.com/office/drawing/2014/main" xmlns="" id="{BE28B73D-14FE-AE0A-4612-19DC0AF7E6FC}"/>
              </a:ext>
            </a:extLst>
          </p:cNvPr>
          <p:cNvSpPr>
            <a:spLocks noGrp="1"/>
          </p:cNvSpPr>
          <p:nvPr>
            <p:ph idx="1"/>
          </p:nvPr>
        </p:nvSpPr>
        <p:spPr>
          <a:xfrm>
            <a:off x="838200" y="766916"/>
            <a:ext cx="10515600" cy="5410047"/>
          </a:xfrm>
        </p:spPr>
        <p:txBody>
          <a:bodyPr>
            <a:normAutofit/>
          </a:bodyPr>
          <a:lstStyle/>
          <a:p>
            <a:r>
              <a:rPr lang="en-IN" sz="2400" dirty="0">
                <a:latin typeface="Times New Roman" panose="02020603050405020304" pitchFamily="18" charset="0"/>
                <a:cs typeface="Times New Roman" panose="02020603050405020304" pitchFamily="18" charset="0"/>
              </a:rPr>
              <a:t>For building the design and analysis </a:t>
            </a:r>
            <a:r>
              <a:rPr lang="en-IN" sz="2400" dirty="0" err="1">
                <a:latin typeface="Times New Roman" panose="02020603050405020304" pitchFamily="18" charset="0"/>
                <a:cs typeface="Times New Roman" panose="02020603050405020304" pitchFamily="18" charset="0"/>
              </a:rPr>
              <a:t>model,it</a:t>
            </a:r>
            <a:r>
              <a:rPr lang="en-IN" sz="2400" dirty="0">
                <a:latin typeface="Times New Roman" panose="02020603050405020304" pitchFamily="18" charset="0"/>
                <a:cs typeface="Times New Roman" panose="02020603050405020304" pitchFamily="18" charset="0"/>
              </a:rPr>
              <a:t> is important for SE to understand how end users and others actors want to interact with the system.</a:t>
            </a:r>
          </a:p>
          <a:p>
            <a:r>
              <a:rPr lang="en-US" sz="2400" dirty="0">
                <a:latin typeface="Times New Roman" panose="02020603050405020304" pitchFamily="18" charset="0"/>
                <a:cs typeface="Times New Roman" panose="02020603050405020304" pitchFamily="18" charset="0"/>
              </a:rPr>
              <a:t>Scenario-based elements of the requirements model are often the first part of the model that is developed</a:t>
            </a:r>
            <a:endParaRPr lang="en-IN" sz="2400" dirty="0">
              <a:latin typeface="Times New Roman" panose="02020603050405020304" pitchFamily="18" charset="0"/>
              <a:cs typeface="Times New Roman" panose="02020603050405020304" pitchFamily="18" charset="0"/>
            </a:endParaRPr>
          </a:p>
          <a:p>
            <a:r>
              <a:rPr lang="en-IN" sz="2400" dirty="0">
                <a:latin typeface="Times New Roman" panose="02020603050405020304" pitchFamily="18" charset="0"/>
                <a:cs typeface="Times New Roman" panose="02020603050405020304" pitchFamily="18" charset="0"/>
              </a:rPr>
              <a:t>Scenario by using use case </a:t>
            </a:r>
            <a:r>
              <a:rPr lang="en-IN" sz="2400" dirty="0" err="1">
                <a:latin typeface="Times New Roman" panose="02020603050405020304" pitchFamily="18" charset="0"/>
                <a:cs typeface="Times New Roman" panose="02020603050405020304" pitchFamily="18" charset="0"/>
              </a:rPr>
              <a:t>diagram,activity</a:t>
            </a:r>
            <a:r>
              <a:rPr lang="en-IN" sz="2400" dirty="0">
                <a:latin typeface="Times New Roman" panose="02020603050405020304" pitchFamily="18" charset="0"/>
                <a:cs typeface="Times New Roman" panose="02020603050405020304" pitchFamily="18" charset="0"/>
              </a:rPr>
              <a:t> diagram and user stories.</a:t>
            </a:r>
          </a:p>
          <a:p>
            <a:endParaRPr lang="en-IN" sz="2400" dirty="0">
              <a:latin typeface="Times New Roman" panose="02020603050405020304" pitchFamily="18" charset="0"/>
              <a:cs typeface="Times New Roman" panose="02020603050405020304" pitchFamily="18" charset="0"/>
            </a:endParaRPr>
          </a:p>
          <a:p>
            <a:pPr marL="0" indent="0">
              <a:buNone/>
            </a:pPr>
            <a:r>
              <a:rPr lang="en-IN" sz="2400" dirty="0">
                <a:latin typeface="Times New Roman" panose="02020603050405020304" pitchFamily="18" charset="0"/>
                <a:cs typeface="Times New Roman" panose="02020603050405020304" pitchFamily="18" charset="0"/>
              </a:rPr>
              <a:t>                                                     workflow     conditions</a:t>
            </a:r>
          </a:p>
          <a:p>
            <a:r>
              <a:rPr lang="en-IN" sz="2400" dirty="0">
                <a:latin typeface="Times New Roman" panose="02020603050405020304" pitchFamily="18" charset="0"/>
                <a:cs typeface="Times New Roman" panose="02020603050405020304" pitchFamily="18" charset="0"/>
              </a:rPr>
              <a:t>Virtual representation of how users interact with a </a:t>
            </a:r>
            <a:r>
              <a:rPr lang="en-IN" sz="2400" dirty="0" err="1">
                <a:latin typeface="Times New Roman" panose="02020603050405020304" pitchFamily="18" charset="0"/>
                <a:cs typeface="Times New Roman" panose="02020603050405020304" pitchFamily="18" charset="0"/>
              </a:rPr>
              <a:t>system.or</a:t>
            </a:r>
            <a:r>
              <a:rPr lang="en-IN" sz="2400" dirty="0">
                <a:latin typeface="Times New Roman" panose="02020603050405020304" pitchFamily="18" charset="0"/>
                <a:cs typeface="Times New Roman" panose="02020603050405020304" pitchFamily="18" charset="0"/>
              </a:rPr>
              <a:t> dynamic behaviour  of a system.</a:t>
            </a:r>
          </a:p>
          <a:p>
            <a:endParaRPr lang="en-IN" sz="2400" dirty="0">
              <a:latin typeface="Times New Roman" panose="02020603050405020304" pitchFamily="18" charset="0"/>
              <a:cs typeface="Times New Roman" panose="02020603050405020304" pitchFamily="18" charset="0"/>
            </a:endParaRPr>
          </a:p>
        </p:txBody>
      </p:sp>
      <p:cxnSp>
        <p:nvCxnSpPr>
          <p:cNvPr id="5" name="Straight Arrow Connector 4">
            <a:extLst>
              <a:ext uri="{FF2B5EF4-FFF2-40B4-BE49-F238E27FC236}">
                <a16:creationId xmlns:a16="http://schemas.microsoft.com/office/drawing/2014/main" xmlns="" id="{04084856-EAF4-754F-252C-51D800C57502}"/>
              </a:ext>
            </a:extLst>
          </p:cNvPr>
          <p:cNvCxnSpPr/>
          <p:nvPr/>
        </p:nvCxnSpPr>
        <p:spPr>
          <a:xfrm flipH="1">
            <a:off x="5781368" y="2733368"/>
            <a:ext cx="314632" cy="48178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xmlns="" id="{DEB83094-E65B-53C9-A4E6-C8A9F15380F8}"/>
              </a:ext>
            </a:extLst>
          </p:cNvPr>
          <p:cNvCxnSpPr/>
          <p:nvPr/>
        </p:nvCxnSpPr>
        <p:spPr>
          <a:xfrm>
            <a:off x="6322142" y="2733368"/>
            <a:ext cx="707923" cy="48178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3521651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C33CEBC-45C5-986D-D579-A939A99DF766}"/>
              </a:ext>
            </a:extLst>
          </p:cNvPr>
          <p:cNvSpPr>
            <a:spLocks noGrp="1"/>
          </p:cNvSpPr>
          <p:nvPr>
            <p:ph type="title"/>
          </p:nvPr>
        </p:nvSpPr>
        <p:spPr>
          <a:xfrm>
            <a:off x="838200" y="365125"/>
            <a:ext cx="10515600" cy="559107"/>
          </a:xfrm>
        </p:spPr>
        <p:txBody>
          <a:bodyPr>
            <a:normAutofit/>
          </a:bodyPr>
          <a:lstStyle/>
          <a:p>
            <a:r>
              <a:rPr lang="en-IN" sz="2400" b="1" dirty="0">
                <a:latin typeface="Times New Roman" panose="02020603050405020304" pitchFamily="18" charset="0"/>
                <a:cs typeface="Times New Roman" panose="02020603050405020304" pitchFamily="18" charset="0"/>
              </a:rPr>
              <a:t>Class-based elements.</a:t>
            </a:r>
            <a:endParaRPr lang="en-IN" sz="2400" b="1" dirty="0"/>
          </a:p>
        </p:txBody>
      </p:sp>
      <p:sp>
        <p:nvSpPr>
          <p:cNvPr id="3" name="Content Placeholder 2">
            <a:extLst>
              <a:ext uri="{FF2B5EF4-FFF2-40B4-BE49-F238E27FC236}">
                <a16:creationId xmlns:a16="http://schemas.microsoft.com/office/drawing/2014/main" xmlns="" id="{4EF994F8-C5F7-CB43-350F-FE25BE2CDF02}"/>
              </a:ext>
            </a:extLst>
          </p:cNvPr>
          <p:cNvSpPr>
            <a:spLocks noGrp="1"/>
          </p:cNvSpPr>
          <p:nvPr>
            <p:ph idx="1"/>
          </p:nvPr>
        </p:nvSpPr>
        <p:spPr>
          <a:xfrm>
            <a:off x="838200" y="1130710"/>
            <a:ext cx="10515600" cy="5046253"/>
          </a:xfrm>
        </p:spPr>
        <p:txBody>
          <a:bodyPr>
            <a:normAutofit/>
          </a:bodyPr>
          <a:lstStyle/>
          <a:p>
            <a:r>
              <a:rPr lang="en-IN" sz="2400" dirty="0">
                <a:latin typeface="Times New Roman" panose="02020603050405020304" pitchFamily="18" charset="0"/>
                <a:cs typeface="Times New Roman" panose="02020603050405020304" pitchFamily="18" charset="0"/>
              </a:rPr>
              <a:t>set of objects that are manipulated as </a:t>
            </a:r>
            <a:r>
              <a:rPr lang="en-IN" sz="2400" dirty="0" err="1">
                <a:latin typeface="Times New Roman" panose="02020603050405020304" pitchFamily="18" charset="0"/>
                <a:cs typeface="Times New Roman" panose="02020603050405020304" pitchFamily="18" charset="0"/>
              </a:rPr>
              <a:t>anactor</a:t>
            </a:r>
            <a:r>
              <a:rPr lang="en-IN" sz="2400" dirty="0">
                <a:latin typeface="Times New Roman" panose="02020603050405020304" pitchFamily="18" charset="0"/>
                <a:cs typeface="Times New Roman" panose="02020603050405020304" pitchFamily="18" charset="0"/>
              </a:rPr>
              <a:t> interacts with the </a:t>
            </a:r>
            <a:r>
              <a:rPr lang="en-IN" sz="2400" dirty="0" err="1">
                <a:latin typeface="Times New Roman" panose="02020603050405020304" pitchFamily="18" charset="0"/>
                <a:cs typeface="Times New Roman" panose="02020603050405020304" pitchFamily="18" charset="0"/>
              </a:rPr>
              <a:t>system.These</a:t>
            </a:r>
            <a:r>
              <a:rPr lang="en-IN" sz="2400" dirty="0">
                <a:latin typeface="Times New Roman" panose="02020603050405020304" pitchFamily="18" charset="0"/>
                <a:cs typeface="Times New Roman" panose="02020603050405020304" pitchFamily="18" charset="0"/>
              </a:rPr>
              <a:t> objects are categorized into classes—</a:t>
            </a:r>
          </a:p>
          <a:p>
            <a:r>
              <a:rPr lang="en-IN" sz="2400" dirty="0">
                <a:latin typeface="Times New Roman" panose="02020603050405020304" pitchFamily="18" charset="0"/>
                <a:cs typeface="Times New Roman" panose="02020603050405020304" pitchFamily="18" charset="0"/>
              </a:rPr>
              <a:t>A collection of things that have similar attributes and common </a:t>
            </a:r>
            <a:r>
              <a:rPr lang="en-IN" sz="2400" dirty="0" err="1">
                <a:latin typeface="Times New Roman" panose="02020603050405020304" pitchFamily="18" charset="0"/>
                <a:cs typeface="Times New Roman" panose="02020603050405020304" pitchFamily="18" charset="0"/>
              </a:rPr>
              <a:t>behaviors</a:t>
            </a:r>
            <a:r>
              <a:rPr lang="en-IN" sz="2400" dirty="0">
                <a:latin typeface="Times New Roman" panose="02020603050405020304" pitchFamily="18" charset="0"/>
                <a:cs typeface="Times New Roman" panose="02020603050405020304" pitchFamily="18" charset="0"/>
              </a:rPr>
              <a:t>.</a:t>
            </a:r>
          </a:p>
          <a:p>
            <a:r>
              <a:rPr lang="en-IN" sz="2400" dirty="0">
                <a:latin typeface="Times New Roman" panose="02020603050405020304" pitchFamily="18" charset="0"/>
                <a:cs typeface="Times New Roman" panose="02020603050405020304" pitchFamily="18" charset="0"/>
              </a:rPr>
              <a:t>Sensor class for the Safe Home security function.</a:t>
            </a:r>
          </a:p>
          <a:p>
            <a:r>
              <a:rPr lang="en-IN" sz="2400" dirty="0">
                <a:latin typeface="Times New Roman" panose="02020603050405020304" pitchFamily="18" charset="0"/>
                <a:cs typeface="Times New Roman" panose="02020603050405020304" pitchFamily="18" charset="0"/>
              </a:rPr>
              <a:t>Ex:- the attributes of sensors(e.g., name, type) and the operations (e.g., identify, enable)</a:t>
            </a:r>
          </a:p>
          <a:p>
            <a:r>
              <a:rPr lang="en-US" sz="2400" dirty="0">
                <a:latin typeface="Times New Roman" panose="02020603050405020304" pitchFamily="18" charset="0"/>
                <a:cs typeface="Times New Roman" panose="02020603050405020304" pitchFamily="18" charset="0"/>
              </a:rPr>
              <a:t>classes collaborate with one another and the relationships </a:t>
            </a:r>
            <a:r>
              <a:rPr lang="en-US" sz="2400" dirty="0" err="1">
                <a:latin typeface="Times New Roman" panose="02020603050405020304" pitchFamily="18" charset="0"/>
                <a:cs typeface="Times New Roman" panose="02020603050405020304" pitchFamily="18" charset="0"/>
              </a:rPr>
              <a:t>andinteractions</a:t>
            </a:r>
            <a:r>
              <a:rPr lang="en-US" sz="2400" dirty="0">
                <a:latin typeface="Times New Roman" panose="02020603050405020304" pitchFamily="18" charset="0"/>
                <a:cs typeface="Times New Roman" panose="02020603050405020304" pitchFamily="18" charset="0"/>
              </a:rPr>
              <a:t> between classes.</a:t>
            </a:r>
          </a:p>
          <a:p>
            <a:endParaRPr lang="en-IN"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6889359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3B95B38-BBA7-88BD-3A7A-E32A540E447A}"/>
              </a:ext>
            </a:extLst>
          </p:cNvPr>
          <p:cNvSpPr>
            <a:spLocks noGrp="1"/>
          </p:cNvSpPr>
          <p:nvPr>
            <p:ph type="title"/>
          </p:nvPr>
        </p:nvSpPr>
        <p:spPr>
          <a:xfrm>
            <a:off x="838200" y="365126"/>
            <a:ext cx="10515600" cy="431288"/>
          </a:xfrm>
        </p:spPr>
        <p:txBody>
          <a:bodyPr>
            <a:normAutofit/>
          </a:bodyPr>
          <a:lstStyle/>
          <a:p>
            <a:r>
              <a:rPr lang="en-IN" sz="2400" b="1" dirty="0">
                <a:latin typeface="Times New Roman" panose="02020603050405020304" pitchFamily="18" charset="0"/>
                <a:cs typeface="Times New Roman" panose="02020603050405020304" pitchFamily="18" charset="0"/>
              </a:rPr>
              <a:t>Flow-oriented elements</a:t>
            </a:r>
            <a:endParaRPr lang="en-IN" sz="2400" b="1" dirty="0"/>
          </a:p>
        </p:txBody>
      </p:sp>
      <p:sp>
        <p:nvSpPr>
          <p:cNvPr id="3" name="Content Placeholder 2">
            <a:extLst>
              <a:ext uri="{FF2B5EF4-FFF2-40B4-BE49-F238E27FC236}">
                <a16:creationId xmlns:a16="http://schemas.microsoft.com/office/drawing/2014/main" xmlns="" id="{CD05C103-C461-A713-ED4E-04F438F8BA49}"/>
              </a:ext>
            </a:extLst>
          </p:cNvPr>
          <p:cNvSpPr>
            <a:spLocks noGrp="1"/>
          </p:cNvSpPr>
          <p:nvPr>
            <p:ph idx="1"/>
          </p:nvPr>
        </p:nvSpPr>
        <p:spPr>
          <a:xfrm>
            <a:off x="838200" y="796414"/>
            <a:ext cx="10515600" cy="5380549"/>
          </a:xfrm>
        </p:spPr>
        <p:txBody>
          <a:bodyPr>
            <a:normAutofit/>
          </a:bodyPr>
          <a:lstStyle/>
          <a:p>
            <a:r>
              <a:rPr lang="en-US" sz="2400" dirty="0">
                <a:latin typeface="Times New Roman" panose="02020603050405020304" pitchFamily="18" charset="0"/>
                <a:cs typeface="Times New Roman" panose="02020603050405020304" pitchFamily="18" charset="0"/>
              </a:rPr>
              <a:t>Flow of data ----------------DFD</a:t>
            </a:r>
          </a:p>
          <a:p>
            <a:r>
              <a:rPr lang="en-US" sz="2400" dirty="0">
                <a:latin typeface="Times New Roman" panose="02020603050405020304" pitchFamily="18" charset="0"/>
                <a:cs typeface="Times New Roman" panose="02020603050405020304" pitchFamily="18" charset="0"/>
              </a:rPr>
              <a:t>Information is transformed as it flows through a computer-based system. </a:t>
            </a:r>
          </a:p>
          <a:p>
            <a:r>
              <a:rPr lang="en-US" sz="2400" dirty="0">
                <a:latin typeface="Times New Roman" panose="02020603050405020304" pitchFamily="18" charset="0"/>
                <a:cs typeface="Times New Roman" panose="02020603050405020304" pitchFamily="18" charset="0"/>
              </a:rPr>
              <a:t>The system accepts input in a variety of forms, applies functions to transform it, and produces output in a variety of forms. </a:t>
            </a:r>
          </a:p>
          <a:p>
            <a:r>
              <a:rPr lang="en-US" sz="2400" dirty="0">
                <a:latin typeface="Times New Roman" panose="02020603050405020304" pitchFamily="18" charset="0"/>
                <a:cs typeface="Times New Roman" panose="02020603050405020304" pitchFamily="18" charset="0"/>
              </a:rPr>
              <a:t>Input may be a control signal transmitted by a transducer, a series of numbers typed by a human operator,</a:t>
            </a:r>
            <a:endParaRPr lang="en-IN"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4104860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6E2FFBC-0DB1-48A7-FF7F-8E097906CE3F}"/>
              </a:ext>
            </a:extLst>
          </p:cNvPr>
          <p:cNvSpPr>
            <a:spLocks noGrp="1"/>
          </p:cNvSpPr>
          <p:nvPr>
            <p:ph type="title"/>
          </p:nvPr>
        </p:nvSpPr>
        <p:spPr>
          <a:xfrm>
            <a:off x="838200" y="365126"/>
            <a:ext cx="10515600" cy="745920"/>
          </a:xfrm>
        </p:spPr>
        <p:txBody>
          <a:bodyPr>
            <a:normAutofit/>
          </a:bodyPr>
          <a:lstStyle/>
          <a:p>
            <a:r>
              <a:rPr lang="en-IN" sz="2400" b="1" dirty="0" err="1">
                <a:latin typeface="Times New Roman" panose="02020603050405020304" pitchFamily="18" charset="0"/>
                <a:cs typeface="Times New Roman" panose="02020603050405020304" pitchFamily="18" charset="0"/>
              </a:rPr>
              <a:t>Behavioral</a:t>
            </a:r>
            <a:r>
              <a:rPr lang="en-IN" sz="2400" b="1" dirty="0">
                <a:latin typeface="Times New Roman" panose="02020603050405020304" pitchFamily="18" charset="0"/>
                <a:cs typeface="Times New Roman" panose="02020603050405020304" pitchFamily="18" charset="0"/>
              </a:rPr>
              <a:t> elements</a:t>
            </a:r>
          </a:p>
        </p:txBody>
      </p:sp>
      <p:sp>
        <p:nvSpPr>
          <p:cNvPr id="3" name="Content Placeholder 2">
            <a:extLst>
              <a:ext uri="{FF2B5EF4-FFF2-40B4-BE49-F238E27FC236}">
                <a16:creationId xmlns:a16="http://schemas.microsoft.com/office/drawing/2014/main" xmlns="" id="{35EA0452-45EF-DE68-7AF1-DC2FE1F9A423}"/>
              </a:ext>
            </a:extLst>
          </p:cNvPr>
          <p:cNvSpPr>
            <a:spLocks noGrp="1"/>
          </p:cNvSpPr>
          <p:nvPr>
            <p:ph idx="1"/>
          </p:nvPr>
        </p:nvSpPr>
        <p:spPr>
          <a:xfrm>
            <a:off x="838200" y="1111046"/>
            <a:ext cx="10515600" cy="5065917"/>
          </a:xfrm>
        </p:spPr>
        <p:txBody>
          <a:bodyPr>
            <a:normAutofit/>
          </a:bodyPr>
          <a:lstStyle/>
          <a:p>
            <a:r>
              <a:rPr lang="en-US" sz="2400" dirty="0">
                <a:latin typeface="Times New Roman" panose="02020603050405020304" pitchFamily="18" charset="0"/>
                <a:cs typeface="Times New Roman" panose="02020603050405020304" pitchFamily="18" charset="0"/>
              </a:rPr>
              <a:t>The state diagram is one method for representing the behavior of a system by depicting its states and the events that cause the system to change state.</a:t>
            </a:r>
          </a:p>
          <a:p>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To represent in the form of picture or story.</a:t>
            </a:r>
          </a:p>
          <a:p>
            <a:endParaRPr lang="en-US" sz="24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a:p>
            <a:r>
              <a:rPr lang="en-IN" sz="2400" dirty="0">
                <a:latin typeface="Times New Roman" panose="02020603050405020304" pitchFamily="18" charset="0"/>
                <a:cs typeface="Times New Roman" panose="02020603050405020304" pitchFamily="18" charset="0"/>
              </a:rPr>
              <a:t>                         observable mode of </a:t>
            </a:r>
            <a:r>
              <a:rPr lang="en-IN" sz="2400" dirty="0" err="1">
                <a:latin typeface="Times New Roman" panose="02020603050405020304" pitchFamily="18" charset="0"/>
                <a:cs typeface="Times New Roman" panose="02020603050405020304" pitchFamily="18" charset="0"/>
              </a:rPr>
              <a:t>behavior</a:t>
            </a:r>
            <a:r>
              <a:rPr lang="en-IN" sz="1600" dirty="0"/>
              <a:t>.</a:t>
            </a:r>
            <a:endParaRPr lang="en-IN" sz="2400" dirty="0">
              <a:latin typeface="Times New Roman" panose="02020603050405020304" pitchFamily="18" charset="0"/>
              <a:cs typeface="Times New Roman" panose="02020603050405020304" pitchFamily="18" charset="0"/>
            </a:endParaRPr>
          </a:p>
        </p:txBody>
      </p:sp>
      <p:cxnSp>
        <p:nvCxnSpPr>
          <p:cNvPr id="5" name="Straight Arrow Connector 4">
            <a:extLst>
              <a:ext uri="{FF2B5EF4-FFF2-40B4-BE49-F238E27FC236}">
                <a16:creationId xmlns:a16="http://schemas.microsoft.com/office/drawing/2014/main" xmlns="" id="{143ABFDE-41B5-1A0A-4526-16C77AF30878}"/>
              </a:ext>
            </a:extLst>
          </p:cNvPr>
          <p:cNvCxnSpPr/>
          <p:nvPr/>
        </p:nvCxnSpPr>
        <p:spPr>
          <a:xfrm>
            <a:off x="1681316" y="1856966"/>
            <a:ext cx="334297" cy="53227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xmlns="" id="{C23D32D5-8FA2-F01A-8A2F-FF3024E92897}"/>
              </a:ext>
            </a:extLst>
          </p:cNvPr>
          <p:cNvCxnSpPr/>
          <p:nvPr/>
        </p:nvCxnSpPr>
        <p:spPr>
          <a:xfrm flipV="1">
            <a:off x="5279923" y="1856966"/>
            <a:ext cx="4090219" cy="186946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79308482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FF0718B-869D-40E4-AF41-8D1BDDE1F2E4}"/>
              </a:ext>
            </a:extLst>
          </p:cNvPr>
          <p:cNvSpPr>
            <a:spLocks noGrp="1"/>
          </p:cNvSpPr>
          <p:nvPr>
            <p:ph type="title"/>
          </p:nvPr>
        </p:nvSpPr>
        <p:spPr/>
        <p:txBody>
          <a:bodyPr>
            <a:normAutofit/>
          </a:bodyPr>
          <a:lstStyle/>
          <a:p>
            <a:r>
              <a:rPr lang="en-IN" sz="2400" b="1" dirty="0">
                <a:latin typeface="Times New Roman" panose="02020603050405020304" pitchFamily="18" charset="0"/>
                <a:cs typeface="Times New Roman" panose="02020603050405020304" pitchFamily="18" charset="0"/>
              </a:rPr>
              <a:t>Behavioural elements</a:t>
            </a:r>
            <a:endParaRPr lang="en-IN" sz="2400" b="1" dirty="0"/>
          </a:p>
        </p:txBody>
      </p:sp>
      <p:pic>
        <p:nvPicPr>
          <p:cNvPr id="5" name="Content Placeholder 4">
            <a:extLst>
              <a:ext uri="{FF2B5EF4-FFF2-40B4-BE49-F238E27FC236}">
                <a16:creationId xmlns:a16="http://schemas.microsoft.com/office/drawing/2014/main" xmlns="" id="{B4AD3C6A-E11A-24D6-A3FC-C9B38E34CBDD}"/>
              </a:ext>
            </a:extLst>
          </p:cNvPr>
          <p:cNvPicPr>
            <a:picLocks noGrp="1" noChangeAspect="1"/>
          </p:cNvPicPr>
          <p:nvPr>
            <p:ph idx="1"/>
          </p:nvPr>
        </p:nvPicPr>
        <p:blipFill>
          <a:blip r:embed="rId2"/>
          <a:stretch>
            <a:fillRect/>
          </a:stretch>
        </p:blipFill>
        <p:spPr>
          <a:xfrm>
            <a:off x="1386348" y="1415846"/>
            <a:ext cx="7924799" cy="5077030"/>
          </a:xfrm>
        </p:spPr>
      </p:pic>
      <p:sp>
        <p:nvSpPr>
          <p:cNvPr id="7" name="TextBox 6">
            <a:extLst>
              <a:ext uri="{FF2B5EF4-FFF2-40B4-BE49-F238E27FC236}">
                <a16:creationId xmlns:a16="http://schemas.microsoft.com/office/drawing/2014/main" xmlns="" id="{F7112E0E-9C72-25EB-F757-46B97B02AF19}"/>
              </a:ext>
            </a:extLst>
          </p:cNvPr>
          <p:cNvSpPr txBox="1"/>
          <p:nvPr/>
        </p:nvSpPr>
        <p:spPr>
          <a:xfrm>
            <a:off x="5348747" y="6482582"/>
            <a:ext cx="6096000" cy="338554"/>
          </a:xfrm>
          <a:prstGeom prst="rect">
            <a:avLst/>
          </a:prstGeom>
          <a:noFill/>
        </p:spPr>
        <p:txBody>
          <a:bodyPr wrap="square">
            <a:spAutoFit/>
          </a:bodyPr>
          <a:lstStyle/>
          <a:p>
            <a:r>
              <a:rPr lang="en-US" sz="1600" dirty="0">
                <a:latin typeface="Times New Roman" panose="02020603050405020304" pitchFamily="18" charset="0"/>
                <a:cs typeface="Times New Roman" panose="02020603050405020304" pitchFamily="18" charset="0"/>
              </a:rPr>
              <a:t>UML activity diagrams for eliciting requirements</a:t>
            </a:r>
            <a:endParaRPr lang="en-IN"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49808850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A6E6440-9315-6F1D-DC0D-B68C51C61473}"/>
              </a:ext>
            </a:extLst>
          </p:cNvPr>
          <p:cNvSpPr>
            <a:spLocks noGrp="1"/>
          </p:cNvSpPr>
          <p:nvPr>
            <p:ph type="title"/>
          </p:nvPr>
        </p:nvSpPr>
        <p:spPr>
          <a:xfrm>
            <a:off x="838200" y="365125"/>
            <a:ext cx="10515600" cy="696759"/>
          </a:xfrm>
        </p:spPr>
        <p:txBody>
          <a:bodyPr>
            <a:normAutofit fontScale="90000"/>
          </a:bodyPr>
          <a:lstStyle/>
          <a:p>
            <a:r>
              <a:rPr lang="en-IN" sz="2400" b="1" dirty="0">
                <a:latin typeface="Times New Roman" panose="02020603050405020304" pitchFamily="18" charset="0"/>
                <a:cs typeface="Times New Roman" panose="02020603050405020304" pitchFamily="18" charset="0"/>
              </a:rPr>
              <a:t/>
            </a:r>
            <a:br>
              <a:rPr lang="en-IN" sz="2400" b="1" dirty="0">
                <a:latin typeface="Times New Roman" panose="02020603050405020304" pitchFamily="18" charset="0"/>
                <a:cs typeface="Times New Roman" panose="02020603050405020304" pitchFamily="18" charset="0"/>
              </a:rPr>
            </a:br>
            <a:r>
              <a:rPr lang="en-IN" sz="2400" b="1" dirty="0">
                <a:latin typeface="Times New Roman" panose="02020603050405020304" pitchFamily="18" charset="0"/>
                <a:cs typeface="Times New Roman" panose="02020603050405020304" pitchFamily="18" charset="0"/>
              </a:rPr>
              <a:t/>
            </a:r>
            <a:br>
              <a:rPr lang="en-IN" sz="2400" b="1" dirty="0">
                <a:latin typeface="Times New Roman" panose="02020603050405020304" pitchFamily="18" charset="0"/>
                <a:cs typeface="Times New Roman" panose="02020603050405020304" pitchFamily="18" charset="0"/>
              </a:rPr>
            </a:br>
            <a:r>
              <a:rPr lang="en-IN" sz="2400" b="1" dirty="0">
                <a:latin typeface="Times New Roman" panose="02020603050405020304" pitchFamily="18" charset="0"/>
                <a:cs typeface="Times New Roman" panose="02020603050405020304" pitchFamily="18" charset="0"/>
              </a:rPr>
              <a:t/>
            </a:r>
            <a:br>
              <a:rPr lang="en-IN" sz="2400" b="1" dirty="0">
                <a:latin typeface="Times New Roman" panose="02020603050405020304" pitchFamily="18" charset="0"/>
                <a:cs typeface="Times New Roman" panose="02020603050405020304" pitchFamily="18" charset="0"/>
              </a:rPr>
            </a:br>
            <a:r>
              <a:rPr lang="en-IN" sz="2400" b="1" dirty="0">
                <a:latin typeface="Times New Roman" panose="02020603050405020304" pitchFamily="18" charset="0"/>
                <a:cs typeface="Times New Roman" panose="02020603050405020304" pitchFamily="18" charset="0"/>
              </a:rPr>
              <a:t/>
            </a:r>
            <a:br>
              <a:rPr lang="en-IN" sz="2400" b="1" dirty="0">
                <a:latin typeface="Times New Roman" panose="02020603050405020304" pitchFamily="18" charset="0"/>
                <a:cs typeface="Times New Roman" panose="02020603050405020304" pitchFamily="18" charset="0"/>
              </a:rPr>
            </a:br>
            <a:r>
              <a:rPr lang="en-IN" sz="2400" b="1" dirty="0" err="1">
                <a:latin typeface="Times New Roman" panose="02020603050405020304" pitchFamily="18" charset="0"/>
                <a:cs typeface="Times New Roman" panose="02020603050405020304" pitchFamily="18" charset="0"/>
              </a:rPr>
              <a:t>Behavioral</a:t>
            </a:r>
            <a:r>
              <a:rPr lang="en-IN" sz="2400" b="1" dirty="0">
                <a:latin typeface="Times New Roman" panose="02020603050405020304" pitchFamily="18" charset="0"/>
                <a:cs typeface="Times New Roman" panose="02020603050405020304" pitchFamily="18" charset="0"/>
              </a:rPr>
              <a:t> elements</a:t>
            </a:r>
            <a:br>
              <a:rPr lang="en-IN" sz="2400" b="1" dirty="0">
                <a:latin typeface="Times New Roman" panose="02020603050405020304" pitchFamily="18" charset="0"/>
                <a:cs typeface="Times New Roman" panose="02020603050405020304" pitchFamily="18" charset="0"/>
              </a:rPr>
            </a:br>
            <a:r>
              <a:rPr lang="en-IN" sz="2400" b="1" dirty="0">
                <a:latin typeface="Times New Roman" panose="02020603050405020304" pitchFamily="18" charset="0"/>
                <a:cs typeface="Times New Roman" panose="02020603050405020304" pitchFamily="18" charset="0"/>
              </a:rPr>
              <a:t/>
            </a:r>
            <a:br>
              <a:rPr lang="en-IN" sz="2400" b="1" dirty="0">
                <a:latin typeface="Times New Roman" panose="02020603050405020304" pitchFamily="18" charset="0"/>
                <a:cs typeface="Times New Roman" panose="02020603050405020304" pitchFamily="18" charset="0"/>
              </a:rPr>
            </a:br>
            <a:r>
              <a:rPr lang="en-IN" sz="2400" b="1" dirty="0">
                <a:latin typeface="Times New Roman" panose="02020603050405020304" pitchFamily="18" charset="0"/>
                <a:cs typeface="Times New Roman" panose="02020603050405020304" pitchFamily="18" charset="0"/>
              </a:rPr>
              <a:t/>
            </a:r>
            <a:br>
              <a:rPr lang="en-IN" sz="2400" b="1" dirty="0">
                <a:latin typeface="Times New Roman" panose="02020603050405020304" pitchFamily="18" charset="0"/>
                <a:cs typeface="Times New Roman" panose="02020603050405020304" pitchFamily="18" charset="0"/>
              </a:rPr>
            </a:br>
            <a:r>
              <a:rPr lang="en-IN" sz="2400" b="1" dirty="0">
                <a:latin typeface="Times New Roman" panose="02020603050405020304" pitchFamily="18" charset="0"/>
                <a:cs typeface="Times New Roman" panose="02020603050405020304" pitchFamily="18" charset="0"/>
              </a:rPr>
              <a:t/>
            </a:r>
            <a:br>
              <a:rPr lang="en-IN" sz="2400" b="1" dirty="0">
                <a:latin typeface="Times New Roman" panose="02020603050405020304" pitchFamily="18" charset="0"/>
                <a:cs typeface="Times New Roman" panose="02020603050405020304" pitchFamily="18" charset="0"/>
              </a:rPr>
            </a:br>
            <a:r>
              <a:rPr lang="en-IN" sz="2200" dirty="0">
                <a:latin typeface="Times New Roman" panose="02020603050405020304" pitchFamily="18" charset="0"/>
                <a:cs typeface="Times New Roman" panose="02020603050405020304" pitchFamily="18" charset="0"/>
              </a:rPr>
              <a:t>class diagram of sensor</a:t>
            </a:r>
            <a:endParaRPr lang="en-IN" sz="2400" dirty="0"/>
          </a:p>
        </p:txBody>
      </p:sp>
      <p:pic>
        <p:nvPicPr>
          <p:cNvPr id="5" name="Content Placeholder 4">
            <a:extLst>
              <a:ext uri="{FF2B5EF4-FFF2-40B4-BE49-F238E27FC236}">
                <a16:creationId xmlns:a16="http://schemas.microsoft.com/office/drawing/2014/main" xmlns="" id="{881D295C-D89E-D603-2705-C5448CC2BC47}"/>
              </a:ext>
            </a:extLst>
          </p:cNvPr>
          <p:cNvPicPr>
            <a:picLocks noGrp="1" noChangeAspect="1"/>
          </p:cNvPicPr>
          <p:nvPr>
            <p:ph idx="1"/>
          </p:nvPr>
        </p:nvPicPr>
        <p:blipFill>
          <a:blip r:embed="rId2"/>
          <a:stretch>
            <a:fillRect/>
          </a:stretch>
        </p:blipFill>
        <p:spPr>
          <a:xfrm>
            <a:off x="3716594" y="1366684"/>
            <a:ext cx="3533936" cy="3228261"/>
          </a:xfrm>
        </p:spPr>
      </p:pic>
    </p:spTree>
    <p:extLst>
      <p:ext uri="{BB962C8B-B14F-4D97-AF65-F5344CB8AC3E}">
        <p14:creationId xmlns:p14="http://schemas.microsoft.com/office/powerpoint/2010/main" xmlns="" val="427239262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55284FB-8D55-69D8-CBC4-7E0F87C30ECF}"/>
              </a:ext>
            </a:extLst>
          </p:cNvPr>
          <p:cNvSpPr>
            <a:spLocks noGrp="1"/>
          </p:cNvSpPr>
          <p:nvPr>
            <p:ph type="title"/>
          </p:nvPr>
        </p:nvSpPr>
        <p:spPr>
          <a:xfrm>
            <a:off x="739878" y="-146152"/>
            <a:ext cx="10515600" cy="827189"/>
          </a:xfrm>
        </p:spPr>
        <p:txBody>
          <a:bodyPr>
            <a:normAutofit/>
          </a:bodyPr>
          <a:lstStyle/>
          <a:p>
            <a:r>
              <a:rPr lang="en-IN" sz="2400" b="1" dirty="0">
                <a:latin typeface="Times New Roman" panose="02020603050405020304" pitchFamily="18" charset="0"/>
                <a:cs typeface="Times New Roman" panose="02020603050405020304" pitchFamily="18" charset="0"/>
              </a:rPr>
              <a:t>Negotiating requirements</a:t>
            </a:r>
          </a:p>
        </p:txBody>
      </p:sp>
      <p:sp>
        <p:nvSpPr>
          <p:cNvPr id="3" name="Content Placeholder 2">
            <a:extLst>
              <a:ext uri="{FF2B5EF4-FFF2-40B4-BE49-F238E27FC236}">
                <a16:creationId xmlns:a16="http://schemas.microsoft.com/office/drawing/2014/main" xmlns="" id="{5593D59D-5CA8-EB60-A8BE-7B910E2B3671}"/>
              </a:ext>
            </a:extLst>
          </p:cNvPr>
          <p:cNvSpPr>
            <a:spLocks noGrp="1"/>
          </p:cNvSpPr>
          <p:nvPr>
            <p:ph idx="1"/>
          </p:nvPr>
        </p:nvSpPr>
        <p:spPr>
          <a:xfrm>
            <a:off x="838200" y="681037"/>
            <a:ext cx="10515600" cy="5847582"/>
          </a:xfrm>
        </p:spPr>
        <p:txBody>
          <a:bodyPr>
            <a:normAutofit/>
          </a:bodyPr>
          <a:lstStyle/>
          <a:p>
            <a:r>
              <a:rPr lang="en-US" sz="2400" dirty="0">
                <a:latin typeface="Times New Roman" panose="02020603050405020304" pitchFamily="18" charset="0"/>
                <a:cs typeface="Times New Roman" panose="02020603050405020304" pitchFamily="18" charset="0"/>
              </a:rPr>
              <a:t>The intent of this negotiation is to develop a project plan that meets stakeholder needs .</a:t>
            </a:r>
          </a:p>
          <a:p>
            <a:r>
              <a:rPr lang="en-US" sz="2400" dirty="0">
                <a:latin typeface="Times New Roman" panose="02020603050405020304" pitchFamily="18" charset="0"/>
                <a:cs typeface="Times New Roman" panose="02020603050405020304" pitchFamily="18" charset="0"/>
              </a:rPr>
              <a:t>while at the same time reflecting the real-world constraints (e.g., time, people, budget) that have been placed on the software team.</a:t>
            </a:r>
          </a:p>
          <a:p>
            <a:r>
              <a:rPr lang="en-US" sz="2400" dirty="0">
                <a:latin typeface="Times New Roman" panose="02020603050405020304" pitchFamily="18" charset="0"/>
                <a:cs typeface="Times New Roman" panose="02020603050405020304" pitchFamily="18" charset="0"/>
              </a:rPr>
              <a:t>The best negotiations strive for a “win-win” result.</a:t>
            </a:r>
          </a:p>
          <a:p>
            <a:r>
              <a:rPr lang="en-US" sz="2400" dirty="0">
                <a:latin typeface="Times New Roman" panose="02020603050405020304" pitchFamily="18" charset="0"/>
                <a:cs typeface="Times New Roman" panose="02020603050405020304" pitchFamily="18" charset="0"/>
              </a:rPr>
              <a:t>Boehm [Boe98] defines a set of negotiation activities at the beginning of each soft ware process iteration.</a:t>
            </a:r>
          </a:p>
          <a:p>
            <a:r>
              <a:rPr lang="en-US" sz="2400" dirty="0">
                <a:latin typeface="Times New Roman" panose="02020603050405020304" pitchFamily="18" charset="0"/>
                <a:cs typeface="Times New Roman" panose="02020603050405020304" pitchFamily="18" charset="0"/>
              </a:rPr>
              <a:t> Rather than a single customer communication activity,</a:t>
            </a:r>
          </a:p>
          <a:p>
            <a:r>
              <a:rPr lang="en-US" sz="2400" dirty="0">
                <a:latin typeface="Times New Roman" panose="02020603050405020304" pitchFamily="18" charset="0"/>
                <a:cs typeface="Times New Roman" panose="02020603050405020304" pitchFamily="18" charset="0"/>
              </a:rPr>
              <a:t> the following activities are defined:</a:t>
            </a:r>
          </a:p>
          <a:p>
            <a:r>
              <a:rPr lang="en-US" sz="2400" dirty="0">
                <a:latin typeface="Times New Roman" panose="02020603050405020304" pitchFamily="18" charset="0"/>
                <a:cs typeface="Times New Roman" panose="02020603050405020304" pitchFamily="18" charset="0"/>
              </a:rPr>
              <a:t> 1. Identification of the system or subsystem’s key stakeholders. </a:t>
            </a:r>
          </a:p>
          <a:p>
            <a:r>
              <a:rPr lang="en-US" sz="2400" dirty="0">
                <a:latin typeface="Times New Roman" panose="02020603050405020304" pitchFamily="18" charset="0"/>
                <a:cs typeface="Times New Roman" panose="02020603050405020304" pitchFamily="18" charset="0"/>
              </a:rPr>
              <a:t>2. Determination of the stakeholders’ “win conditions.” </a:t>
            </a:r>
          </a:p>
          <a:p>
            <a:r>
              <a:rPr lang="en-US" sz="2400" dirty="0">
                <a:latin typeface="Times New Roman" panose="02020603050405020304" pitchFamily="18" charset="0"/>
                <a:cs typeface="Times New Roman" panose="02020603050405020304" pitchFamily="18" charset="0"/>
              </a:rPr>
              <a:t>3. Negotiation of the stakeholders’ win conditions to reconcile them into a set of win-win conditions for all concerned (including the software team). </a:t>
            </a:r>
          </a:p>
          <a:p>
            <a:r>
              <a:rPr lang="en-US" sz="2400" dirty="0">
                <a:latin typeface="Times New Roman" panose="02020603050405020304" pitchFamily="18" charset="0"/>
                <a:cs typeface="Times New Roman" panose="02020603050405020304" pitchFamily="18" charset="0"/>
              </a:rPr>
              <a:t>Successful completion of these initial steps achieves a win-win result</a:t>
            </a:r>
            <a:r>
              <a:rPr lang="en-US" sz="1600" dirty="0"/>
              <a:t>,</a:t>
            </a:r>
            <a:endParaRPr lang="en-IN"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49056767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789EA91-94AB-3A97-4DC9-9DFE0B0B633B}"/>
              </a:ext>
            </a:extLst>
          </p:cNvPr>
          <p:cNvSpPr>
            <a:spLocks noGrp="1"/>
          </p:cNvSpPr>
          <p:nvPr>
            <p:ph type="title"/>
          </p:nvPr>
        </p:nvSpPr>
        <p:spPr>
          <a:xfrm>
            <a:off x="838200" y="259581"/>
            <a:ext cx="10515600" cy="421456"/>
          </a:xfrm>
        </p:spPr>
        <p:txBody>
          <a:bodyPr>
            <a:normAutofit/>
          </a:bodyPr>
          <a:lstStyle/>
          <a:p>
            <a:r>
              <a:rPr lang="en-IN" sz="2400" b="1" dirty="0">
                <a:latin typeface="Times New Roman" panose="02020603050405020304" pitchFamily="18" charset="0"/>
                <a:cs typeface="Times New Roman" panose="02020603050405020304" pitchFamily="18" charset="0"/>
              </a:rPr>
              <a:t>Validating requirements</a:t>
            </a:r>
          </a:p>
        </p:txBody>
      </p:sp>
      <p:sp>
        <p:nvSpPr>
          <p:cNvPr id="3" name="Content Placeholder 2">
            <a:extLst>
              <a:ext uri="{FF2B5EF4-FFF2-40B4-BE49-F238E27FC236}">
                <a16:creationId xmlns:a16="http://schemas.microsoft.com/office/drawing/2014/main" xmlns="" id="{3A83F715-4DAD-FADF-AA33-ACC3CD72EC88}"/>
              </a:ext>
            </a:extLst>
          </p:cNvPr>
          <p:cNvSpPr>
            <a:spLocks noGrp="1"/>
          </p:cNvSpPr>
          <p:nvPr>
            <p:ph idx="1"/>
          </p:nvPr>
        </p:nvSpPr>
        <p:spPr>
          <a:xfrm>
            <a:off x="838200" y="681038"/>
            <a:ext cx="10515600" cy="5495926"/>
          </a:xfrm>
        </p:spPr>
        <p:txBody>
          <a:bodyPr>
            <a:normAutofit/>
          </a:bodyPr>
          <a:lstStyle/>
          <a:p>
            <a:r>
              <a:rPr lang="en-IN" sz="2400" dirty="0">
                <a:latin typeface="Times New Roman" panose="02020603050405020304" pitchFamily="18" charset="0"/>
                <a:cs typeface="Times New Roman" panose="02020603050405020304" pitchFamily="18" charset="0"/>
              </a:rPr>
              <a:t>Customer what really wants.</a:t>
            </a:r>
          </a:p>
          <a:p>
            <a:r>
              <a:rPr lang="en-IN" sz="2400" dirty="0">
                <a:latin typeface="Times New Roman" panose="02020603050405020304" pitchFamily="18" charset="0"/>
                <a:cs typeface="Times New Roman" panose="02020603050405020304" pitchFamily="18" charset="0"/>
              </a:rPr>
              <a:t>All functions should be checked.-------completeness</a:t>
            </a:r>
          </a:p>
          <a:p>
            <a:r>
              <a:rPr lang="en-IN" sz="2400" dirty="0" err="1">
                <a:latin typeface="Times New Roman" panose="02020603050405020304" pitchFamily="18" charset="0"/>
                <a:cs typeface="Times New Roman" panose="02020603050405020304" pitchFamily="18" charset="0"/>
              </a:rPr>
              <a:t>Realstic</a:t>
            </a:r>
            <a:r>
              <a:rPr lang="en-IN" sz="2400" dirty="0">
                <a:latin typeface="Times New Roman" panose="02020603050405020304" pitchFamily="18" charset="0"/>
                <a:cs typeface="Times New Roman" panose="02020603050405020304" pitchFamily="18" charset="0"/>
              </a:rPr>
              <a:t> -----within the </a:t>
            </a:r>
            <a:r>
              <a:rPr lang="en-IN" sz="2400" dirty="0" err="1">
                <a:latin typeface="Times New Roman" panose="02020603050405020304" pitchFamily="18" charset="0"/>
                <a:cs typeface="Times New Roman" panose="02020603050405020304" pitchFamily="18" charset="0"/>
              </a:rPr>
              <a:t>budject</a:t>
            </a:r>
            <a:r>
              <a:rPr lang="en-IN" sz="2400" dirty="0">
                <a:latin typeface="Times New Roman" panose="02020603050405020304" pitchFamily="18" charset="0"/>
                <a:cs typeface="Times New Roman" panose="02020603050405020304" pitchFamily="18" charset="0"/>
              </a:rPr>
              <a:t>.</a:t>
            </a:r>
          </a:p>
          <a:p>
            <a:r>
              <a:rPr lang="en-IN" sz="2400" dirty="0">
                <a:latin typeface="Times New Roman" panose="02020603050405020304" pitchFamily="18" charset="0"/>
                <a:cs typeface="Times New Roman" panose="02020603050405020304" pitchFamily="18" charset="0"/>
              </a:rPr>
              <a:t>All requirements should be implemented and it has to be checked.(</a:t>
            </a:r>
            <a:r>
              <a:rPr lang="en-IN" sz="2400">
                <a:latin typeface="Times New Roman" panose="02020603050405020304" pitchFamily="18" charset="0"/>
                <a:cs typeface="Times New Roman" panose="02020603050405020304" pitchFamily="18" charset="0"/>
              </a:rPr>
              <a:t>error free)</a:t>
            </a:r>
            <a:endParaRPr lang="en-IN" sz="2400" dirty="0">
              <a:latin typeface="Times New Roman" panose="02020603050405020304" pitchFamily="18" charset="0"/>
              <a:cs typeface="Times New Roman" panose="02020603050405020304" pitchFamily="18" charset="0"/>
            </a:endParaRPr>
          </a:p>
          <a:p>
            <a:r>
              <a:rPr lang="en-IN" sz="2400" dirty="0">
                <a:latin typeface="Times New Roman" panose="02020603050405020304" pitchFamily="18" charset="0"/>
                <a:cs typeface="Times New Roman" panose="02020603050405020304" pitchFamily="18" charset="0"/>
              </a:rPr>
              <a:t>Requirements </a:t>
            </a:r>
            <a:r>
              <a:rPr lang="en-IN" sz="2400" dirty="0" err="1">
                <a:latin typeface="Times New Roman" panose="02020603050405020304" pitchFamily="18" charset="0"/>
                <a:cs typeface="Times New Roman" panose="02020603050405020304" pitchFamily="18" charset="0"/>
              </a:rPr>
              <a:t>reiews</a:t>
            </a:r>
            <a:r>
              <a:rPr lang="en-IN" sz="2400" dirty="0">
                <a:latin typeface="Times New Roman" panose="02020603050405020304" pitchFamily="18" charset="0"/>
                <a:cs typeface="Times New Roman" panose="02020603050405020304" pitchFamily="18" charset="0"/>
              </a:rPr>
              <a:t> should be done when your are going to add new </a:t>
            </a:r>
            <a:r>
              <a:rPr lang="en-IN" sz="2400" dirty="0" err="1">
                <a:latin typeface="Times New Roman" panose="02020603050405020304" pitchFamily="18" charset="0"/>
                <a:cs typeface="Times New Roman" panose="02020603050405020304" pitchFamily="18" charset="0"/>
              </a:rPr>
              <a:t>reqmnts</a:t>
            </a:r>
            <a:r>
              <a:rPr lang="en-IN" sz="2400" dirty="0">
                <a:latin typeface="Times New Roman" panose="02020603050405020304" pitchFamily="18" charset="0"/>
                <a:cs typeface="Times New Roman" panose="02020603050405020304" pitchFamily="18" charset="0"/>
              </a:rPr>
              <a:t>.</a:t>
            </a:r>
          </a:p>
          <a:p>
            <a:r>
              <a:rPr lang="en-IN" sz="2400" dirty="0">
                <a:latin typeface="Times New Roman" panose="02020603050405020304" pitchFamily="18" charset="0"/>
                <a:cs typeface="Times New Roman" panose="02020603050405020304" pitchFamily="18" charset="0"/>
              </a:rPr>
              <a:t>Prototyping—for each and every requirements.</a:t>
            </a:r>
          </a:p>
          <a:p>
            <a:r>
              <a:rPr lang="en-IN" sz="2400" dirty="0">
                <a:latin typeface="Times New Roman" panose="02020603050405020304" pitchFamily="18" charset="0"/>
                <a:cs typeface="Times New Roman" panose="02020603050405020304" pitchFamily="18" charset="0"/>
              </a:rPr>
              <a:t>In review both customer and team lead or developer should be present.</a:t>
            </a:r>
          </a:p>
          <a:p>
            <a:endParaRPr lang="en-IN" sz="2400" dirty="0">
              <a:latin typeface="Times New Roman" panose="02020603050405020304" pitchFamily="18" charset="0"/>
              <a:cs typeface="Times New Roman" panose="02020603050405020304" pitchFamily="18" charset="0"/>
            </a:endParaRPr>
          </a:p>
          <a:p>
            <a:r>
              <a:rPr lang="en-IN" sz="2400" dirty="0">
                <a:latin typeface="Times New Roman" panose="02020603050405020304" pitchFamily="18" charset="0"/>
                <a:cs typeface="Times New Roman" panose="02020603050405020304" pitchFamily="18" charset="0"/>
              </a:rPr>
              <a:t>Formal or informal meetings.</a:t>
            </a:r>
          </a:p>
          <a:p>
            <a:r>
              <a:rPr lang="en-IN" sz="2400" dirty="0">
                <a:latin typeface="Times New Roman" panose="02020603050405020304" pitchFamily="18" charset="0"/>
                <a:cs typeface="Times New Roman" panose="02020603050405020304" pitchFamily="18" charset="0"/>
              </a:rPr>
              <a:t>Properly understand the requirement------purpose of </a:t>
            </a:r>
            <a:r>
              <a:rPr lang="en-IN" sz="2400" dirty="0" err="1">
                <a:latin typeface="Times New Roman" panose="02020603050405020304" pitchFamily="18" charset="0"/>
                <a:cs typeface="Times New Roman" panose="02020603050405020304" pitchFamily="18" charset="0"/>
              </a:rPr>
              <a:t>req</a:t>
            </a:r>
            <a:endParaRPr lang="en-IN" sz="2400" dirty="0">
              <a:latin typeface="Times New Roman" panose="02020603050405020304" pitchFamily="18" charset="0"/>
              <a:cs typeface="Times New Roman" panose="02020603050405020304" pitchFamily="18" charset="0"/>
            </a:endParaRPr>
          </a:p>
          <a:p>
            <a:r>
              <a:rPr lang="en-IN" sz="2400" dirty="0" err="1">
                <a:latin typeface="Times New Roman" panose="02020603050405020304" pitchFamily="18" charset="0"/>
                <a:cs typeface="Times New Roman" panose="02020603050405020304" pitchFamily="18" charset="0"/>
              </a:rPr>
              <a:t>Treasability</a:t>
            </a:r>
            <a:r>
              <a:rPr lang="en-IN" sz="2400" dirty="0">
                <a:latin typeface="Times New Roman" panose="02020603050405020304" pitchFamily="18" charset="0"/>
                <a:cs typeface="Times New Roman" panose="02020603050405020304" pitchFamily="18" charset="0"/>
              </a:rPr>
              <a:t>----origin of the requirement---------from where this </a:t>
            </a:r>
            <a:r>
              <a:rPr lang="en-IN" sz="2400" dirty="0" err="1">
                <a:latin typeface="Times New Roman" panose="02020603050405020304" pitchFamily="18" charset="0"/>
                <a:cs typeface="Times New Roman" panose="02020603050405020304" pitchFamily="18" charset="0"/>
              </a:rPr>
              <a:t>req</a:t>
            </a:r>
            <a:r>
              <a:rPr lang="en-IN" sz="2400" dirty="0">
                <a:latin typeface="Times New Roman" panose="02020603050405020304" pitchFamily="18" charset="0"/>
                <a:cs typeface="Times New Roman" panose="02020603050405020304" pitchFamily="18" charset="0"/>
              </a:rPr>
              <a:t> arise.</a:t>
            </a:r>
          </a:p>
          <a:p>
            <a:r>
              <a:rPr lang="en-IN" sz="2400" dirty="0" err="1">
                <a:latin typeface="Times New Roman" panose="02020603050405020304" pitchFamily="18" charset="0"/>
                <a:cs typeface="Times New Roman" panose="02020603050405020304" pitchFamily="18" charset="0"/>
              </a:rPr>
              <a:t>Req</a:t>
            </a:r>
            <a:r>
              <a:rPr lang="en-IN" sz="2400" dirty="0">
                <a:latin typeface="Times New Roman" panose="02020603050405020304" pitchFamily="18" charset="0"/>
                <a:cs typeface="Times New Roman" panose="02020603050405020304" pitchFamily="18" charset="0"/>
              </a:rPr>
              <a:t> are dependents from one to another.---------relationship</a:t>
            </a:r>
          </a:p>
          <a:p>
            <a:endParaRPr lang="en-IN" sz="2400" dirty="0">
              <a:latin typeface="Times New Roman" panose="02020603050405020304" pitchFamily="18" charset="0"/>
              <a:cs typeface="Times New Roman" panose="02020603050405020304" pitchFamily="18" charset="0"/>
            </a:endParaRPr>
          </a:p>
          <a:p>
            <a:endParaRPr lang="en-IN" sz="2400" dirty="0">
              <a:latin typeface="Times New Roman" panose="02020603050405020304" pitchFamily="18" charset="0"/>
              <a:cs typeface="Times New Roman" panose="02020603050405020304" pitchFamily="18" charset="0"/>
            </a:endParaRPr>
          </a:p>
        </p:txBody>
      </p:sp>
      <p:cxnSp>
        <p:nvCxnSpPr>
          <p:cNvPr id="5" name="Straight Arrow Connector 4">
            <a:extLst>
              <a:ext uri="{FF2B5EF4-FFF2-40B4-BE49-F238E27FC236}">
                <a16:creationId xmlns:a16="http://schemas.microsoft.com/office/drawing/2014/main" xmlns="" id="{E1745A54-17CE-3662-675A-1FC324817686}"/>
              </a:ext>
            </a:extLst>
          </p:cNvPr>
          <p:cNvCxnSpPr>
            <a:cxnSpLocks/>
          </p:cNvCxnSpPr>
          <p:nvPr/>
        </p:nvCxnSpPr>
        <p:spPr>
          <a:xfrm>
            <a:off x="1927123" y="3795252"/>
            <a:ext cx="442451" cy="49161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4893951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D5AC8CA-E895-9E06-5A3D-6DF74670B8BF}"/>
              </a:ext>
            </a:extLst>
          </p:cNvPr>
          <p:cNvSpPr>
            <a:spLocks noGrp="1"/>
          </p:cNvSpPr>
          <p:nvPr>
            <p:ph type="title"/>
          </p:nvPr>
        </p:nvSpPr>
        <p:spPr>
          <a:xfrm>
            <a:off x="838200" y="365125"/>
            <a:ext cx="10515600" cy="785249"/>
          </a:xfrm>
        </p:spPr>
        <p:txBody>
          <a:bodyPr>
            <a:normAutofit/>
          </a:bodyPr>
          <a:lstStyle/>
          <a:p>
            <a:r>
              <a:rPr lang="en-US" sz="2800" b="1" dirty="0">
                <a:latin typeface="Times New Roman" panose="02020603050405020304" pitchFamily="18" charset="0"/>
                <a:cs typeface="Times New Roman" panose="02020603050405020304" pitchFamily="18" charset="0"/>
              </a:rPr>
              <a:t>Requirements Analysis</a:t>
            </a:r>
            <a:endParaRPr lang="en-IN" sz="2800" dirty="0"/>
          </a:p>
        </p:txBody>
      </p:sp>
      <p:sp>
        <p:nvSpPr>
          <p:cNvPr id="3" name="Content Placeholder 2">
            <a:extLst>
              <a:ext uri="{FF2B5EF4-FFF2-40B4-BE49-F238E27FC236}">
                <a16:creationId xmlns:a16="http://schemas.microsoft.com/office/drawing/2014/main" xmlns="" id="{C4BE4885-D4EE-6039-2070-A7DA3E593D0B}"/>
              </a:ext>
            </a:extLst>
          </p:cNvPr>
          <p:cNvSpPr>
            <a:spLocks noGrp="1"/>
          </p:cNvSpPr>
          <p:nvPr>
            <p:ph idx="1"/>
          </p:nvPr>
        </p:nvSpPr>
        <p:spPr>
          <a:xfrm>
            <a:off x="838200" y="1150374"/>
            <a:ext cx="10515600" cy="5026589"/>
          </a:xfrm>
        </p:spPr>
        <p:txBody>
          <a:bodyPr>
            <a:normAutofit/>
          </a:bodyPr>
          <a:lstStyle/>
          <a:p>
            <a:r>
              <a:rPr lang="en-IN" sz="2400" dirty="0">
                <a:latin typeface="Times New Roman" panose="02020603050405020304" pitchFamily="18" charset="0"/>
                <a:cs typeface="Times New Roman" panose="02020603050405020304" pitchFamily="18" charset="0"/>
              </a:rPr>
              <a:t>RA results specification of s/w operational characteristics ----indicates s/w interface with other system elements,</a:t>
            </a:r>
          </a:p>
          <a:p>
            <a:r>
              <a:rPr lang="en-IN" sz="2400" dirty="0">
                <a:latin typeface="Times New Roman" panose="02020603050405020304" pitchFamily="18" charset="0"/>
                <a:cs typeface="Times New Roman" panose="02020603050405020304" pitchFamily="18" charset="0"/>
              </a:rPr>
              <a:t>Also establishes constraints that s/w must meet.</a:t>
            </a:r>
          </a:p>
          <a:p>
            <a:r>
              <a:rPr lang="en-IN" sz="2400" dirty="0">
                <a:latin typeface="Times New Roman" panose="02020603050405020304" pitchFamily="18" charset="0"/>
                <a:cs typeface="Times New Roman" panose="02020603050405020304" pitchFamily="18" charset="0"/>
              </a:rPr>
              <a:t>It also allows to elaborate on basic </a:t>
            </a:r>
            <a:r>
              <a:rPr lang="en-IN" sz="2400" dirty="0" err="1">
                <a:latin typeface="Times New Roman" panose="02020603050405020304" pitchFamily="18" charset="0"/>
                <a:cs typeface="Times New Roman" panose="02020603050405020304" pitchFamily="18" charset="0"/>
              </a:rPr>
              <a:t>req</a:t>
            </a:r>
            <a:r>
              <a:rPr lang="en-IN" sz="2400" dirty="0">
                <a:latin typeface="Times New Roman" panose="02020603050405020304" pitchFamily="18" charset="0"/>
                <a:cs typeface="Times New Roman" panose="02020603050405020304" pitchFamily="18" charset="0"/>
              </a:rPr>
              <a:t> during </a:t>
            </a:r>
            <a:r>
              <a:rPr lang="en-IN" sz="2400" dirty="0" err="1">
                <a:latin typeface="Times New Roman" panose="02020603050405020304" pitchFamily="18" charset="0"/>
                <a:cs typeface="Times New Roman" panose="02020603050405020304" pitchFamily="18" charset="0"/>
              </a:rPr>
              <a:t>elicitation,inception,negotiation</a:t>
            </a:r>
            <a:r>
              <a:rPr lang="en-IN" sz="2400" dirty="0">
                <a:latin typeface="Times New Roman" panose="02020603050405020304" pitchFamily="18" charset="0"/>
                <a:cs typeface="Times New Roman" panose="02020603050405020304" pitchFamily="18" charset="0"/>
              </a:rPr>
              <a:t> tasks.</a:t>
            </a:r>
          </a:p>
          <a:p>
            <a:r>
              <a:rPr lang="en-IN" sz="2400" dirty="0">
                <a:latin typeface="Times New Roman" panose="02020603050405020304" pitchFamily="18" charset="0"/>
                <a:cs typeface="Times New Roman" panose="02020603050405020304" pitchFamily="18" charset="0"/>
              </a:rPr>
              <a:t>The basic </a:t>
            </a:r>
            <a:r>
              <a:rPr lang="en-IN" sz="2400" dirty="0" err="1">
                <a:latin typeface="Times New Roman" panose="02020603050405020304" pitchFamily="18" charset="0"/>
                <a:cs typeface="Times New Roman" panose="02020603050405020304" pitchFamily="18" charset="0"/>
              </a:rPr>
              <a:t>req</a:t>
            </a:r>
            <a:r>
              <a:rPr lang="en-IN" sz="2400" dirty="0">
                <a:latin typeface="Times New Roman" panose="02020603050405020304" pitchFamily="18" charset="0"/>
                <a:cs typeface="Times New Roman" panose="02020603050405020304" pitchFamily="18" charset="0"/>
              </a:rPr>
              <a:t> modelling action results 1 or more types.</a:t>
            </a:r>
          </a:p>
          <a:p>
            <a:r>
              <a:rPr lang="en-IN" sz="2400" dirty="0">
                <a:latin typeface="Times New Roman" panose="02020603050405020304" pitchFamily="18" charset="0"/>
                <a:cs typeface="Times New Roman" panose="02020603050405020304" pitchFamily="18" charset="0"/>
              </a:rPr>
              <a:t>Scenario-based models ,data </a:t>
            </a:r>
            <a:r>
              <a:rPr lang="en-IN" sz="2400" dirty="0" err="1">
                <a:latin typeface="Times New Roman" panose="02020603050405020304" pitchFamily="18" charset="0"/>
                <a:cs typeface="Times New Roman" panose="02020603050405020304" pitchFamily="18" charset="0"/>
              </a:rPr>
              <a:t>models,class</a:t>
            </a:r>
            <a:r>
              <a:rPr lang="en-IN" sz="2400" dirty="0">
                <a:latin typeface="Times New Roman" panose="02020603050405020304" pitchFamily="18" charset="0"/>
                <a:cs typeface="Times New Roman" panose="02020603050405020304" pitchFamily="18" charset="0"/>
              </a:rPr>
              <a:t>-oriented models ,flow oriented models and </a:t>
            </a:r>
            <a:r>
              <a:rPr lang="en-IN" sz="2400" dirty="0" err="1">
                <a:latin typeface="Times New Roman" panose="02020603050405020304" pitchFamily="18" charset="0"/>
                <a:cs typeface="Times New Roman" panose="02020603050405020304" pitchFamily="18" charset="0"/>
              </a:rPr>
              <a:t>behavioral</a:t>
            </a:r>
            <a:r>
              <a:rPr lang="en-IN" sz="2400" dirty="0">
                <a:latin typeface="Times New Roman" panose="02020603050405020304" pitchFamily="18" charset="0"/>
                <a:cs typeface="Times New Roman" panose="02020603050405020304" pitchFamily="18" charset="0"/>
              </a:rPr>
              <a:t> models.</a:t>
            </a:r>
          </a:p>
          <a:p>
            <a:r>
              <a:rPr lang="en-US" sz="2400" dirty="0">
                <a:latin typeface="Times New Roman" panose="02020603050405020304" pitchFamily="18" charset="0"/>
                <a:cs typeface="Times New Roman" panose="02020603050405020304" pitchFamily="18" charset="0"/>
              </a:rPr>
              <a:t>a technique that is growing increasingly popular throughout the software engineering community</a:t>
            </a:r>
            <a:endParaRPr lang="en-IN" sz="2400" dirty="0">
              <a:latin typeface="Times New Roman" panose="02020603050405020304" pitchFamily="18" charset="0"/>
              <a:cs typeface="Times New Roman" panose="02020603050405020304" pitchFamily="18" charset="0"/>
            </a:endParaRPr>
          </a:p>
          <a:p>
            <a:endParaRPr lang="en-IN" sz="2400" dirty="0">
              <a:latin typeface="Times New Roman" panose="02020603050405020304" pitchFamily="18" charset="0"/>
              <a:cs typeface="Times New Roman" panose="02020603050405020304" pitchFamily="18" charset="0"/>
            </a:endParaRPr>
          </a:p>
          <a:p>
            <a:r>
              <a:rPr lang="en-IN" sz="2400" dirty="0">
                <a:latin typeface="Times New Roman" panose="02020603050405020304" pitchFamily="18" charset="0"/>
                <a:cs typeface="Times New Roman" panose="02020603050405020304" pitchFamily="18" charset="0"/>
              </a:rPr>
              <a:t>Users to share ideas, progress software projects, support each other.</a:t>
            </a:r>
          </a:p>
        </p:txBody>
      </p:sp>
      <p:sp>
        <p:nvSpPr>
          <p:cNvPr id="5" name="Arc 4">
            <a:extLst>
              <a:ext uri="{FF2B5EF4-FFF2-40B4-BE49-F238E27FC236}">
                <a16:creationId xmlns:a16="http://schemas.microsoft.com/office/drawing/2014/main" xmlns="" id="{15E2BE1A-8858-BD51-9D40-373E265AF0D4}"/>
              </a:ext>
            </a:extLst>
          </p:cNvPr>
          <p:cNvSpPr/>
          <p:nvPr/>
        </p:nvSpPr>
        <p:spPr>
          <a:xfrm>
            <a:off x="1022555" y="3883742"/>
            <a:ext cx="157316" cy="1356852"/>
          </a:xfrm>
          <a:prstGeom prst="arc">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cxnSp>
        <p:nvCxnSpPr>
          <p:cNvPr id="7" name="Straight Arrow Connector 6">
            <a:extLst>
              <a:ext uri="{FF2B5EF4-FFF2-40B4-BE49-F238E27FC236}">
                <a16:creationId xmlns:a16="http://schemas.microsoft.com/office/drawing/2014/main" xmlns="" id="{55ABE11E-AB34-BFD5-0F4C-9C47B2C7B74E}"/>
              </a:ext>
            </a:extLst>
          </p:cNvPr>
          <p:cNvCxnSpPr/>
          <p:nvPr/>
        </p:nvCxnSpPr>
        <p:spPr>
          <a:xfrm>
            <a:off x="3028335" y="4984955"/>
            <a:ext cx="294968" cy="72267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4116069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A8C31D8-CCC5-7B70-DD59-61D22DB087E1}"/>
              </a:ext>
            </a:extLst>
          </p:cNvPr>
          <p:cNvSpPr>
            <a:spLocks noGrp="1"/>
          </p:cNvSpPr>
          <p:nvPr>
            <p:ph type="title"/>
          </p:nvPr>
        </p:nvSpPr>
        <p:spPr/>
        <p:txBody>
          <a:bodyPr>
            <a:noAutofit/>
          </a:bodyPr>
          <a:lstStyle/>
          <a:p>
            <a:r>
              <a:rPr lang="en-US" sz="2400" dirty="0">
                <a:latin typeface="Times New Roman" panose="02020603050405020304" pitchFamily="18" charset="0"/>
                <a:cs typeface="Times New Roman" panose="02020603050405020304" pitchFamily="18" charset="0"/>
              </a:rPr>
              <a:t>data modeling—a more specialized technique that is particularly appropriate when an application must create or manipulate a complex information.</a:t>
            </a:r>
            <a:endParaRPr lang="en-IN" sz="24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B09F5AFF-ED42-8661-75AD-10CB6E5ACF5A}"/>
              </a:ext>
            </a:extLst>
          </p:cNvPr>
          <p:cNvSpPr>
            <a:spLocks noGrp="1"/>
          </p:cNvSpPr>
          <p:nvPr>
            <p:ph idx="1"/>
          </p:nvPr>
        </p:nvSpPr>
        <p:spPr>
          <a:xfrm>
            <a:off x="838200" y="1543665"/>
            <a:ext cx="10515600" cy="4633298"/>
          </a:xfrm>
        </p:spPr>
        <p:txBody>
          <a:bodyPr>
            <a:normAutofit/>
          </a:bodyPr>
          <a:lstStyle/>
          <a:p>
            <a:r>
              <a:rPr lang="en-IN" sz="2400" dirty="0">
                <a:latin typeface="Times New Roman" panose="02020603050405020304" pitchFamily="18" charset="0"/>
                <a:cs typeface="Times New Roman" panose="02020603050405020304" pitchFamily="18" charset="0"/>
              </a:rPr>
              <a:t>Class </a:t>
            </a:r>
            <a:r>
              <a:rPr lang="en-US" sz="2400" dirty="0">
                <a:latin typeface="Times New Roman" panose="02020603050405020304" pitchFamily="18" charset="0"/>
                <a:cs typeface="Times New Roman" panose="02020603050405020304" pitchFamily="18" charset="0"/>
              </a:rPr>
              <a:t>modeling—a representation of the object-oriented classes and the resultant collaborations.</a:t>
            </a:r>
          </a:p>
          <a:p>
            <a:endParaRPr lang="en-US" sz="2400" dirty="0">
              <a:latin typeface="Times New Roman" panose="02020603050405020304" pitchFamily="18" charset="0"/>
              <a:cs typeface="Times New Roman" panose="02020603050405020304" pitchFamily="18" charset="0"/>
            </a:endParaRPr>
          </a:p>
          <a:p>
            <a:endParaRPr lang="en-IN" sz="2400" dirty="0">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xmlns="" id="{03FC18B7-FED7-627F-ADCF-8F5E52DBC339}"/>
              </a:ext>
            </a:extLst>
          </p:cNvPr>
          <p:cNvPicPr>
            <a:picLocks noChangeAspect="1"/>
          </p:cNvPicPr>
          <p:nvPr/>
        </p:nvPicPr>
        <p:blipFill>
          <a:blip r:embed="rId2"/>
          <a:stretch>
            <a:fillRect/>
          </a:stretch>
        </p:blipFill>
        <p:spPr>
          <a:xfrm>
            <a:off x="2300748" y="2869228"/>
            <a:ext cx="6580603" cy="3443082"/>
          </a:xfrm>
          <a:prstGeom prst="rect">
            <a:avLst/>
          </a:prstGeom>
        </p:spPr>
      </p:pic>
      <p:grpSp>
        <p:nvGrpSpPr>
          <p:cNvPr id="8" name="Group 7">
            <a:extLst>
              <a:ext uri="{FF2B5EF4-FFF2-40B4-BE49-F238E27FC236}">
                <a16:creationId xmlns:a16="http://schemas.microsoft.com/office/drawing/2014/main" xmlns="" id="{2C3CF55A-9F3A-7A1B-56D7-AD4B4EC55C50}"/>
              </a:ext>
            </a:extLst>
          </p:cNvPr>
          <p:cNvGrpSpPr/>
          <p:nvPr/>
        </p:nvGrpSpPr>
        <p:grpSpPr>
          <a:xfrm>
            <a:off x="4837297" y="2722548"/>
            <a:ext cx="1023120" cy="142560"/>
            <a:chOff x="4837297" y="2722548"/>
            <a:chExt cx="1023120" cy="142560"/>
          </a:xfrm>
        </p:grpSpPr>
        <mc:AlternateContent xmlns:mc="http://schemas.openxmlformats.org/markup-compatibility/2006">
          <mc:Choice xmlns:p14="http://schemas.microsoft.com/office/powerpoint/2010/main" xmlns="" Requires="p14">
            <p:contentPart p14:bwMode="auto" r:id="rId3">
              <p14:nvContentPartPr>
                <p14:cNvPr id="6" name="Ink 5">
                  <a:extLst>
                    <a:ext uri="{FF2B5EF4-FFF2-40B4-BE49-F238E27FC236}">
                      <a16:creationId xmlns:a16="http://schemas.microsoft.com/office/drawing/2014/main" id="{7F2CD485-6824-A562-3922-60DF377A8BCE}"/>
                    </a:ext>
                  </a:extLst>
                </p14:cNvPr>
                <p14:cNvContentPartPr/>
                <p14:nvPr/>
              </p14:nvContentPartPr>
              <p14:xfrm>
                <a:off x="4837297" y="2722548"/>
                <a:ext cx="690120" cy="142560"/>
              </p14:xfrm>
            </p:contentPart>
          </mc:Choice>
          <mc:Fallback>
            <p:pic>
              <p:nvPicPr>
                <p:cNvPr id="6" name="Ink 5">
                  <a:extLst>
                    <a:ext uri="{FF2B5EF4-FFF2-40B4-BE49-F238E27FC236}">
                      <a16:creationId xmlns:a16="http://schemas.microsoft.com/office/drawing/2014/main" xmlns="" xmlns:p14="http://schemas.microsoft.com/office/powerpoint/2010/main" id="{7F2CD485-6824-A562-3922-60DF377A8BCE}"/>
                    </a:ext>
                  </a:extLst>
                </p:cNvPr>
                <p:cNvPicPr/>
                <p:nvPr/>
              </p:nvPicPr>
              <p:blipFill>
                <a:blip r:embed="rId4"/>
                <a:stretch>
                  <a:fillRect/>
                </a:stretch>
              </p:blipFill>
              <p:spPr>
                <a:xfrm>
                  <a:off x="4828297" y="2713908"/>
                  <a:ext cx="707760" cy="160200"/>
                </a:xfrm>
                <a:prstGeom prst="rect">
                  <a:avLst/>
                </a:prstGeom>
              </p:spPr>
            </p:pic>
          </mc:Fallback>
        </mc:AlternateContent>
        <mc:AlternateContent xmlns:mc="http://schemas.openxmlformats.org/markup-compatibility/2006">
          <mc:Choice xmlns:p14="http://schemas.microsoft.com/office/powerpoint/2010/main" xmlns="" Requires="p14">
            <p:contentPart p14:bwMode="auto" r:id="rId5">
              <p14:nvContentPartPr>
                <p14:cNvPr id="7" name="Ink 6">
                  <a:extLst>
                    <a:ext uri="{FF2B5EF4-FFF2-40B4-BE49-F238E27FC236}">
                      <a16:creationId xmlns:a16="http://schemas.microsoft.com/office/drawing/2014/main" id="{94CDC5DF-19B2-4FE2-EE59-12BBA0E3EDEB}"/>
                    </a:ext>
                  </a:extLst>
                </p14:cNvPr>
                <p14:cNvContentPartPr/>
                <p14:nvPr/>
              </p14:nvContentPartPr>
              <p14:xfrm>
                <a:off x="5860057" y="2723268"/>
                <a:ext cx="360" cy="360"/>
              </p14:xfrm>
            </p:contentPart>
          </mc:Choice>
          <mc:Fallback>
            <p:pic>
              <p:nvPicPr>
                <p:cNvPr id="7" name="Ink 6">
                  <a:extLst>
                    <a:ext uri="{FF2B5EF4-FFF2-40B4-BE49-F238E27FC236}">
                      <a16:creationId xmlns:a16="http://schemas.microsoft.com/office/drawing/2014/main" xmlns="" xmlns:p14="http://schemas.microsoft.com/office/powerpoint/2010/main" id="{94CDC5DF-19B2-4FE2-EE59-12BBA0E3EDEB}"/>
                    </a:ext>
                  </a:extLst>
                </p:cNvPr>
                <p:cNvPicPr/>
                <p:nvPr/>
              </p:nvPicPr>
              <p:blipFill>
                <a:blip r:embed="rId6"/>
                <a:stretch>
                  <a:fillRect/>
                </a:stretch>
              </p:blipFill>
              <p:spPr>
                <a:xfrm>
                  <a:off x="5851057" y="2714268"/>
                  <a:ext cx="18000" cy="18000"/>
                </a:xfrm>
                <a:prstGeom prst="rect">
                  <a:avLst/>
                </a:prstGeom>
              </p:spPr>
            </p:pic>
          </mc:Fallback>
        </mc:AlternateContent>
      </p:grpSp>
    </p:spTree>
    <p:extLst>
      <p:ext uri="{BB962C8B-B14F-4D97-AF65-F5344CB8AC3E}">
        <p14:creationId xmlns:p14="http://schemas.microsoft.com/office/powerpoint/2010/main" xmlns="" val="199045217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0131D52-A435-66CB-EF54-27446B40E497}"/>
              </a:ext>
            </a:extLst>
          </p:cNvPr>
          <p:cNvSpPr>
            <a:spLocks noGrp="1"/>
          </p:cNvSpPr>
          <p:nvPr>
            <p:ph type="title"/>
          </p:nvPr>
        </p:nvSpPr>
        <p:spPr>
          <a:xfrm>
            <a:off x="838200" y="365126"/>
            <a:ext cx="10515600" cy="952398"/>
          </a:xfrm>
        </p:spPr>
        <p:txBody>
          <a:bodyPr>
            <a:normAutofit/>
          </a:bodyPr>
          <a:lstStyle/>
          <a:p>
            <a:r>
              <a:rPr lang="en-IN" sz="2800" b="1" dirty="0">
                <a:latin typeface="Times New Roman" panose="02020603050405020304" pitchFamily="18" charset="0"/>
                <a:cs typeface="Times New Roman" panose="02020603050405020304" pitchFamily="18" charset="0"/>
              </a:rPr>
              <a:t>Overall Objectives and Philosophy</a:t>
            </a:r>
          </a:p>
        </p:txBody>
      </p:sp>
      <p:sp>
        <p:nvSpPr>
          <p:cNvPr id="3" name="Content Placeholder 2">
            <a:extLst>
              <a:ext uri="{FF2B5EF4-FFF2-40B4-BE49-F238E27FC236}">
                <a16:creationId xmlns:a16="http://schemas.microsoft.com/office/drawing/2014/main" xmlns="" id="{A95E7BDB-0DE3-C687-8FAA-9B9AC10C3DFE}"/>
              </a:ext>
            </a:extLst>
          </p:cNvPr>
          <p:cNvSpPr>
            <a:spLocks noGrp="1"/>
          </p:cNvSpPr>
          <p:nvPr>
            <p:ph idx="1"/>
          </p:nvPr>
        </p:nvSpPr>
        <p:spPr>
          <a:xfrm>
            <a:off x="838200" y="1248697"/>
            <a:ext cx="10515600" cy="4928266"/>
          </a:xfrm>
        </p:spPr>
        <p:txBody>
          <a:bodyPr>
            <a:normAutofit/>
          </a:bodyPr>
          <a:lstStyle/>
          <a:p>
            <a:r>
              <a:rPr lang="en-US" sz="2400" dirty="0">
                <a:latin typeface="Times New Roman" panose="02020603050405020304" pitchFamily="18" charset="0"/>
                <a:cs typeface="Times New Roman" panose="02020603050405020304" pitchFamily="18" charset="0"/>
              </a:rPr>
              <a:t>focus is on what, not how. </a:t>
            </a:r>
          </a:p>
          <a:p>
            <a:r>
              <a:rPr lang="en-US" sz="2400" dirty="0">
                <a:latin typeface="Times New Roman" panose="02020603050405020304" pitchFamily="18" charset="0"/>
                <a:cs typeface="Times New Roman" panose="02020603050405020304" pitchFamily="18" charset="0"/>
              </a:rPr>
              <a:t>What user interaction occurs in a particular circumstance, </a:t>
            </a:r>
          </a:p>
          <a:p>
            <a:r>
              <a:rPr lang="en-US" sz="2400" dirty="0">
                <a:latin typeface="Times New Roman" panose="02020603050405020304" pitchFamily="18" charset="0"/>
                <a:cs typeface="Times New Roman" panose="02020603050405020304" pitchFamily="18" charset="0"/>
              </a:rPr>
              <a:t>what objects does the system manipulate, </a:t>
            </a:r>
          </a:p>
          <a:p>
            <a:r>
              <a:rPr lang="en-US" sz="2400" dirty="0">
                <a:latin typeface="Times New Roman" panose="02020603050405020304" pitchFamily="18" charset="0"/>
                <a:cs typeface="Times New Roman" panose="02020603050405020304" pitchFamily="18" charset="0"/>
              </a:rPr>
              <a:t>what functions must the system perform, </a:t>
            </a:r>
          </a:p>
          <a:p>
            <a:r>
              <a:rPr lang="en-US" sz="2400" dirty="0">
                <a:latin typeface="Times New Roman" panose="02020603050405020304" pitchFamily="18" charset="0"/>
                <a:cs typeface="Times New Roman" panose="02020603050405020304" pitchFamily="18" charset="0"/>
              </a:rPr>
              <a:t>what behaviors does the system exhibit,</a:t>
            </a:r>
          </a:p>
          <a:p>
            <a:r>
              <a:rPr lang="en-US" sz="2400" dirty="0">
                <a:latin typeface="Times New Roman" panose="02020603050405020304" pitchFamily="18" charset="0"/>
                <a:cs typeface="Times New Roman" panose="02020603050405020304" pitchFamily="18" charset="0"/>
              </a:rPr>
              <a:t> what interfaces are defined, and what constraints apply</a:t>
            </a:r>
            <a:endParaRPr lang="en-IN" sz="2400" dirty="0">
              <a:latin typeface="Times New Roman" panose="02020603050405020304" pitchFamily="18" charset="0"/>
              <a:cs typeface="Times New Roman" panose="02020603050405020304" pitchFamily="18" charset="0"/>
            </a:endParaRPr>
          </a:p>
        </p:txBody>
      </p:sp>
      <mc:AlternateContent xmlns:mc="http://schemas.openxmlformats.org/markup-compatibility/2006">
        <mc:Choice xmlns:p14="http://schemas.microsoft.com/office/powerpoint/2010/main" xmlns="" Requires="p14">
          <p:contentPart p14:bwMode="auto" r:id="rId2">
            <p14:nvContentPartPr>
              <p14:cNvPr id="4" name="Ink 3">
                <a:extLst>
                  <a:ext uri="{FF2B5EF4-FFF2-40B4-BE49-F238E27FC236}">
                    <a16:creationId xmlns:a16="http://schemas.microsoft.com/office/drawing/2014/main" id="{BC19D3EF-5ADC-A8EB-B504-25F29D17FA83}"/>
                  </a:ext>
                </a:extLst>
              </p14:cNvPr>
              <p14:cNvContentPartPr/>
              <p14:nvPr/>
            </p14:nvContentPartPr>
            <p14:xfrm>
              <a:off x="2359417" y="1101221"/>
              <a:ext cx="360" cy="360"/>
            </p14:xfrm>
          </p:contentPart>
        </mc:Choice>
        <mc:Fallback>
          <p:pic>
            <p:nvPicPr>
              <p:cNvPr id="4" name="Ink 3">
                <a:extLst>
                  <a:ext uri="{FF2B5EF4-FFF2-40B4-BE49-F238E27FC236}">
                    <a16:creationId xmlns:a16="http://schemas.microsoft.com/office/drawing/2014/main" xmlns="" xmlns:p14="http://schemas.microsoft.com/office/powerpoint/2010/main" id="{BC19D3EF-5ADC-A8EB-B504-25F29D17FA83}"/>
                  </a:ext>
                </a:extLst>
              </p:cNvPr>
              <p:cNvPicPr/>
              <p:nvPr/>
            </p:nvPicPr>
            <p:blipFill>
              <a:blip r:embed="rId3"/>
              <a:stretch>
                <a:fillRect/>
              </a:stretch>
            </p:blipFill>
            <p:spPr>
              <a:xfrm>
                <a:off x="2350417" y="1092221"/>
                <a:ext cx="18000" cy="18000"/>
              </a:xfrm>
              <a:prstGeom prst="rect">
                <a:avLst/>
              </a:prstGeom>
            </p:spPr>
          </p:pic>
        </mc:Fallback>
      </mc:AlternateContent>
    </p:spTree>
    <p:extLst>
      <p:ext uri="{BB962C8B-B14F-4D97-AF65-F5344CB8AC3E}">
        <p14:creationId xmlns:p14="http://schemas.microsoft.com/office/powerpoint/2010/main" xmlns="" val="325553840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541CD75-1ADC-8A50-8495-9F1D04E71E16}"/>
              </a:ext>
            </a:extLst>
          </p:cNvPr>
          <p:cNvSpPr>
            <a:spLocks noGrp="1"/>
          </p:cNvSpPr>
          <p:nvPr>
            <p:ph type="title"/>
          </p:nvPr>
        </p:nvSpPr>
        <p:spPr/>
        <p:txBody>
          <a:bodyPr>
            <a:normAutofit/>
          </a:bodyPr>
          <a:lstStyle/>
          <a:p>
            <a:r>
              <a:rPr lang="en-US" sz="2800" dirty="0">
                <a:latin typeface="Times New Roman" panose="02020603050405020304" pitchFamily="18" charset="0"/>
                <a:cs typeface="Times New Roman" panose="02020603050405020304" pitchFamily="18" charset="0"/>
              </a:rPr>
              <a:t>The requirements model must achieve three primary objectives:</a:t>
            </a:r>
            <a:endParaRPr lang="en-IN" sz="28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EA764854-7EF1-E3C4-E6FD-862CBEEE1D4C}"/>
              </a:ext>
            </a:extLst>
          </p:cNvPr>
          <p:cNvSpPr>
            <a:spLocks noGrp="1"/>
          </p:cNvSpPr>
          <p:nvPr>
            <p:ph idx="1"/>
          </p:nvPr>
        </p:nvSpPr>
        <p:spPr/>
        <p:txBody>
          <a:bodyPr>
            <a:normAutofit/>
          </a:bodyPr>
          <a:lstStyle/>
          <a:p>
            <a:r>
              <a:rPr lang="en-US" sz="2400" dirty="0">
                <a:latin typeface="Times New Roman" panose="02020603050405020304" pitchFamily="18" charset="0"/>
                <a:cs typeface="Times New Roman" panose="02020603050405020304" pitchFamily="18" charset="0"/>
              </a:rPr>
              <a:t>(1) to describe what the customer requires,</a:t>
            </a:r>
          </a:p>
          <a:p>
            <a:r>
              <a:rPr lang="en-US" sz="2400" dirty="0">
                <a:latin typeface="Times New Roman" panose="02020603050405020304" pitchFamily="18" charset="0"/>
                <a:cs typeface="Times New Roman" panose="02020603050405020304" pitchFamily="18" charset="0"/>
              </a:rPr>
              <a:t> (2) to establish a basis for the creation of a software de sign,</a:t>
            </a:r>
          </a:p>
          <a:p>
            <a:pPr marL="0" indent="0">
              <a:buNone/>
            </a:pPr>
            <a:r>
              <a:rPr lang="en-US" sz="2400" dirty="0">
                <a:latin typeface="Times New Roman" panose="02020603050405020304" pitchFamily="18" charset="0"/>
                <a:cs typeface="Times New Roman" panose="02020603050405020304" pitchFamily="18" charset="0"/>
              </a:rPr>
              <a:t>(3) to define a set of requirements that can be validated once the software is built.</a:t>
            </a:r>
            <a:endParaRPr lang="en-IN"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31274510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6595ED0-4CF8-7432-F035-835D7F95A562}"/>
              </a:ext>
            </a:extLst>
          </p:cNvPr>
          <p:cNvSpPr>
            <a:spLocks noGrp="1"/>
          </p:cNvSpPr>
          <p:nvPr>
            <p:ph type="title"/>
          </p:nvPr>
        </p:nvSpPr>
        <p:spPr/>
        <p:txBody>
          <a:bodyPr>
            <a:noAutofit/>
          </a:bodyPr>
          <a:lstStyle/>
          <a:p>
            <a:r>
              <a:rPr lang="en-US" sz="2400" dirty="0">
                <a:latin typeface="Times New Roman" panose="02020603050405020304" pitchFamily="18" charset="0"/>
                <a:cs typeface="Times New Roman" panose="02020603050405020304" pitchFamily="18" charset="0"/>
              </a:rPr>
              <a:t>The analysis model bridges the gap between a system-level description that describes overall system or business functionality as it is achieved by applying soft ware, hardware, data, human, and other system elements and a software design</a:t>
            </a:r>
            <a:endParaRPr lang="en-IN" sz="24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25C2D817-79A0-7F14-D816-F167D3DA08D3}"/>
              </a:ext>
            </a:extLst>
          </p:cNvPr>
          <p:cNvSpPr>
            <a:spLocks noGrp="1"/>
          </p:cNvSpPr>
          <p:nvPr>
            <p:ph idx="1"/>
          </p:nvPr>
        </p:nvSpPr>
        <p:spPr>
          <a:xfrm>
            <a:off x="838200" y="1690688"/>
            <a:ext cx="10515600" cy="4486275"/>
          </a:xfrm>
        </p:spPr>
        <p:txBody>
          <a:bodyPr>
            <a:normAutofit/>
          </a:bodyPr>
          <a:lstStyle/>
          <a:p>
            <a:pPr marL="0" indent="0">
              <a:buNone/>
            </a:pPr>
            <a:r>
              <a:rPr lang="en-US" sz="2400" dirty="0">
                <a:latin typeface="Times New Roman" panose="02020603050405020304" pitchFamily="18" charset="0"/>
                <a:cs typeface="Times New Roman" panose="02020603050405020304" pitchFamily="18" charset="0"/>
              </a:rPr>
              <a:t> that describes the software’s application architecture, user interface, and component-level structure.</a:t>
            </a: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xmlns="" id="{2B9F472F-97F1-7D57-2C8F-EA61DF4F4361}"/>
              </a:ext>
            </a:extLst>
          </p:cNvPr>
          <p:cNvPicPr>
            <a:picLocks noChangeAspect="1"/>
          </p:cNvPicPr>
          <p:nvPr/>
        </p:nvPicPr>
        <p:blipFill>
          <a:blip r:embed="rId2"/>
          <a:stretch>
            <a:fillRect/>
          </a:stretch>
        </p:blipFill>
        <p:spPr>
          <a:xfrm>
            <a:off x="3067664" y="2909913"/>
            <a:ext cx="6580603" cy="3443082"/>
          </a:xfrm>
          <a:prstGeom prst="rect">
            <a:avLst/>
          </a:prstGeom>
        </p:spPr>
      </p:pic>
    </p:spTree>
    <p:extLst>
      <p:ext uri="{BB962C8B-B14F-4D97-AF65-F5344CB8AC3E}">
        <p14:creationId xmlns:p14="http://schemas.microsoft.com/office/powerpoint/2010/main" xmlns="" val="71489863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4DCFE90-8179-A9EA-92F2-B79235E3AE87}"/>
              </a:ext>
            </a:extLst>
          </p:cNvPr>
          <p:cNvSpPr>
            <a:spLocks noGrp="1"/>
          </p:cNvSpPr>
          <p:nvPr>
            <p:ph type="title"/>
          </p:nvPr>
        </p:nvSpPr>
        <p:spPr/>
        <p:txBody>
          <a:bodyPr>
            <a:normAutofit/>
          </a:bodyPr>
          <a:lstStyle/>
          <a:p>
            <a:r>
              <a:rPr lang="en-US" sz="2400" dirty="0">
                <a:latin typeface="Times New Roman" panose="02020603050405020304" pitchFamily="18" charset="0"/>
                <a:cs typeface="Times New Roman" panose="02020603050405020304" pitchFamily="18" charset="0"/>
              </a:rPr>
              <a:t>requirements model will be directly traceable to parts of the design model.</a:t>
            </a:r>
            <a:endParaRPr lang="en-IN" sz="24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00A4D058-08C0-076B-7D0C-87E69F1B2B26}"/>
              </a:ext>
            </a:extLst>
          </p:cNvPr>
          <p:cNvSpPr>
            <a:spLocks noGrp="1"/>
          </p:cNvSpPr>
          <p:nvPr>
            <p:ph idx="1"/>
          </p:nvPr>
        </p:nvSpPr>
        <p:spPr>
          <a:xfrm>
            <a:off x="838200" y="1563329"/>
            <a:ext cx="10515600" cy="4929546"/>
          </a:xfrm>
        </p:spPr>
        <p:txBody>
          <a:bodyPr>
            <a:normAutofit/>
          </a:bodyPr>
          <a:lstStyle/>
          <a:p>
            <a:r>
              <a:rPr lang="en-IN" sz="2400" b="1" dirty="0">
                <a:latin typeface="Times New Roman" panose="02020603050405020304" pitchFamily="18" charset="0"/>
                <a:cs typeface="Times New Roman" panose="02020603050405020304" pitchFamily="18" charset="0"/>
              </a:rPr>
              <a:t>Analysis Rules of Thumb</a:t>
            </a:r>
          </a:p>
          <a:p>
            <a:r>
              <a:rPr lang="en-US" sz="2400" dirty="0">
                <a:latin typeface="Times New Roman" panose="02020603050405020304" pitchFamily="18" charset="0"/>
                <a:cs typeface="Times New Roman" panose="02020603050405020304" pitchFamily="18" charset="0"/>
              </a:rPr>
              <a:t>when creating the analysis model</a:t>
            </a:r>
            <a:endParaRPr lang="en-IN"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The model should focus on requirements that are visible within the problem or business domain.</a:t>
            </a:r>
          </a:p>
          <a:p>
            <a:r>
              <a:rPr lang="en-US" sz="2400" dirty="0">
                <a:latin typeface="Times New Roman" panose="02020603050405020304" pitchFamily="18" charset="0"/>
                <a:cs typeface="Times New Roman" panose="02020603050405020304" pitchFamily="18" charset="0"/>
              </a:rPr>
              <a:t>Each element of the requirements model should add to an overall understanding of software requirements , and behavior of the system.</a:t>
            </a:r>
          </a:p>
          <a:p>
            <a:r>
              <a:rPr lang="en-US" sz="2400" dirty="0">
                <a:latin typeface="Times New Roman" panose="02020603050405020304" pitchFamily="18" charset="0"/>
                <a:cs typeface="Times New Roman" panose="02020603050405020304" pitchFamily="18" charset="0"/>
              </a:rPr>
              <a:t>Delay consideration of infrastructure and other nonfunctional models until design.</a:t>
            </a:r>
            <a:endParaRPr lang="en-IN"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 It is important to represent relation ships between classes and functions.</a:t>
            </a:r>
          </a:p>
          <a:p>
            <a:r>
              <a:rPr lang="en-US" sz="2400" dirty="0">
                <a:latin typeface="Times New Roman" panose="02020603050405020304" pitchFamily="18" charset="0"/>
                <a:cs typeface="Times New Roman" panose="02020603050405020304" pitchFamily="18" charset="0"/>
              </a:rPr>
              <a:t>designers should use the model as a basis for design; </a:t>
            </a:r>
          </a:p>
          <a:p>
            <a:r>
              <a:rPr lang="en-US" sz="2400" dirty="0">
                <a:latin typeface="Times New Roman" panose="02020603050405020304" pitchFamily="18" charset="0"/>
                <a:cs typeface="Times New Roman" panose="02020603050405020304" pitchFamily="18" charset="0"/>
              </a:rPr>
              <a:t>QA people should use the model to help plan acceptance tests.</a:t>
            </a:r>
          </a:p>
          <a:p>
            <a:r>
              <a:rPr lang="en-US" sz="2400" dirty="0">
                <a:latin typeface="Times New Roman" panose="02020603050405020304" pitchFamily="18" charset="0"/>
                <a:cs typeface="Times New Roman" panose="02020603050405020304" pitchFamily="18" charset="0"/>
              </a:rPr>
              <a:t>Keep the model as simple as it can be</a:t>
            </a:r>
            <a:endParaRPr lang="en-IN"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55141702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2EC323A-BB12-35FD-756E-B40EE848072A}"/>
              </a:ext>
            </a:extLst>
          </p:cNvPr>
          <p:cNvSpPr>
            <a:spLocks noGrp="1"/>
          </p:cNvSpPr>
          <p:nvPr>
            <p:ph type="title"/>
          </p:nvPr>
        </p:nvSpPr>
        <p:spPr/>
        <p:txBody>
          <a:bodyPr/>
          <a:lstStyle/>
          <a:p>
            <a:r>
              <a:rPr lang="en-IN" dirty="0"/>
              <a:t>Domain Analysis</a:t>
            </a:r>
          </a:p>
        </p:txBody>
      </p:sp>
      <p:pic>
        <p:nvPicPr>
          <p:cNvPr id="5" name="Content Placeholder 4">
            <a:extLst>
              <a:ext uri="{FF2B5EF4-FFF2-40B4-BE49-F238E27FC236}">
                <a16:creationId xmlns:a16="http://schemas.microsoft.com/office/drawing/2014/main" xmlns="" id="{2A67974D-CD43-2AC8-51BD-9A6569A086E1}"/>
              </a:ext>
            </a:extLst>
          </p:cNvPr>
          <p:cNvPicPr>
            <a:picLocks noGrp="1" noChangeAspect="1"/>
          </p:cNvPicPr>
          <p:nvPr>
            <p:ph idx="1"/>
          </p:nvPr>
        </p:nvPicPr>
        <p:blipFill>
          <a:blip r:embed="rId2"/>
          <a:stretch>
            <a:fillRect/>
          </a:stretch>
        </p:blipFill>
        <p:spPr>
          <a:xfrm>
            <a:off x="1307691" y="1690688"/>
            <a:ext cx="6115664" cy="3345168"/>
          </a:xfrm>
        </p:spPr>
      </p:pic>
      <p:sp>
        <p:nvSpPr>
          <p:cNvPr id="7" name="TextBox 6">
            <a:extLst>
              <a:ext uri="{FF2B5EF4-FFF2-40B4-BE49-F238E27FC236}">
                <a16:creationId xmlns:a16="http://schemas.microsoft.com/office/drawing/2014/main" xmlns="" id="{7B972509-C2D9-585E-CF92-2157FD85CF04}"/>
              </a:ext>
            </a:extLst>
          </p:cNvPr>
          <p:cNvSpPr txBox="1"/>
          <p:nvPr/>
        </p:nvSpPr>
        <p:spPr>
          <a:xfrm>
            <a:off x="1681317" y="5035856"/>
            <a:ext cx="9330812" cy="1200329"/>
          </a:xfrm>
          <a:prstGeom prst="rect">
            <a:avLst/>
          </a:prstGeom>
          <a:noFill/>
        </p:spPr>
        <p:txBody>
          <a:bodyPr wrap="square">
            <a:spAutoFit/>
          </a:bodyPr>
          <a:lstStyle/>
          <a:p>
            <a:r>
              <a:rPr lang="en-US" sz="2400" dirty="0">
                <a:latin typeface="Times New Roman" panose="02020603050405020304" pitchFamily="18" charset="0"/>
                <a:cs typeface="Times New Roman" panose="02020603050405020304" pitchFamily="18" charset="0"/>
              </a:rPr>
              <a:t>Fig: Illustrates key inputs and outputs for the domain analysis process. Sources of domain knowledge are surveyed in an attempt to identify objects that can be reused across the domain</a:t>
            </a:r>
            <a:endParaRPr lang="en-IN"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60905719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9DB229A-F978-1B01-4192-E37495753D6F}"/>
              </a:ext>
            </a:extLst>
          </p:cNvPr>
          <p:cNvSpPr>
            <a:spLocks noGrp="1"/>
          </p:cNvSpPr>
          <p:nvPr>
            <p:ph type="title"/>
          </p:nvPr>
        </p:nvSpPr>
        <p:spPr>
          <a:xfrm>
            <a:off x="838200" y="186813"/>
            <a:ext cx="10515600" cy="1160207"/>
          </a:xfrm>
        </p:spPr>
        <p:txBody>
          <a:bodyPr>
            <a:noAutofit/>
          </a:bodyPr>
          <a:lstStyle/>
          <a:p>
            <a:r>
              <a:rPr lang="en-US" sz="2400" dirty="0">
                <a:latin typeface="Times New Roman" panose="02020603050405020304" pitchFamily="18" charset="0"/>
                <a:cs typeface="Times New Roman" panose="02020603050405020304" pitchFamily="18" charset="0"/>
              </a:rPr>
              <a:t>The “specific application domain” can range from banking, from multi media video games to software embedded within medical devices.</a:t>
            </a:r>
            <a:endParaRPr lang="en-IN" sz="24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30D8CA88-7E47-C829-071C-BC1BD24C09D4}"/>
              </a:ext>
            </a:extLst>
          </p:cNvPr>
          <p:cNvSpPr>
            <a:spLocks noGrp="1"/>
          </p:cNvSpPr>
          <p:nvPr>
            <p:ph idx="1"/>
          </p:nvPr>
        </p:nvSpPr>
        <p:spPr>
          <a:xfrm>
            <a:off x="838200" y="1209368"/>
            <a:ext cx="10515600" cy="4967595"/>
          </a:xfrm>
        </p:spPr>
        <p:txBody>
          <a:bodyPr>
            <a:noAutofit/>
          </a:bodyPr>
          <a:lstStyle/>
          <a:p>
            <a:r>
              <a:rPr lang="en-US" sz="2400" dirty="0">
                <a:latin typeface="Times New Roman" panose="02020603050405020304" pitchFamily="18" charset="0"/>
                <a:cs typeface="Times New Roman" panose="02020603050405020304" pitchFamily="18" charset="0"/>
              </a:rPr>
              <a:t>The goal of do main analysis is straightforward: to find or create those analysis classes and/or analysis patterns that are broadly applicable so that they may be reused.</a:t>
            </a:r>
          </a:p>
          <a:p>
            <a:r>
              <a:rPr lang="en-US" sz="2400" dirty="0">
                <a:latin typeface="Times New Roman" panose="02020603050405020304" pitchFamily="18" charset="0"/>
                <a:cs typeface="Times New Roman" panose="02020603050405020304" pitchFamily="18" charset="0"/>
              </a:rPr>
              <a:t>Domain analysis may be viewed as an umbrella activity for the software process.</a:t>
            </a:r>
          </a:p>
          <a:p>
            <a:r>
              <a:rPr lang="en-US" sz="2400" dirty="0">
                <a:latin typeface="Times New Roman" panose="02020603050405020304" pitchFamily="18" charset="0"/>
                <a:cs typeface="Times New Roman" panose="02020603050405020304" pitchFamily="18" charset="0"/>
              </a:rPr>
              <a:t>mean that do main analysis is an ongoing software engineering activity that is not connected to any one software project.</a:t>
            </a:r>
          </a:p>
          <a:p>
            <a:r>
              <a:rPr lang="en-US" sz="2400" dirty="0">
                <a:latin typeface="Times New Roman" panose="02020603050405020304" pitchFamily="18" charset="0"/>
                <a:cs typeface="Times New Roman" panose="02020603050405020304" pitchFamily="18" charset="0"/>
              </a:rPr>
              <a:t> In a way, the role of a domain analyst is similar to the role of a master tool smith in a heavy manufacturing environment.</a:t>
            </a:r>
          </a:p>
          <a:p>
            <a:r>
              <a:rPr lang="en-US" sz="2400" dirty="0">
                <a:latin typeface="Times New Roman" panose="02020603050405020304" pitchFamily="18" charset="0"/>
                <a:cs typeface="Times New Roman" panose="02020603050405020304" pitchFamily="18" charset="0"/>
              </a:rPr>
              <a:t> The job of the tool smith is to design and build tools that may be used by many people doing similar but not necessarily the same jobs. </a:t>
            </a:r>
          </a:p>
          <a:p>
            <a:r>
              <a:rPr lang="en-US" sz="2400" dirty="0">
                <a:latin typeface="Times New Roman" panose="02020603050405020304" pitchFamily="18" charset="0"/>
                <a:cs typeface="Times New Roman" panose="02020603050405020304" pitchFamily="18" charset="0"/>
              </a:rPr>
              <a:t>The role of the domain analyst is to discover and de fine analysis patterns, analysis classes, and related information that may be used by many people working on similar but not necessarily the same applications.</a:t>
            </a:r>
            <a:endParaRPr lang="en-IN"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28223286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08EDA44-73D3-010F-1781-34148D447FBE}"/>
              </a:ext>
            </a:extLst>
          </p:cNvPr>
          <p:cNvSpPr>
            <a:spLocks noGrp="1"/>
          </p:cNvSpPr>
          <p:nvPr>
            <p:ph type="title"/>
          </p:nvPr>
        </p:nvSpPr>
        <p:spPr>
          <a:xfrm>
            <a:off x="838200" y="365125"/>
            <a:ext cx="10515600" cy="913069"/>
          </a:xfrm>
        </p:spPr>
        <p:txBody>
          <a:bodyPr/>
          <a:lstStyle/>
          <a:p>
            <a:r>
              <a:rPr lang="en-IN" dirty="0"/>
              <a:t>Requirements Modelling Approaches</a:t>
            </a:r>
          </a:p>
        </p:txBody>
      </p:sp>
      <p:pic>
        <p:nvPicPr>
          <p:cNvPr id="5" name="Content Placeholder 4">
            <a:extLst>
              <a:ext uri="{FF2B5EF4-FFF2-40B4-BE49-F238E27FC236}">
                <a16:creationId xmlns:a16="http://schemas.microsoft.com/office/drawing/2014/main" xmlns="" id="{63674A6B-6B7F-214D-9E11-D4E0EBB19F2C}"/>
              </a:ext>
            </a:extLst>
          </p:cNvPr>
          <p:cNvPicPr>
            <a:picLocks noGrp="1" noChangeAspect="1"/>
          </p:cNvPicPr>
          <p:nvPr>
            <p:ph idx="1"/>
          </p:nvPr>
        </p:nvPicPr>
        <p:blipFill>
          <a:blip r:embed="rId2"/>
          <a:stretch>
            <a:fillRect/>
          </a:stretch>
        </p:blipFill>
        <p:spPr>
          <a:xfrm>
            <a:off x="2035277" y="1779639"/>
            <a:ext cx="7295536" cy="4159045"/>
          </a:xfrm>
        </p:spPr>
      </p:pic>
    </p:spTree>
    <p:extLst>
      <p:ext uri="{BB962C8B-B14F-4D97-AF65-F5344CB8AC3E}">
        <p14:creationId xmlns:p14="http://schemas.microsoft.com/office/powerpoint/2010/main" xmlns="" val="206421551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60A9DED-A87B-F33D-6EF6-EFA855157F73}"/>
              </a:ext>
            </a:extLst>
          </p:cNvPr>
          <p:cNvSpPr>
            <a:spLocks noGrp="1"/>
          </p:cNvSpPr>
          <p:nvPr>
            <p:ph type="title"/>
          </p:nvPr>
        </p:nvSpPr>
        <p:spPr>
          <a:xfrm>
            <a:off x="838200" y="365126"/>
            <a:ext cx="10515600" cy="726256"/>
          </a:xfrm>
        </p:spPr>
        <p:txBody>
          <a:bodyPr>
            <a:normAutofit/>
          </a:bodyPr>
          <a:lstStyle/>
          <a:p>
            <a:r>
              <a:rPr lang="en-US" sz="2400" dirty="0">
                <a:latin typeface="Times New Roman" panose="02020603050405020304" pitchFamily="18" charset="0"/>
                <a:cs typeface="Times New Roman" panose="02020603050405020304" pitchFamily="18" charset="0"/>
              </a:rPr>
              <a:t>requirements modeling, called structured analysis,</a:t>
            </a:r>
            <a:endParaRPr lang="en-IN" sz="24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0FF27E93-5260-C395-FF5F-EB7FCCEEE114}"/>
              </a:ext>
            </a:extLst>
          </p:cNvPr>
          <p:cNvSpPr>
            <a:spLocks noGrp="1"/>
          </p:cNvSpPr>
          <p:nvPr>
            <p:ph idx="1"/>
          </p:nvPr>
        </p:nvSpPr>
        <p:spPr>
          <a:xfrm>
            <a:off x="838200" y="943898"/>
            <a:ext cx="10515600" cy="5233066"/>
          </a:xfrm>
        </p:spPr>
        <p:txBody>
          <a:bodyPr>
            <a:noAutofit/>
          </a:bodyPr>
          <a:lstStyle/>
          <a:p>
            <a:r>
              <a:rPr lang="en-US" sz="2400" dirty="0">
                <a:latin typeface="Times New Roman" panose="02020603050405020304" pitchFamily="18" charset="0"/>
                <a:cs typeface="Times New Roman" panose="02020603050405020304" pitchFamily="18" charset="0"/>
              </a:rPr>
              <a:t>considers data and the processes that transform the data as separate entities.</a:t>
            </a:r>
          </a:p>
          <a:p>
            <a:r>
              <a:rPr lang="en-US" sz="2400" dirty="0">
                <a:latin typeface="Times New Roman" panose="02020603050405020304" pitchFamily="18" charset="0"/>
                <a:cs typeface="Times New Roman" panose="02020603050405020304" pitchFamily="18" charset="0"/>
              </a:rPr>
              <a:t> Data objects are modeled in a way that defines their attributes and relationships.</a:t>
            </a:r>
          </a:p>
          <a:p>
            <a:r>
              <a:rPr lang="en-US" sz="2400" dirty="0">
                <a:latin typeface="Times New Roman" panose="02020603050405020304" pitchFamily="18" charset="0"/>
                <a:cs typeface="Times New Roman" panose="02020603050405020304" pitchFamily="18" charset="0"/>
              </a:rPr>
              <a:t>Processes that manipulate data objects are modeled in a manner that shows how they transform data as data objects flow through the system.</a:t>
            </a:r>
          </a:p>
          <a:p>
            <a:r>
              <a:rPr lang="en-US" sz="2400" dirty="0">
                <a:latin typeface="Times New Roman" panose="02020603050405020304" pitchFamily="18" charset="0"/>
                <a:cs typeface="Times New Roman" panose="02020603050405020304" pitchFamily="18" charset="0"/>
              </a:rPr>
              <a:t>A second approach to analysis modeling, called object-oriented analysis, focuses on the definition of classes and the manner in which they collaborate with one an other to effect customer requirements.</a:t>
            </a:r>
          </a:p>
          <a:p>
            <a:r>
              <a:rPr lang="en-US" sz="2400" dirty="0">
                <a:latin typeface="Times New Roman" panose="02020603050405020304" pitchFamily="18" charset="0"/>
                <a:cs typeface="Times New Roman" panose="02020603050405020304" pitchFamily="18" charset="0"/>
              </a:rPr>
              <a:t>Scenario-based elements depict how the user interacts with the system and the specific sequence of activities .</a:t>
            </a:r>
          </a:p>
          <a:p>
            <a:r>
              <a:rPr lang="en-US" sz="2400" dirty="0">
                <a:latin typeface="Times New Roman" panose="02020603050405020304" pitchFamily="18" charset="0"/>
                <a:cs typeface="Times New Roman" panose="02020603050405020304" pitchFamily="18" charset="0"/>
              </a:rPr>
              <a:t>Class-based elements model the objects that the system will manipulate, the opera </a:t>
            </a:r>
            <a:r>
              <a:rPr lang="en-US" sz="2400" dirty="0" err="1">
                <a:latin typeface="Times New Roman" panose="02020603050405020304" pitchFamily="18" charset="0"/>
                <a:cs typeface="Times New Roman" panose="02020603050405020304" pitchFamily="18" charset="0"/>
              </a:rPr>
              <a:t>tions</a:t>
            </a:r>
            <a:r>
              <a:rPr lang="en-US" sz="2400" dirty="0">
                <a:latin typeface="Times New Roman" panose="02020603050405020304" pitchFamily="18" charset="0"/>
                <a:cs typeface="Times New Roman" panose="02020603050405020304" pitchFamily="18" charset="0"/>
              </a:rPr>
              <a:t>.</a:t>
            </a:r>
          </a:p>
          <a:p>
            <a:r>
              <a:rPr lang="en-US" sz="2400" dirty="0">
                <a:latin typeface="Times New Roman" panose="02020603050405020304" pitchFamily="18" charset="0"/>
                <a:cs typeface="Times New Roman" panose="02020603050405020304" pitchFamily="18" charset="0"/>
              </a:rPr>
              <a:t>Behavioral elements depict how external events change the state of the system.</a:t>
            </a:r>
          </a:p>
          <a:p>
            <a:r>
              <a:rPr lang="en-US" sz="2400" dirty="0">
                <a:latin typeface="Times New Roman" panose="02020603050405020304" pitchFamily="18" charset="0"/>
                <a:cs typeface="Times New Roman" panose="02020603050405020304" pitchFamily="18" charset="0"/>
              </a:rPr>
              <a:t>Finally, flow-oriented </a:t>
            </a:r>
            <a:r>
              <a:rPr lang="en-US" sz="2400" dirty="0" err="1">
                <a:latin typeface="Times New Roman" panose="02020603050405020304" pitchFamily="18" charset="0"/>
                <a:cs typeface="Times New Roman" panose="02020603050405020304" pitchFamily="18" charset="0"/>
              </a:rPr>
              <a:t>ele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ments</a:t>
            </a:r>
            <a:r>
              <a:rPr lang="en-US" sz="2400" dirty="0">
                <a:latin typeface="Times New Roman" panose="02020603050405020304" pitchFamily="18" charset="0"/>
                <a:cs typeface="Times New Roman" panose="02020603050405020304" pitchFamily="18" charset="0"/>
              </a:rPr>
              <a:t> represent the system as an information transform, depicting how data objects are transformed as they flow through various system functions.</a:t>
            </a:r>
            <a:endParaRPr lang="en-IN"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22581739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N" dirty="0" smtClean="0"/>
              <a:t>WEBLINK</a:t>
            </a:r>
            <a:endParaRPr lang="en-US" dirty="0"/>
          </a:p>
        </p:txBody>
      </p:sp>
      <p:sp>
        <p:nvSpPr>
          <p:cNvPr id="3" name="Content Placeholder 2"/>
          <p:cNvSpPr>
            <a:spLocks noGrp="1"/>
          </p:cNvSpPr>
          <p:nvPr>
            <p:ph idx="1"/>
          </p:nvPr>
        </p:nvSpPr>
        <p:spPr/>
        <p:txBody>
          <a:bodyPr/>
          <a:lstStyle/>
          <a:p>
            <a:r>
              <a:rPr lang="en-US" dirty="0" smtClean="0"/>
              <a:t>https://www.youtube.com/watch?v=cNG4KuoyfiI&amp;list=PLbRMhDVUMngf8oZR3DpKMvYhZKga90JVt&amp;index=5</a:t>
            </a:r>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1668</TotalTime>
  <Words>2766</Words>
  <Application>Microsoft Office PowerPoint</Application>
  <PresentationFormat>Custom</PresentationFormat>
  <Paragraphs>263</Paragraphs>
  <Slides>42</Slides>
  <Notes>0</Notes>
  <HiddenSlides>0</HiddenSlides>
  <MMClips>0</MMClips>
  <ScaleCrop>false</ScaleCrop>
  <HeadingPairs>
    <vt:vector size="4" baseType="variant">
      <vt:variant>
        <vt:lpstr>Theme</vt:lpstr>
      </vt:variant>
      <vt:variant>
        <vt:i4>1</vt:i4>
      </vt:variant>
      <vt:variant>
        <vt:lpstr>Slide Titles</vt:lpstr>
      </vt:variant>
      <vt:variant>
        <vt:i4>42</vt:i4>
      </vt:variant>
    </vt:vector>
  </HeadingPairs>
  <TitlesOfParts>
    <vt:vector size="43" baseType="lpstr">
      <vt:lpstr>Office Theme</vt:lpstr>
      <vt:lpstr>Module -2 </vt:lpstr>
      <vt:lpstr>Requirements Engineering</vt:lpstr>
      <vt:lpstr> Inception </vt:lpstr>
      <vt:lpstr>Problem of understanding:the customers/users are not completely sure of what is needed.  </vt:lpstr>
      <vt:lpstr>Specification: </vt:lpstr>
      <vt:lpstr>Requirements Management: </vt:lpstr>
      <vt:lpstr>Establishing the ground work</vt:lpstr>
      <vt:lpstr>Identifying Stakeholders</vt:lpstr>
      <vt:lpstr>Recognizing multiple viewpoints</vt:lpstr>
      <vt:lpstr>Working toward collaboration</vt:lpstr>
      <vt:lpstr>Asking the first questions</vt:lpstr>
      <vt:lpstr>The final set of questions focuses on the effectiveness of the communication activity</vt:lpstr>
      <vt:lpstr>Eliciting the requirements</vt:lpstr>
      <vt:lpstr>Quality Function Deployment</vt:lpstr>
      <vt:lpstr>Usage Scenarios</vt:lpstr>
      <vt:lpstr>Elicitation Work Products</vt:lpstr>
      <vt:lpstr>Developing use cases</vt:lpstr>
      <vt:lpstr>Ex:-</vt:lpstr>
      <vt:lpstr>Slide 19</vt:lpstr>
      <vt:lpstr>Template</vt:lpstr>
      <vt:lpstr>Slide 21</vt:lpstr>
      <vt:lpstr>Requirement analysis</vt:lpstr>
      <vt:lpstr>Building the requirements model</vt:lpstr>
      <vt:lpstr>Scenario-based elements.  </vt:lpstr>
      <vt:lpstr>Class-based elements.</vt:lpstr>
      <vt:lpstr>Flow-oriented elements</vt:lpstr>
      <vt:lpstr>Behavioral elements</vt:lpstr>
      <vt:lpstr>Behavioural elements</vt:lpstr>
      <vt:lpstr>    Behavioral elements    class diagram of sensor</vt:lpstr>
      <vt:lpstr>Negotiating requirements</vt:lpstr>
      <vt:lpstr>Validating requirements</vt:lpstr>
      <vt:lpstr>Requirements Analysis</vt:lpstr>
      <vt:lpstr>data modeling—a more specialized technique that is particularly appropriate when an application must create or manipulate a complex information.</vt:lpstr>
      <vt:lpstr>Overall Objectives and Philosophy</vt:lpstr>
      <vt:lpstr>The requirements model must achieve three primary objectives:</vt:lpstr>
      <vt:lpstr>The analysis model bridges the gap between a system-level description that describes overall system or business functionality as it is achieved by applying soft ware, hardware, data, human, and other system elements and a software design</vt:lpstr>
      <vt:lpstr>requirements model will be directly traceable to parts of the design model.</vt:lpstr>
      <vt:lpstr>Domain Analysis</vt:lpstr>
      <vt:lpstr>The “specific application domain” can range from banking, from multi media video games to software embedded within medical devices.</vt:lpstr>
      <vt:lpstr>Requirements Modelling Approaches</vt:lpstr>
      <vt:lpstr>requirements modeling, called structured analysis,</vt:lpstr>
      <vt:lpstr>WEBLINK</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Module -2</dc:title>
  <dc:creator>medi vinay</dc:creator>
  <cp:lastModifiedBy>Pavana</cp:lastModifiedBy>
  <cp:revision>24</cp:revision>
  <dcterms:created xsi:type="dcterms:W3CDTF">2024-05-20T03:53:04Z</dcterms:created>
  <dcterms:modified xsi:type="dcterms:W3CDTF">2024-11-25T14:43:56Z</dcterms:modified>
</cp:coreProperties>
</file>