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2" r:id="rId27"/>
    <p:sldId id="281" r:id="rId28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832" y="-6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AB620D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AB620D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11/25/2024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AB620D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11/25/2024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11/25/2024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175" y="6400800"/>
            <a:ext cx="12188825" cy="457200"/>
          </a:xfrm>
          <a:custGeom>
            <a:avLst/>
            <a:gdLst/>
            <a:ahLst/>
            <a:cxnLst/>
            <a:rect l="l" t="t" r="r" b="b"/>
            <a:pathLst>
              <a:path w="12188825" h="457200">
                <a:moveTo>
                  <a:pt x="12188824" y="457199"/>
                </a:moveTo>
                <a:lnTo>
                  <a:pt x="0" y="457199"/>
                </a:lnTo>
                <a:lnTo>
                  <a:pt x="0" y="0"/>
                </a:lnTo>
                <a:lnTo>
                  <a:pt x="12188824" y="0"/>
                </a:lnTo>
                <a:lnTo>
                  <a:pt x="12188824" y="457199"/>
                </a:lnTo>
                <a:close/>
              </a:path>
            </a:pathLst>
          </a:custGeom>
          <a:solidFill>
            <a:srgbClr val="BD58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4" y="6334316"/>
            <a:ext cx="12188825" cy="64135"/>
          </a:xfrm>
          <a:custGeom>
            <a:avLst/>
            <a:gdLst/>
            <a:ahLst/>
            <a:cxnLst/>
            <a:rect l="l" t="t" r="r" b="b"/>
            <a:pathLst>
              <a:path w="12188825" h="64135">
                <a:moveTo>
                  <a:pt x="12188824" y="64007"/>
                </a:moveTo>
                <a:lnTo>
                  <a:pt x="0" y="64007"/>
                </a:lnTo>
                <a:lnTo>
                  <a:pt x="0" y="0"/>
                </a:lnTo>
                <a:lnTo>
                  <a:pt x="12188824" y="0"/>
                </a:lnTo>
                <a:lnTo>
                  <a:pt x="12188824" y="64007"/>
                </a:lnTo>
                <a:close/>
              </a:path>
            </a:pathLst>
          </a:custGeom>
          <a:solidFill>
            <a:srgbClr val="E483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038624" y="210430"/>
            <a:ext cx="4102734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AB620D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59410" y="1640590"/>
            <a:ext cx="9750425" cy="2768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07657" y="4343400"/>
            <a:ext cx="9875520" cy="0"/>
          </a:xfrm>
          <a:custGeom>
            <a:avLst/>
            <a:gdLst/>
            <a:ahLst/>
            <a:cxnLst/>
            <a:rect l="l" t="t" r="r" b="b"/>
            <a:pathLst>
              <a:path w="9875520">
                <a:moveTo>
                  <a:pt x="0" y="0"/>
                </a:moveTo>
                <a:lnTo>
                  <a:pt x="9875519" y="0"/>
                </a:lnTo>
              </a:path>
            </a:pathLst>
          </a:custGeom>
          <a:ln w="9524">
            <a:solidFill>
              <a:srgbClr val="7F7F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84046" y="2049577"/>
            <a:ext cx="9670415" cy="2247900"/>
          </a:xfrm>
          <a:prstGeom prst="rect">
            <a:avLst/>
          </a:prstGeom>
        </p:spPr>
        <p:txBody>
          <a:bodyPr vert="horz" wrap="square" lIns="0" tIns="138430" rIns="0" bIns="0" rtlCol="0">
            <a:spAutoFit/>
          </a:bodyPr>
          <a:lstStyle/>
          <a:p>
            <a:pPr marL="12065" marR="5080" algn="ctr">
              <a:lnSpc>
                <a:spcPts val="5510"/>
              </a:lnSpc>
              <a:spcBef>
                <a:spcPts val="1090"/>
              </a:spcBef>
              <a:tabLst>
                <a:tab pos="755015" algn="l"/>
              </a:tabLst>
            </a:pPr>
            <a:r>
              <a:rPr sz="5400" spc="-5" dirty="0">
                <a:solidFill>
                  <a:srgbClr val="5E2C16"/>
                </a:solidFill>
              </a:rPr>
              <a:t>RESEARCH</a:t>
            </a:r>
            <a:r>
              <a:rPr sz="5400" spc="-100" dirty="0">
                <a:solidFill>
                  <a:srgbClr val="5E2C16"/>
                </a:solidFill>
              </a:rPr>
              <a:t> </a:t>
            </a:r>
            <a:r>
              <a:rPr sz="5400" spc="-10" dirty="0">
                <a:solidFill>
                  <a:srgbClr val="5E2C16"/>
                </a:solidFill>
              </a:rPr>
              <a:t>METHODOLOGY </a:t>
            </a:r>
            <a:r>
              <a:rPr sz="5400" spc="-1335" dirty="0">
                <a:solidFill>
                  <a:srgbClr val="5E2C16"/>
                </a:solidFill>
              </a:rPr>
              <a:t> </a:t>
            </a:r>
            <a:r>
              <a:rPr sz="5400" dirty="0">
                <a:solidFill>
                  <a:srgbClr val="5E2C16"/>
                </a:solidFill>
              </a:rPr>
              <a:t>&amp;	</a:t>
            </a:r>
            <a:r>
              <a:rPr sz="5400" spc="-5" dirty="0">
                <a:solidFill>
                  <a:srgbClr val="5E2C16"/>
                </a:solidFill>
              </a:rPr>
              <a:t>INTELLECTUAL </a:t>
            </a:r>
            <a:r>
              <a:rPr sz="5400" dirty="0">
                <a:solidFill>
                  <a:srgbClr val="5E2C16"/>
                </a:solidFill>
              </a:rPr>
              <a:t> </a:t>
            </a:r>
            <a:r>
              <a:rPr sz="5400" spc="-10" dirty="0">
                <a:solidFill>
                  <a:srgbClr val="5E2C16"/>
                </a:solidFill>
              </a:rPr>
              <a:t>PROPERTY</a:t>
            </a:r>
            <a:r>
              <a:rPr sz="5400" spc="-15" dirty="0">
                <a:solidFill>
                  <a:srgbClr val="5E2C16"/>
                </a:solidFill>
              </a:rPr>
              <a:t> </a:t>
            </a:r>
            <a:r>
              <a:rPr sz="5400" spc="-5" dirty="0">
                <a:solidFill>
                  <a:srgbClr val="5E2C16"/>
                </a:solidFill>
              </a:rPr>
              <a:t>RIGHTS</a:t>
            </a:r>
            <a:endParaRPr sz="5400"/>
          </a:p>
        </p:txBody>
      </p:sp>
      <p:sp>
        <p:nvSpPr>
          <p:cNvPr id="4" name="object 4"/>
          <p:cNvSpPr txBox="1"/>
          <p:nvPr/>
        </p:nvSpPr>
        <p:spPr>
          <a:xfrm>
            <a:off x="1215945" y="4542595"/>
            <a:ext cx="187071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635" algn="ctr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C00000"/>
                </a:solidFill>
                <a:latin typeface="Times New Roman"/>
                <a:cs typeface="Times New Roman"/>
              </a:rPr>
              <a:t>Harshitha </a:t>
            </a:r>
            <a:r>
              <a:rPr sz="2400" dirty="0">
                <a:solidFill>
                  <a:srgbClr val="C00000"/>
                </a:solidFill>
                <a:latin typeface="Times New Roman"/>
                <a:cs typeface="Times New Roman"/>
              </a:rPr>
              <a:t>H S </a:t>
            </a:r>
            <a:r>
              <a:rPr sz="2400" spc="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C00000"/>
                </a:solidFill>
                <a:latin typeface="Times New Roman"/>
                <a:cs typeface="Times New Roman"/>
              </a:rPr>
              <a:t>Asst.</a:t>
            </a:r>
            <a:r>
              <a:rPr sz="2400" spc="-9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C00000"/>
                </a:solidFill>
                <a:latin typeface="Times New Roman"/>
                <a:cs typeface="Times New Roman"/>
              </a:rPr>
              <a:t>Professor </a:t>
            </a:r>
            <a:r>
              <a:rPr sz="2400" spc="-58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C00000"/>
                </a:solidFill>
                <a:latin typeface="Times New Roman"/>
                <a:cs typeface="Times New Roman"/>
              </a:rPr>
              <a:t>AI </a:t>
            </a:r>
            <a:r>
              <a:rPr sz="2400" dirty="0">
                <a:solidFill>
                  <a:srgbClr val="C00000"/>
                </a:solidFill>
                <a:latin typeface="Times New Roman"/>
                <a:cs typeface="Times New Roman"/>
              </a:rPr>
              <a:t>&amp; </a:t>
            </a:r>
            <a:r>
              <a:rPr sz="2400" spc="-5" dirty="0">
                <a:solidFill>
                  <a:srgbClr val="C00000"/>
                </a:solidFill>
                <a:latin typeface="Times New Roman"/>
                <a:cs typeface="Times New Roman"/>
              </a:rPr>
              <a:t>DS </a:t>
            </a:r>
            <a:r>
              <a:rPr sz="240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C00000"/>
                </a:solidFill>
                <a:latin typeface="Times New Roman"/>
                <a:cs typeface="Times New Roman"/>
              </a:rPr>
              <a:t>KSSEM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27562" y="499566"/>
            <a:ext cx="4394200" cy="5511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4160" indent="-25209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63525" algn="l"/>
                <a:tab pos="264795" algn="l"/>
              </a:tabLst>
            </a:pPr>
            <a:r>
              <a:rPr sz="1800" b="1" spc="-5" dirty="0">
                <a:latin typeface="Times New Roman"/>
                <a:cs typeface="Times New Roman"/>
              </a:rPr>
              <a:t>Module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-1</a:t>
            </a:r>
            <a:endParaRPr sz="1800">
              <a:latin typeface="Times New Roman"/>
              <a:cs typeface="Times New Roman"/>
            </a:endParaRPr>
          </a:p>
          <a:p>
            <a:pPr marL="721360" lvl="1" indent="-252095">
              <a:lnSpc>
                <a:spcPct val="100000"/>
              </a:lnSpc>
              <a:buFont typeface="Arial MT"/>
              <a:buChar char="•"/>
              <a:tabLst>
                <a:tab pos="720725" algn="l"/>
                <a:tab pos="721995" algn="l"/>
              </a:tabLst>
            </a:pPr>
            <a:r>
              <a:rPr sz="1800" dirty="0">
                <a:latin typeface="Times New Roman"/>
                <a:cs typeface="Times New Roman"/>
              </a:rPr>
              <a:t>Introduction</a:t>
            </a:r>
            <a:endParaRPr sz="18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30"/>
              </a:spcBef>
              <a:buFont typeface="Arial MT"/>
              <a:buChar char="•"/>
            </a:pPr>
            <a:endParaRPr sz="1850">
              <a:latin typeface="Times New Roman"/>
              <a:cs typeface="Times New Roman"/>
            </a:endParaRPr>
          </a:p>
          <a:p>
            <a:pPr marL="264160" indent="-252095">
              <a:lnSpc>
                <a:spcPct val="100000"/>
              </a:lnSpc>
              <a:buFont typeface="Arial"/>
              <a:buChar char="•"/>
              <a:tabLst>
                <a:tab pos="263525" algn="l"/>
                <a:tab pos="264795" algn="l"/>
              </a:tabLst>
            </a:pPr>
            <a:r>
              <a:rPr sz="1800" b="1" spc="-5" dirty="0">
                <a:latin typeface="Times New Roman"/>
                <a:cs typeface="Times New Roman"/>
              </a:rPr>
              <a:t>Module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-2</a:t>
            </a:r>
            <a:endParaRPr sz="1800">
              <a:latin typeface="Times New Roman"/>
              <a:cs typeface="Times New Roman"/>
            </a:endParaRPr>
          </a:p>
          <a:p>
            <a:pPr marL="721360" lvl="1" indent="-252095">
              <a:lnSpc>
                <a:spcPct val="100000"/>
              </a:lnSpc>
              <a:buFont typeface="Arial MT"/>
              <a:buChar char="•"/>
              <a:tabLst>
                <a:tab pos="720725" algn="l"/>
                <a:tab pos="721995" algn="l"/>
              </a:tabLst>
            </a:pPr>
            <a:r>
              <a:rPr sz="1800" spc="-5" dirty="0">
                <a:latin typeface="Times New Roman"/>
                <a:cs typeface="Times New Roman"/>
              </a:rPr>
              <a:t>Literature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review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and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Technical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reading</a:t>
            </a:r>
            <a:endParaRPr sz="1800">
              <a:latin typeface="Times New Roman"/>
              <a:cs typeface="Times New Roman"/>
            </a:endParaRPr>
          </a:p>
          <a:p>
            <a:pPr marL="721360" lvl="1" indent="-252095">
              <a:lnSpc>
                <a:spcPct val="100000"/>
              </a:lnSpc>
              <a:buFont typeface="Arial MT"/>
              <a:buChar char="•"/>
              <a:tabLst>
                <a:tab pos="720725" algn="l"/>
                <a:tab pos="721995" algn="l"/>
              </a:tabLst>
            </a:pPr>
            <a:r>
              <a:rPr sz="1800" spc="-5" dirty="0">
                <a:latin typeface="Times New Roman"/>
                <a:cs typeface="Times New Roman"/>
              </a:rPr>
              <a:t>Attributions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and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citations</a:t>
            </a:r>
            <a:endParaRPr sz="18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35"/>
              </a:spcBef>
              <a:buFont typeface="Arial MT"/>
              <a:buChar char="•"/>
            </a:pPr>
            <a:endParaRPr sz="1850">
              <a:latin typeface="Times New Roman"/>
              <a:cs typeface="Times New Roman"/>
            </a:endParaRPr>
          </a:p>
          <a:p>
            <a:pPr marL="264160" indent="-252095">
              <a:lnSpc>
                <a:spcPct val="100000"/>
              </a:lnSpc>
              <a:buFont typeface="Arial"/>
              <a:buChar char="•"/>
              <a:tabLst>
                <a:tab pos="263525" algn="l"/>
                <a:tab pos="264795" algn="l"/>
              </a:tabLst>
            </a:pPr>
            <a:r>
              <a:rPr sz="1800" b="1" spc="-5" dirty="0">
                <a:latin typeface="Times New Roman"/>
                <a:cs typeface="Times New Roman"/>
              </a:rPr>
              <a:t>Module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-3</a:t>
            </a:r>
            <a:endParaRPr sz="1800">
              <a:latin typeface="Times New Roman"/>
              <a:cs typeface="Times New Roman"/>
            </a:endParaRPr>
          </a:p>
          <a:p>
            <a:pPr marL="721360" lvl="1" indent="-252095">
              <a:lnSpc>
                <a:spcPct val="100000"/>
              </a:lnSpc>
              <a:buFont typeface="Arial MT"/>
              <a:buChar char="•"/>
              <a:tabLst>
                <a:tab pos="720725" algn="l"/>
                <a:tab pos="721995" algn="l"/>
              </a:tabLst>
            </a:pPr>
            <a:r>
              <a:rPr sz="1800" dirty="0">
                <a:latin typeface="Times New Roman"/>
                <a:cs typeface="Times New Roman"/>
              </a:rPr>
              <a:t>Introduction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to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Intellectual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property</a:t>
            </a:r>
            <a:endParaRPr sz="1800">
              <a:latin typeface="Times New Roman"/>
              <a:cs typeface="Times New Roman"/>
            </a:endParaRPr>
          </a:p>
          <a:p>
            <a:pPr marL="721360" lvl="1" indent="-252095">
              <a:lnSpc>
                <a:spcPct val="100000"/>
              </a:lnSpc>
              <a:buFont typeface="Arial MT"/>
              <a:buChar char="•"/>
              <a:tabLst>
                <a:tab pos="720725" algn="l"/>
                <a:tab pos="721995" algn="l"/>
              </a:tabLst>
            </a:pPr>
            <a:r>
              <a:rPr sz="1800" spc="-5" dirty="0">
                <a:latin typeface="Times New Roman"/>
                <a:cs typeface="Times New Roman"/>
              </a:rPr>
              <a:t>Patents</a:t>
            </a:r>
            <a:endParaRPr sz="1800">
              <a:latin typeface="Times New Roman"/>
              <a:cs typeface="Times New Roman"/>
            </a:endParaRPr>
          </a:p>
          <a:p>
            <a:pPr marL="721360" lvl="1" indent="-252095">
              <a:lnSpc>
                <a:spcPct val="100000"/>
              </a:lnSpc>
              <a:buFont typeface="Arial MT"/>
              <a:buChar char="•"/>
              <a:tabLst>
                <a:tab pos="720725" algn="l"/>
                <a:tab pos="721995" algn="l"/>
              </a:tabLst>
            </a:pPr>
            <a:r>
              <a:rPr sz="1800" spc="-5" dirty="0">
                <a:latin typeface="Times New Roman"/>
                <a:cs typeface="Times New Roman"/>
              </a:rPr>
              <a:t>Process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of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Patenting</a:t>
            </a:r>
            <a:endParaRPr sz="18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30"/>
              </a:spcBef>
              <a:buFont typeface="Arial MT"/>
              <a:buChar char="•"/>
            </a:pPr>
            <a:endParaRPr sz="1850">
              <a:latin typeface="Times New Roman"/>
              <a:cs typeface="Times New Roman"/>
            </a:endParaRPr>
          </a:p>
          <a:p>
            <a:pPr marL="264160" indent="-252095">
              <a:lnSpc>
                <a:spcPct val="100000"/>
              </a:lnSpc>
              <a:buFont typeface="Arial"/>
              <a:buChar char="•"/>
              <a:tabLst>
                <a:tab pos="263525" algn="l"/>
                <a:tab pos="264795" algn="l"/>
              </a:tabLst>
            </a:pPr>
            <a:r>
              <a:rPr sz="1800" b="1" spc="-5" dirty="0">
                <a:latin typeface="Times New Roman"/>
                <a:cs typeface="Times New Roman"/>
              </a:rPr>
              <a:t>Module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-4</a:t>
            </a:r>
            <a:endParaRPr sz="1800">
              <a:latin typeface="Times New Roman"/>
              <a:cs typeface="Times New Roman"/>
            </a:endParaRPr>
          </a:p>
          <a:p>
            <a:pPr marL="721360" lvl="1" indent="-252095">
              <a:lnSpc>
                <a:spcPct val="100000"/>
              </a:lnSpc>
              <a:buFont typeface="Arial MT"/>
              <a:buChar char="•"/>
              <a:tabLst>
                <a:tab pos="720725" algn="l"/>
                <a:tab pos="721995" algn="l"/>
              </a:tabLst>
            </a:pPr>
            <a:r>
              <a:rPr sz="1800" spc="-5" dirty="0">
                <a:latin typeface="Times New Roman"/>
                <a:cs typeface="Times New Roman"/>
              </a:rPr>
              <a:t>Copyrights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and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related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rights</a:t>
            </a:r>
            <a:endParaRPr sz="1800">
              <a:latin typeface="Times New Roman"/>
              <a:cs typeface="Times New Roman"/>
            </a:endParaRPr>
          </a:p>
          <a:p>
            <a:pPr marL="721360" lvl="1" indent="-252095">
              <a:lnSpc>
                <a:spcPct val="100000"/>
              </a:lnSpc>
              <a:buFont typeface="Arial MT"/>
              <a:buChar char="•"/>
              <a:tabLst>
                <a:tab pos="720725" algn="l"/>
                <a:tab pos="721995" algn="l"/>
              </a:tabLst>
            </a:pPr>
            <a:r>
              <a:rPr sz="1800" spc="-5" dirty="0">
                <a:latin typeface="Times New Roman"/>
                <a:cs typeface="Times New Roman"/>
              </a:rPr>
              <a:t>Trademarks</a:t>
            </a:r>
            <a:endParaRPr sz="18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35"/>
              </a:spcBef>
              <a:buFont typeface="Arial MT"/>
              <a:buChar char="•"/>
            </a:pPr>
            <a:endParaRPr sz="1850">
              <a:latin typeface="Times New Roman"/>
              <a:cs typeface="Times New Roman"/>
            </a:endParaRPr>
          </a:p>
          <a:p>
            <a:pPr marL="264160" indent="-252095">
              <a:lnSpc>
                <a:spcPct val="100000"/>
              </a:lnSpc>
              <a:buFont typeface="Arial"/>
              <a:buChar char="•"/>
              <a:tabLst>
                <a:tab pos="263525" algn="l"/>
                <a:tab pos="264795" algn="l"/>
              </a:tabLst>
            </a:pPr>
            <a:r>
              <a:rPr sz="1800" b="1" spc="-5" dirty="0">
                <a:latin typeface="Times New Roman"/>
                <a:cs typeface="Times New Roman"/>
              </a:rPr>
              <a:t>Module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-5</a:t>
            </a:r>
            <a:endParaRPr sz="1800">
              <a:latin typeface="Times New Roman"/>
              <a:cs typeface="Times New Roman"/>
            </a:endParaRPr>
          </a:p>
          <a:p>
            <a:pPr marL="721360" lvl="1" indent="-252095">
              <a:lnSpc>
                <a:spcPct val="100000"/>
              </a:lnSpc>
              <a:buFont typeface="Arial MT"/>
              <a:buChar char="•"/>
              <a:tabLst>
                <a:tab pos="720725" algn="l"/>
                <a:tab pos="721995" algn="l"/>
              </a:tabLst>
            </a:pPr>
            <a:r>
              <a:rPr sz="1800" dirty="0">
                <a:latin typeface="Times New Roman"/>
                <a:cs typeface="Times New Roman"/>
              </a:rPr>
              <a:t>Industrial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Designs</a:t>
            </a:r>
            <a:endParaRPr sz="1800">
              <a:latin typeface="Times New Roman"/>
              <a:cs typeface="Times New Roman"/>
            </a:endParaRPr>
          </a:p>
          <a:p>
            <a:pPr marL="721360" lvl="1" indent="-252095">
              <a:lnSpc>
                <a:spcPct val="100000"/>
              </a:lnSpc>
              <a:buFont typeface="Arial MT"/>
              <a:buChar char="•"/>
              <a:tabLst>
                <a:tab pos="720725" algn="l"/>
                <a:tab pos="721995" algn="l"/>
              </a:tabLst>
            </a:pPr>
            <a:r>
              <a:rPr sz="1800" spc="-5" dirty="0">
                <a:latin typeface="Times New Roman"/>
                <a:cs typeface="Times New Roman"/>
              </a:rPr>
              <a:t>Geographical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Indications</a:t>
            </a:r>
            <a:endParaRPr sz="1800">
              <a:latin typeface="Times New Roman"/>
              <a:cs typeface="Times New Roman"/>
            </a:endParaRPr>
          </a:p>
          <a:p>
            <a:pPr marL="721360" lvl="1" indent="-252095">
              <a:lnSpc>
                <a:spcPct val="100000"/>
              </a:lnSpc>
              <a:buFont typeface="Arial MT"/>
              <a:buChar char="•"/>
              <a:tabLst>
                <a:tab pos="720725" algn="l"/>
                <a:tab pos="721995" algn="l"/>
              </a:tabLst>
            </a:pPr>
            <a:r>
              <a:rPr sz="1800" spc="-5" dirty="0">
                <a:latin typeface="Times New Roman"/>
                <a:cs typeface="Times New Roman"/>
              </a:rPr>
              <a:t>Case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studies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on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patents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21303" y="1073075"/>
            <a:ext cx="4753610" cy="414020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296545" indent="-284480">
              <a:lnSpc>
                <a:spcPct val="100000"/>
              </a:lnSpc>
              <a:spcBef>
                <a:spcPts val="1300"/>
              </a:spcBef>
              <a:buFont typeface="Yu Gothic UI"/>
              <a:buChar char="❖"/>
              <a:tabLst>
                <a:tab pos="297180" algn="l"/>
              </a:tabLst>
            </a:pPr>
            <a:r>
              <a:rPr sz="2000" dirty="0">
                <a:latin typeface="Times New Roman"/>
                <a:cs typeface="Times New Roman"/>
              </a:rPr>
              <a:t>Introduction</a:t>
            </a:r>
            <a:endParaRPr sz="2000">
              <a:latin typeface="Times New Roman"/>
              <a:cs typeface="Times New Roman"/>
            </a:endParaRPr>
          </a:p>
          <a:p>
            <a:pPr marL="296545" indent="-284480">
              <a:lnSpc>
                <a:spcPct val="100000"/>
              </a:lnSpc>
              <a:spcBef>
                <a:spcPts val="1200"/>
              </a:spcBef>
              <a:buFont typeface="Yu Gothic UI"/>
              <a:buChar char="❖"/>
              <a:tabLst>
                <a:tab pos="297180" algn="l"/>
              </a:tabLst>
            </a:pPr>
            <a:r>
              <a:rPr sz="2000" spc="-5" dirty="0">
                <a:latin typeface="Times New Roman"/>
                <a:cs typeface="Times New Roman"/>
              </a:rPr>
              <a:t>Meaning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Research</a:t>
            </a:r>
            <a:endParaRPr sz="2000">
              <a:latin typeface="Times New Roman"/>
              <a:cs typeface="Times New Roman"/>
            </a:endParaRPr>
          </a:p>
          <a:p>
            <a:pPr marL="296545" indent="-284480">
              <a:lnSpc>
                <a:spcPct val="100000"/>
              </a:lnSpc>
              <a:spcBef>
                <a:spcPts val="1200"/>
              </a:spcBef>
              <a:buFont typeface="Yu Gothic UI"/>
              <a:buChar char="❖"/>
              <a:tabLst>
                <a:tab pos="297180" algn="l"/>
              </a:tabLst>
            </a:pPr>
            <a:r>
              <a:rPr sz="2000" spc="-5" dirty="0">
                <a:latin typeface="Times New Roman"/>
                <a:cs typeface="Times New Roman"/>
              </a:rPr>
              <a:t>Objectives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Engineering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Research</a:t>
            </a:r>
            <a:endParaRPr sz="2000">
              <a:latin typeface="Times New Roman"/>
              <a:cs typeface="Times New Roman"/>
            </a:endParaRPr>
          </a:p>
          <a:p>
            <a:pPr marL="296545" indent="-284480">
              <a:lnSpc>
                <a:spcPct val="100000"/>
              </a:lnSpc>
              <a:spcBef>
                <a:spcPts val="1200"/>
              </a:spcBef>
              <a:buFont typeface="Yu Gothic UI"/>
              <a:buChar char="❖"/>
              <a:tabLst>
                <a:tab pos="297180" algn="l"/>
              </a:tabLst>
            </a:pPr>
            <a:r>
              <a:rPr sz="2000" spc="-5" dirty="0">
                <a:latin typeface="Times New Roman"/>
                <a:cs typeface="Times New Roman"/>
              </a:rPr>
              <a:t>Motivation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in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Engineering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Research</a:t>
            </a:r>
            <a:endParaRPr sz="2000">
              <a:latin typeface="Times New Roman"/>
              <a:cs typeface="Times New Roman"/>
            </a:endParaRPr>
          </a:p>
          <a:p>
            <a:pPr marL="296545" indent="-284480">
              <a:lnSpc>
                <a:spcPct val="100000"/>
              </a:lnSpc>
              <a:spcBef>
                <a:spcPts val="1200"/>
              </a:spcBef>
              <a:buFont typeface="Yu Gothic UI"/>
              <a:buChar char="❖"/>
              <a:tabLst>
                <a:tab pos="297180" algn="l"/>
              </a:tabLst>
            </a:pPr>
            <a:r>
              <a:rPr sz="2000" spc="-5" dirty="0">
                <a:latin typeface="Times New Roman"/>
                <a:cs typeface="Times New Roman"/>
              </a:rPr>
              <a:t>Types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Engineering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Research</a:t>
            </a:r>
            <a:endParaRPr sz="2000">
              <a:latin typeface="Times New Roman"/>
              <a:cs typeface="Times New Roman"/>
            </a:endParaRPr>
          </a:p>
          <a:p>
            <a:pPr marL="296545" indent="-284480">
              <a:lnSpc>
                <a:spcPct val="100000"/>
              </a:lnSpc>
              <a:spcBef>
                <a:spcPts val="1200"/>
              </a:spcBef>
              <a:buFont typeface="Yu Gothic UI"/>
              <a:buChar char="❖"/>
              <a:tabLst>
                <a:tab pos="297180" algn="l"/>
              </a:tabLst>
            </a:pPr>
            <a:r>
              <a:rPr sz="2000" spc="-5" dirty="0">
                <a:latin typeface="Times New Roman"/>
                <a:cs typeface="Times New Roman"/>
              </a:rPr>
              <a:t>Finding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and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Solving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Worthwhile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Problem</a:t>
            </a:r>
            <a:endParaRPr sz="2000">
              <a:latin typeface="Times New Roman"/>
              <a:cs typeface="Times New Roman"/>
            </a:endParaRPr>
          </a:p>
          <a:p>
            <a:pPr marL="296545" indent="-284480">
              <a:lnSpc>
                <a:spcPct val="100000"/>
              </a:lnSpc>
              <a:spcBef>
                <a:spcPts val="1200"/>
              </a:spcBef>
              <a:buFont typeface="Yu Gothic UI"/>
              <a:buChar char="❖"/>
              <a:tabLst>
                <a:tab pos="297180" algn="l"/>
              </a:tabLst>
            </a:pPr>
            <a:r>
              <a:rPr sz="2000" spc="-5" dirty="0">
                <a:latin typeface="Times New Roman"/>
                <a:cs typeface="Times New Roman"/>
              </a:rPr>
              <a:t>Ethics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in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Engineering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Research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Practice</a:t>
            </a:r>
            <a:endParaRPr sz="2000">
              <a:latin typeface="Times New Roman"/>
              <a:cs typeface="Times New Roman"/>
            </a:endParaRPr>
          </a:p>
          <a:p>
            <a:pPr marL="296545" indent="-284480">
              <a:lnSpc>
                <a:spcPct val="100000"/>
              </a:lnSpc>
              <a:spcBef>
                <a:spcPts val="1200"/>
              </a:spcBef>
              <a:buFont typeface="Yu Gothic UI"/>
              <a:buChar char="❖"/>
              <a:tabLst>
                <a:tab pos="297180" algn="l"/>
              </a:tabLst>
            </a:pPr>
            <a:r>
              <a:rPr sz="2000" spc="-5" dirty="0">
                <a:latin typeface="Times New Roman"/>
                <a:cs typeface="Times New Roman"/>
              </a:rPr>
              <a:t>Types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Research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Misconduct</a:t>
            </a:r>
            <a:endParaRPr sz="2000">
              <a:latin typeface="Times New Roman"/>
              <a:cs typeface="Times New Roman"/>
            </a:endParaRPr>
          </a:p>
          <a:p>
            <a:pPr marL="296545" indent="-284480">
              <a:lnSpc>
                <a:spcPct val="100000"/>
              </a:lnSpc>
              <a:spcBef>
                <a:spcPts val="1200"/>
              </a:spcBef>
              <a:buFont typeface="Yu Gothic UI"/>
              <a:buChar char="❖"/>
              <a:tabLst>
                <a:tab pos="297180" algn="l"/>
              </a:tabLst>
            </a:pPr>
            <a:r>
              <a:rPr sz="2000" spc="-5" dirty="0">
                <a:latin typeface="Times New Roman"/>
                <a:cs typeface="Times New Roman"/>
              </a:rPr>
              <a:t>Ethical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Issues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Related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to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Authorship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..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283200" y="361941"/>
            <a:ext cx="16230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u="heavy" spc="-5" dirty="0">
                <a:uFill>
                  <a:solidFill>
                    <a:srgbClr val="AB620D"/>
                  </a:solidFill>
                </a:uFill>
              </a:rPr>
              <a:t>MODULE</a:t>
            </a:r>
            <a:r>
              <a:rPr u="heavy" spc="-90" dirty="0">
                <a:uFill>
                  <a:solidFill>
                    <a:srgbClr val="AB620D"/>
                  </a:solidFill>
                </a:uFill>
              </a:rPr>
              <a:t> </a:t>
            </a:r>
            <a:r>
              <a:rPr u="heavy" dirty="0">
                <a:uFill>
                  <a:solidFill>
                    <a:srgbClr val="AB620D"/>
                  </a:solidFill>
                </a:uFill>
              </a:rPr>
              <a:t>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07200" y="1179360"/>
            <a:ext cx="9544050" cy="3225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0365" marR="5080" indent="-368300" algn="just">
              <a:lnSpc>
                <a:spcPct val="150000"/>
              </a:lnSpc>
              <a:spcBef>
                <a:spcPts val="100"/>
              </a:spcBef>
              <a:buFont typeface="Yu Gothic UI"/>
              <a:buChar char="□"/>
              <a:tabLst>
                <a:tab pos="381000" algn="l"/>
              </a:tabLst>
            </a:pPr>
            <a:r>
              <a:rPr sz="2000" spc="-5" dirty="0">
                <a:latin typeface="Times New Roman"/>
                <a:cs typeface="Times New Roman"/>
              </a:rPr>
              <a:t>Research</a:t>
            </a:r>
            <a:r>
              <a:rPr sz="2000" dirty="0">
                <a:latin typeface="Times New Roman"/>
                <a:cs typeface="Times New Roman"/>
              </a:rPr>
              <a:t> refers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to</a:t>
            </a:r>
            <a:r>
              <a:rPr sz="2000" dirty="0">
                <a:latin typeface="Times New Roman"/>
                <a:cs typeface="Times New Roman"/>
              </a:rPr>
              <a:t> a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careful,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well-defined</a:t>
            </a:r>
            <a:r>
              <a:rPr sz="2000" dirty="0">
                <a:latin typeface="Times New Roman"/>
                <a:cs typeface="Times New Roman"/>
              </a:rPr>
              <a:t> (or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redefined),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objective,</a:t>
            </a:r>
            <a:r>
              <a:rPr sz="2000" spc="5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and</a:t>
            </a:r>
            <a:r>
              <a:rPr sz="2000" spc="49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systematic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method</a:t>
            </a:r>
            <a:r>
              <a:rPr sz="2000" dirty="0">
                <a:latin typeface="Times New Roman"/>
                <a:cs typeface="Times New Roman"/>
              </a:rPr>
              <a:t> of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search</a:t>
            </a:r>
            <a:r>
              <a:rPr sz="2000" dirty="0">
                <a:latin typeface="Times New Roman"/>
                <a:cs typeface="Times New Roman"/>
              </a:rPr>
              <a:t> for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knowledge,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formulation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theory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that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is</a:t>
            </a:r>
            <a:r>
              <a:rPr sz="2000" dirty="0">
                <a:latin typeface="Times New Roman"/>
                <a:cs typeface="Times New Roman"/>
              </a:rPr>
              <a:t> driven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by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inquisitiveness </a:t>
            </a:r>
            <a:r>
              <a:rPr sz="2000" dirty="0">
                <a:latin typeface="Times New Roman"/>
                <a:cs typeface="Times New Roman"/>
              </a:rPr>
              <a:t>for </a:t>
            </a:r>
            <a:r>
              <a:rPr sz="2000" spc="-5" dirty="0">
                <a:latin typeface="Times New Roman"/>
                <a:cs typeface="Times New Roman"/>
              </a:rPr>
              <a:t>that which is </a:t>
            </a:r>
            <a:r>
              <a:rPr sz="2000" dirty="0">
                <a:latin typeface="Times New Roman"/>
                <a:cs typeface="Times New Roman"/>
              </a:rPr>
              <a:t>unknown </a:t>
            </a:r>
            <a:r>
              <a:rPr sz="2000" spc="-5" dirty="0">
                <a:latin typeface="Times New Roman"/>
                <a:cs typeface="Times New Roman"/>
              </a:rPr>
              <a:t>and </a:t>
            </a:r>
            <a:r>
              <a:rPr sz="2000" dirty="0">
                <a:latin typeface="Times New Roman"/>
                <a:cs typeface="Times New Roman"/>
              </a:rPr>
              <a:t>useful on a particular </a:t>
            </a:r>
            <a:r>
              <a:rPr sz="2000" spc="-5" dirty="0">
                <a:latin typeface="Times New Roman"/>
                <a:cs typeface="Times New Roman"/>
              </a:rPr>
              <a:t>aspect so as to make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an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original </a:t>
            </a:r>
            <a:r>
              <a:rPr sz="2000" spc="-5" dirty="0">
                <a:latin typeface="Times New Roman"/>
                <a:cs typeface="Times New Roman"/>
              </a:rPr>
              <a:t>contribution to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expand the existing </a:t>
            </a:r>
            <a:r>
              <a:rPr sz="2000" dirty="0">
                <a:latin typeface="Times New Roman"/>
                <a:cs typeface="Times New Roman"/>
              </a:rPr>
              <a:t>knowledge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base.</a:t>
            </a:r>
            <a:endParaRPr sz="2000">
              <a:latin typeface="Times New Roman"/>
              <a:cs typeface="Times New Roman"/>
            </a:endParaRPr>
          </a:p>
          <a:p>
            <a:pPr marL="380365" marR="6350" indent="-368300" algn="just">
              <a:lnSpc>
                <a:spcPct val="150000"/>
              </a:lnSpc>
              <a:buFont typeface="Yu Gothic UI"/>
              <a:buChar char="□"/>
              <a:tabLst>
                <a:tab pos="381000" algn="l"/>
              </a:tabLst>
            </a:pPr>
            <a:r>
              <a:rPr sz="2000" spc="-5" dirty="0">
                <a:latin typeface="Times New Roman"/>
                <a:cs typeface="Times New Roman"/>
              </a:rPr>
              <a:t>Research</a:t>
            </a:r>
            <a:r>
              <a:rPr sz="2000" spc="27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involves</a:t>
            </a:r>
            <a:r>
              <a:rPr sz="2000" spc="2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formulation</a:t>
            </a:r>
            <a:r>
              <a:rPr sz="2000" spc="2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2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hypothesis</a:t>
            </a:r>
            <a:r>
              <a:rPr sz="2000" spc="2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2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proposition</a:t>
            </a:r>
            <a:r>
              <a:rPr sz="2000" spc="2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28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solutions,</a:t>
            </a:r>
            <a:r>
              <a:rPr sz="2000" spc="2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28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analysis, </a:t>
            </a:r>
            <a:r>
              <a:rPr sz="2000" spc="-49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and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deductions; </a:t>
            </a:r>
            <a:r>
              <a:rPr sz="2000" spc="-5" dirty="0">
                <a:latin typeface="Times New Roman"/>
                <a:cs typeface="Times New Roman"/>
              </a:rPr>
              <a:t>and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ascertaining whether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the conclusions </a:t>
            </a:r>
            <a:r>
              <a:rPr sz="2000" dirty="0">
                <a:latin typeface="Times New Roman"/>
                <a:cs typeface="Times New Roman"/>
              </a:rPr>
              <a:t>fit</a:t>
            </a:r>
            <a:r>
              <a:rPr sz="2000" spc="-5" dirty="0">
                <a:latin typeface="Times New Roman"/>
                <a:cs typeface="Times New Roman"/>
              </a:rPr>
              <a:t> the </a:t>
            </a:r>
            <a:r>
              <a:rPr sz="2000" dirty="0">
                <a:latin typeface="Times New Roman"/>
                <a:cs typeface="Times New Roman"/>
              </a:rPr>
              <a:t>hypothesis.</a:t>
            </a:r>
            <a:endParaRPr sz="2000">
              <a:latin typeface="Times New Roman"/>
              <a:cs typeface="Times New Roman"/>
            </a:endParaRPr>
          </a:p>
          <a:p>
            <a:pPr marL="380365" indent="-368300" algn="just">
              <a:lnSpc>
                <a:spcPct val="100000"/>
              </a:lnSpc>
              <a:spcBef>
                <a:spcPts val="1200"/>
              </a:spcBef>
              <a:buFont typeface="Yu Gothic UI"/>
              <a:buChar char="□"/>
              <a:tabLst>
                <a:tab pos="381000" algn="l"/>
              </a:tabLst>
            </a:pPr>
            <a:r>
              <a:rPr sz="2000" spc="-5" dirty="0">
                <a:latin typeface="Times New Roman"/>
                <a:cs typeface="Times New Roman"/>
              </a:rPr>
              <a:t>Research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is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process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5" dirty="0">
                <a:latin typeface="Times New Roman"/>
                <a:cs typeface="Times New Roman"/>
              </a:rPr>
              <a:t> creating,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formulating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knowledge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that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does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not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yet</a:t>
            </a:r>
            <a:r>
              <a:rPr sz="2000" spc="-5" dirty="0">
                <a:latin typeface="Times New Roman"/>
                <a:cs typeface="Times New Roman"/>
              </a:rPr>
              <a:t> exist.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95918" y="807846"/>
            <a:ext cx="5777238" cy="427538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540584" y="5331436"/>
            <a:ext cx="31051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Times New Roman"/>
                <a:cs typeface="Times New Roman"/>
              </a:rPr>
              <a:t>Fig: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The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research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flow</a:t>
            </a:r>
            <a:r>
              <a:rPr sz="1800" b="1" spc="-20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diagram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3625" y="964713"/>
            <a:ext cx="1005586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2000" spc="-5" dirty="0">
                <a:latin typeface="Times New Roman"/>
                <a:cs typeface="Times New Roman"/>
              </a:rPr>
              <a:t>The</a:t>
            </a:r>
            <a:r>
              <a:rPr sz="2000" spc="229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ways</a:t>
            </a:r>
            <a:r>
              <a:rPr sz="2000" spc="229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2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developing</a:t>
            </a:r>
            <a:r>
              <a:rPr sz="2000" spc="23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and</a:t>
            </a:r>
            <a:r>
              <a:rPr sz="2000" spc="229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accessing</a:t>
            </a:r>
            <a:r>
              <a:rPr sz="2000" spc="229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knowledge</a:t>
            </a:r>
            <a:r>
              <a:rPr sz="2000" spc="23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come</a:t>
            </a:r>
            <a:r>
              <a:rPr sz="2000" spc="229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in</a:t>
            </a:r>
            <a:r>
              <a:rPr sz="2000" spc="229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three,</a:t>
            </a:r>
            <a:r>
              <a:rPr sz="2000" spc="229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somewhat</a:t>
            </a:r>
            <a:r>
              <a:rPr sz="2000" spc="229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overlapping,</a:t>
            </a:r>
            <a:r>
              <a:rPr sz="2000" spc="2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broad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categories: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80439" y="3403113"/>
            <a:ext cx="3359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Times New Roman"/>
                <a:cs typeface="Times New Roman"/>
              </a:rPr>
              <a:t>(ii)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50981" y="1879113"/>
            <a:ext cx="10167620" cy="3225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9445" marR="7620" indent="-627380" algn="just">
              <a:lnSpc>
                <a:spcPct val="150000"/>
              </a:lnSpc>
              <a:spcBef>
                <a:spcPts val="100"/>
              </a:spcBef>
            </a:pPr>
            <a:r>
              <a:rPr sz="2000" dirty="0">
                <a:latin typeface="Times New Roman"/>
                <a:cs typeface="Times New Roman"/>
              </a:rPr>
              <a:t>(i)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Observation</a:t>
            </a:r>
            <a:r>
              <a:rPr sz="2000" spc="34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is</a:t>
            </a:r>
            <a:r>
              <a:rPr sz="2000" spc="34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the</a:t>
            </a:r>
            <a:r>
              <a:rPr sz="2000" spc="34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most</a:t>
            </a:r>
            <a:r>
              <a:rPr sz="2000" spc="3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fundamental</a:t>
            </a:r>
            <a:r>
              <a:rPr sz="2000" spc="34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way</a:t>
            </a:r>
            <a:r>
              <a:rPr sz="2000" spc="3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3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obtaining</a:t>
            </a:r>
            <a:r>
              <a:rPr sz="2000" spc="34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information</a:t>
            </a:r>
            <a:r>
              <a:rPr sz="2000" spc="3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from</a:t>
            </a:r>
            <a:r>
              <a:rPr sz="2000" spc="3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34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source,</a:t>
            </a:r>
            <a:r>
              <a:rPr sz="2000" spc="34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and</a:t>
            </a:r>
            <a:r>
              <a:rPr sz="2000" spc="34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it </a:t>
            </a:r>
            <a:r>
              <a:rPr sz="2000" spc="-49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could </a:t>
            </a:r>
            <a:r>
              <a:rPr sz="2000" dirty="0">
                <a:latin typeface="Times New Roman"/>
                <a:cs typeface="Times New Roman"/>
              </a:rPr>
              <a:t>be </a:t>
            </a:r>
            <a:r>
              <a:rPr sz="2000" spc="-5" dirty="0">
                <a:latin typeface="Times New Roman"/>
                <a:cs typeface="Times New Roman"/>
              </a:rPr>
              <a:t>significant in itself if the thing that we are trying to </a:t>
            </a:r>
            <a:r>
              <a:rPr sz="2000" dirty="0">
                <a:latin typeface="Times New Roman"/>
                <a:cs typeface="Times New Roman"/>
              </a:rPr>
              <a:t>observe </a:t>
            </a:r>
            <a:r>
              <a:rPr sz="2000" spc="-5" dirty="0">
                <a:latin typeface="Times New Roman"/>
                <a:cs typeface="Times New Roman"/>
              </a:rPr>
              <a:t>is </a:t>
            </a:r>
            <a:r>
              <a:rPr sz="2000" dirty="0">
                <a:latin typeface="Times New Roman"/>
                <a:cs typeface="Times New Roman"/>
              </a:rPr>
              <a:t>really </a:t>
            </a:r>
            <a:r>
              <a:rPr sz="2000" spc="-5" dirty="0">
                <a:latin typeface="Times New Roman"/>
                <a:cs typeface="Times New Roman"/>
              </a:rPr>
              <a:t>strange </a:t>
            </a:r>
            <a:r>
              <a:rPr sz="2000" dirty="0">
                <a:latin typeface="Times New Roman"/>
                <a:cs typeface="Times New Roman"/>
              </a:rPr>
              <a:t>or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exciting,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 </a:t>
            </a:r>
            <a:r>
              <a:rPr sz="2000" spc="-5" dirty="0">
                <a:latin typeface="Times New Roman"/>
                <a:cs typeface="Times New Roman"/>
              </a:rPr>
              <a:t>is </a:t>
            </a:r>
            <a:r>
              <a:rPr sz="2000" dirty="0">
                <a:latin typeface="Times New Roman"/>
                <a:cs typeface="Times New Roman"/>
              </a:rPr>
              <a:t>difficult </a:t>
            </a:r>
            <a:r>
              <a:rPr sz="2000" spc="-5" dirty="0">
                <a:latin typeface="Times New Roman"/>
                <a:cs typeface="Times New Roman"/>
              </a:rPr>
              <a:t>to </a:t>
            </a:r>
            <a:r>
              <a:rPr sz="2000" dirty="0">
                <a:latin typeface="Times New Roman"/>
                <a:cs typeface="Times New Roman"/>
              </a:rPr>
              <a:t>observe.</a:t>
            </a:r>
            <a:endParaRPr sz="2000">
              <a:latin typeface="Times New Roman"/>
              <a:cs typeface="Times New Roman"/>
            </a:endParaRPr>
          </a:p>
          <a:p>
            <a:pPr marL="639445" marR="5080" algn="just">
              <a:lnSpc>
                <a:spcPct val="150000"/>
              </a:lnSpc>
            </a:pPr>
            <a:r>
              <a:rPr sz="2000" spc="-5" dirty="0">
                <a:latin typeface="Times New Roman"/>
                <a:cs typeface="Times New Roman"/>
              </a:rPr>
              <a:t>Models</a:t>
            </a:r>
            <a:r>
              <a:rPr sz="2000" spc="46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are</a:t>
            </a:r>
            <a:r>
              <a:rPr sz="2000" spc="46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approximated,</a:t>
            </a:r>
            <a:r>
              <a:rPr sz="2000" spc="459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often</a:t>
            </a:r>
            <a:r>
              <a:rPr sz="2000" spc="47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simplified</a:t>
            </a:r>
            <a:r>
              <a:rPr sz="2000" spc="47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ways</a:t>
            </a:r>
            <a:r>
              <a:rPr sz="2000" spc="4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4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describing</a:t>
            </a:r>
            <a:r>
              <a:rPr sz="2000" spc="46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sometimes</a:t>
            </a:r>
            <a:r>
              <a:rPr sz="2000" spc="4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very</a:t>
            </a:r>
            <a:r>
              <a:rPr sz="2000" spc="47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complex </a:t>
            </a:r>
            <a:r>
              <a:rPr sz="2000" spc="-49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interactions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in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the</a:t>
            </a:r>
            <a:r>
              <a:rPr sz="2000" dirty="0">
                <a:latin typeface="Times New Roman"/>
                <a:cs typeface="Times New Roman"/>
              </a:rPr>
              <a:t> form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statistical</a:t>
            </a:r>
            <a:r>
              <a:rPr sz="2000" dirty="0">
                <a:latin typeface="Times New Roman"/>
                <a:cs typeface="Times New Roman"/>
              </a:rPr>
              <a:t> relationship,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figure,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set</a:t>
            </a:r>
            <a:r>
              <a:rPr sz="2000" dirty="0">
                <a:latin typeface="Times New Roman"/>
                <a:cs typeface="Times New Roman"/>
              </a:rPr>
              <a:t> of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mathematical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equations.</a:t>
            </a:r>
            <a:r>
              <a:rPr sz="2000" spc="47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The</a:t>
            </a:r>
            <a:r>
              <a:rPr sz="2000" spc="4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final</a:t>
            </a:r>
            <a:r>
              <a:rPr sz="2000" spc="48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category</a:t>
            </a:r>
            <a:r>
              <a:rPr sz="2000" spc="47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is</a:t>
            </a:r>
            <a:r>
              <a:rPr sz="2000" spc="4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47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way</a:t>
            </a:r>
            <a:r>
              <a:rPr sz="2000" spc="4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48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arranging</a:t>
            </a:r>
            <a:r>
              <a:rPr sz="2000" spc="4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4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doing</a:t>
            </a:r>
            <a:r>
              <a:rPr sz="2000" spc="48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things</a:t>
            </a:r>
            <a:r>
              <a:rPr sz="2000" spc="48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through</a:t>
            </a:r>
            <a:r>
              <a:rPr sz="2000" spc="4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processes, </a:t>
            </a:r>
            <a:r>
              <a:rPr sz="2000" spc="-49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algorithms,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procedures,</a:t>
            </a:r>
            <a:r>
              <a:rPr sz="2000" spc="-5" dirty="0">
                <a:latin typeface="Times New Roman"/>
                <a:cs typeface="Times New Roman"/>
              </a:rPr>
              <a:t> arrangements,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reference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designs,</a:t>
            </a:r>
            <a:r>
              <a:rPr sz="2000" spc="-5" dirty="0">
                <a:latin typeface="Times New Roman"/>
                <a:cs typeface="Times New Roman"/>
              </a:rPr>
              <a:t> to </a:t>
            </a:r>
            <a:r>
              <a:rPr sz="2000" dirty="0">
                <a:latin typeface="Times New Roman"/>
                <a:cs typeface="Times New Roman"/>
              </a:rPr>
              <a:t>get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certain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desired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result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62130" y="433675"/>
            <a:ext cx="5121083" cy="496867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905684" y="5591413"/>
            <a:ext cx="43713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Times New Roman"/>
                <a:cs typeface="Times New Roman"/>
              </a:rPr>
              <a:t>Fig:</a:t>
            </a:r>
            <a:r>
              <a:rPr sz="1800" b="1" spc="-20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The</a:t>
            </a:r>
            <a:r>
              <a:rPr sz="1800" b="1" spc="-15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categories</a:t>
            </a:r>
            <a:r>
              <a:rPr sz="1800" b="1" spc="-1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of</a:t>
            </a:r>
            <a:r>
              <a:rPr sz="1800" b="1" spc="-15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knowledge</a:t>
            </a:r>
            <a:r>
              <a:rPr sz="1800" b="1" spc="-15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in</a:t>
            </a:r>
            <a:r>
              <a:rPr sz="1800" b="1" spc="-15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research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8905" y="736060"/>
            <a:ext cx="9498330" cy="414020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37465" algn="just">
              <a:lnSpc>
                <a:spcPct val="100000"/>
              </a:lnSpc>
              <a:spcBef>
                <a:spcPts val="1300"/>
              </a:spcBef>
            </a:pPr>
            <a:r>
              <a:rPr sz="2000" spc="-5" dirty="0">
                <a:latin typeface="Times New Roman"/>
                <a:cs typeface="Times New Roman"/>
              </a:rPr>
              <a:t>The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categories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knowledge</a:t>
            </a:r>
            <a:r>
              <a:rPr sz="2000" spc="-5" dirty="0">
                <a:latin typeface="Times New Roman"/>
                <a:cs typeface="Times New Roman"/>
              </a:rPr>
              <a:t> as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enumerated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above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are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shown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in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Figure</a:t>
            </a:r>
            <a:endParaRPr sz="2000">
              <a:latin typeface="Times New Roman"/>
              <a:cs typeface="Times New Roman"/>
            </a:endParaRPr>
          </a:p>
          <a:p>
            <a:pPr marL="380365" marR="12700" indent="-368300" algn="just">
              <a:lnSpc>
                <a:spcPct val="150000"/>
              </a:lnSpc>
              <a:buFont typeface="Yu Gothic UI"/>
              <a:buChar char="□"/>
              <a:tabLst>
                <a:tab pos="381000" algn="l"/>
              </a:tabLst>
            </a:pPr>
            <a:r>
              <a:rPr sz="2000" spc="-5" dirty="0">
                <a:latin typeface="Times New Roman"/>
                <a:cs typeface="Times New Roman"/>
              </a:rPr>
              <a:t>Good </a:t>
            </a:r>
            <a:r>
              <a:rPr sz="2000" dirty="0">
                <a:latin typeface="Times New Roman"/>
                <a:cs typeface="Times New Roman"/>
              </a:rPr>
              <a:t>research </a:t>
            </a:r>
            <a:r>
              <a:rPr sz="2000" spc="-5" dirty="0">
                <a:latin typeface="Times New Roman"/>
                <a:cs typeface="Times New Roman"/>
              </a:rPr>
              <a:t>involves systematic collection and analysis </a:t>
            </a:r>
            <a:r>
              <a:rPr sz="2000" dirty="0">
                <a:latin typeface="Times New Roman"/>
                <a:cs typeface="Times New Roman"/>
              </a:rPr>
              <a:t>of </a:t>
            </a:r>
            <a:r>
              <a:rPr sz="2000" spc="-5" dirty="0">
                <a:latin typeface="Times New Roman"/>
                <a:cs typeface="Times New Roman"/>
              </a:rPr>
              <a:t>information and is </a:t>
            </a:r>
            <a:r>
              <a:rPr sz="2000" dirty="0">
                <a:latin typeface="Times New Roman"/>
                <a:cs typeface="Times New Roman"/>
              </a:rPr>
              <a:t>followed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by </a:t>
            </a:r>
            <a:r>
              <a:rPr sz="2000" spc="-5" dirty="0">
                <a:latin typeface="Times New Roman"/>
                <a:cs typeface="Times New Roman"/>
              </a:rPr>
              <a:t>an attempt to infer </a:t>
            </a:r>
            <a:r>
              <a:rPr sz="2000" dirty="0">
                <a:latin typeface="Times New Roman"/>
                <a:cs typeface="Times New Roman"/>
              </a:rPr>
              <a:t>a </a:t>
            </a:r>
            <a:r>
              <a:rPr sz="2000" spc="-5" dirty="0">
                <a:latin typeface="Times New Roman"/>
                <a:cs typeface="Times New Roman"/>
              </a:rPr>
              <a:t>little </a:t>
            </a:r>
            <a:r>
              <a:rPr sz="2000" dirty="0">
                <a:latin typeface="Times New Roman"/>
                <a:cs typeface="Times New Roman"/>
              </a:rPr>
              <a:t>bit beyond </a:t>
            </a:r>
            <a:r>
              <a:rPr sz="2000" spc="-5" dirty="0">
                <a:latin typeface="Times New Roman"/>
                <a:cs typeface="Times New Roman"/>
              </a:rPr>
              <a:t>the already </a:t>
            </a:r>
            <a:r>
              <a:rPr sz="2000" dirty="0">
                <a:latin typeface="Times New Roman"/>
                <a:cs typeface="Times New Roman"/>
              </a:rPr>
              <a:t>known </a:t>
            </a:r>
            <a:r>
              <a:rPr sz="2000" spc="-5" dirty="0">
                <a:latin typeface="Times New Roman"/>
                <a:cs typeface="Times New Roman"/>
              </a:rPr>
              <a:t>information in </a:t>
            </a:r>
            <a:r>
              <a:rPr sz="2000" dirty="0">
                <a:latin typeface="Times New Roman"/>
                <a:cs typeface="Times New Roman"/>
              </a:rPr>
              <a:t>a </a:t>
            </a:r>
            <a:r>
              <a:rPr sz="2000" spc="-5" dirty="0">
                <a:latin typeface="Times New Roman"/>
                <a:cs typeface="Times New Roman"/>
              </a:rPr>
              <a:t>way that is </a:t>
            </a:r>
            <a:r>
              <a:rPr sz="2000" dirty="0">
                <a:latin typeface="Times New Roman"/>
                <a:cs typeface="Times New Roman"/>
              </a:rPr>
              <a:t>a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significant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value </a:t>
            </a:r>
            <a:r>
              <a:rPr sz="2000" spc="-5" dirty="0">
                <a:latin typeface="Times New Roman"/>
                <a:cs typeface="Times New Roman"/>
              </a:rPr>
              <a:t>addition.</a:t>
            </a:r>
            <a:endParaRPr sz="2000">
              <a:latin typeface="Times New Roman"/>
              <a:cs typeface="Times New Roman"/>
            </a:endParaRPr>
          </a:p>
          <a:p>
            <a:pPr marL="380365" marR="5080" indent="-368300" algn="just">
              <a:lnSpc>
                <a:spcPct val="150000"/>
              </a:lnSpc>
              <a:buFont typeface="Yu Gothic UI"/>
              <a:buChar char="□"/>
              <a:tabLst>
                <a:tab pos="381000" algn="l"/>
              </a:tabLst>
            </a:pPr>
            <a:r>
              <a:rPr sz="2000" spc="-5" dirty="0">
                <a:latin typeface="Times New Roman"/>
                <a:cs typeface="Times New Roman"/>
              </a:rPr>
              <a:t>Usually, engineering </a:t>
            </a:r>
            <a:r>
              <a:rPr sz="2000" dirty="0">
                <a:latin typeface="Times New Roman"/>
                <a:cs typeface="Times New Roman"/>
              </a:rPr>
              <a:t>research </a:t>
            </a:r>
            <a:r>
              <a:rPr sz="2000" spc="-5" dirty="0">
                <a:latin typeface="Times New Roman"/>
                <a:cs typeface="Times New Roman"/>
              </a:rPr>
              <a:t>is </a:t>
            </a:r>
            <a:r>
              <a:rPr sz="2000" dirty="0">
                <a:latin typeface="Times New Roman"/>
                <a:cs typeface="Times New Roman"/>
              </a:rPr>
              <a:t>a </a:t>
            </a:r>
            <a:r>
              <a:rPr sz="2000" spc="-5" dirty="0">
                <a:latin typeface="Times New Roman"/>
                <a:cs typeface="Times New Roman"/>
              </a:rPr>
              <a:t>journey that traverses </a:t>
            </a:r>
            <a:r>
              <a:rPr sz="2000" dirty="0">
                <a:latin typeface="Times New Roman"/>
                <a:cs typeface="Times New Roman"/>
              </a:rPr>
              <a:t>from a research </a:t>
            </a:r>
            <a:r>
              <a:rPr sz="2000" spc="-5" dirty="0">
                <a:latin typeface="Times New Roman"/>
                <a:cs typeface="Times New Roman"/>
              </a:rPr>
              <a:t>area </a:t>
            </a:r>
            <a:r>
              <a:rPr sz="2000" dirty="0">
                <a:latin typeface="Times New Roman"/>
                <a:cs typeface="Times New Roman"/>
              </a:rPr>
              <a:t>(example: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Control</a:t>
            </a:r>
            <a:r>
              <a:rPr sz="2000" spc="3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Systems),</a:t>
            </a:r>
            <a:r>
              <a:rPr sz="2000" spc="3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to</a:t>
            </a:r>
            <a:r>
              <a:rPr sz="2000" spc="3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the</a:t>
            </a:r>
            <a:r>
              <a:rPr sz="2000" spc="3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topic</a:t>
            </a:r>
            <a:r>
              <a:rPr sz="2000" spc="3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(example:</a:t>
            </a:r>
            <a:r>
              <a:rPr sz="2000" spc="3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Control</a:t>
            </a:r>
            <a:r>
              <a:rPr sz="2000" spc="3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30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Microbial</a:t>
            </a:r>
            <a:r>
              <a:rPr sz="2000" spc="3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Fuel</a:t>
            </a:r>
            <a:r>
              <a:rPr sz="2000" spc="3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Cells)</a:t>
            </a:r>
            <a:r>
              <a:rPr sz="2000" spc="30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and</a:t>
            </a:r>
            <a:r>
              <a:rPr sz="2000" spc="3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finally </a:t>
            </a:r>
            <a:r>
              <a:rPr sz="2000" spc="-4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onto </a:t>
            </a:r>
            <a:r>
              <a:rPr sz="2000" spc="-5" dirty="0">
                <a:latin typeface="Times New Roman"/>
                <a:cs typeface="Times New Roman"/>
              </a:rPr>
              <a:t>the </a:t>
            </a:r>
            <a:r>
              <a:rPr sz="2000" dirty="0">
                <a:latin typeface="Times New Roman"/>
                <a:cs typeface="Times New Roman"/>
              </a:rPr>
              <a:t>problem (example: </a:t>
            </a:r>
            <a:r>
              <a:rPr sz="2000" spc="-5" dirty="0">
                <a:latin typeface="Times New Roman"/>
                <a:cs typeface="Times New Roman"/>
              </a:rPr>
              <a:t>Adaptive Control </a:t>
            </a:r>
            <a:r>
              <a:rPr sz="2000" dirty="0">
                <a:latin typeface="Times New Roman"/>
                <a:cs typeface="Times New Roman"/>
              </a:rPr>
              <a:t>of </a:t>
            </a:r>
            <a:r>
              <a:rPr sz="2000" spc="-5" dirty="0">
                <a:latin typeface="Times New Roman"/>
                <a:cs typeface="Times New Roman"/>
              </a:rPr>
              <a:t>Single Chamber Microbial Fuel Cells) </a:t>
            </a:r>
            <a:r>
              <a:rPr sz="2000" dirty="0">
                <a:latin typeface="Times New Roman"/>
                <a:cs typeface="Times New Roman"/>
              </a:rPr>
              <a:t> (Area → </a:t>
            </a:r>
            <a:r>
              <a:rPr sz="2000" spc="-5" dirty="0">
                <a:latin typeface="Times New Roman"/>
                <a:cs typeface="Times New Roman"/>
              </a:rPr>
              <a:t>Topic </a:t>
            </a:r>
            <a:r>
              <a:rPr sz="2000" dirty="0">
                <a:latin typeface="Times New Roman"/>
                <a:cs typeface="Times New Roman"/>
              </a:rPr>
              <a:t>→ </a:t>
            </a:r>
            <a:r>
              <a:rPr sz="2000" spc="-5" dirty="0">
                <a:latin typeface="Times New Roman"/>
                <a:cs typeface="Times New Roman"/>
              </a:rPr>
              <a:t>Problem). Getting </a:t>
            </a:r>
            <a:r>
              <a:rPr sz="2000" dirty="0">
                <a:latin typeface="Times New Roman"/>
                <a:cs typeface="Times New Roman"/>
              </a:rPr>
              <a:t>a good problem </a:t>
            </a:r>
            <a:r>
              <a:rPr sz="2000" spc="-5" dirty="0">
                <a:latin typeface="Times New Roman"/>
                <a:cs typeface="Times New Roman"/>
              </a:rPr>
              <a:t>to solve is more than </a:t>
            </a:r>
            <a:r>
              <a:rPr sz="2000" dirty="0">
                <a:latin typeface="Times New Roman"/>
                <a:cs typeface="Times New Roman"/>
              </a:rPr>
              <a:t>half </a:t>
            </a:r>
            <a:r>
              <a:rPr sz="2000" spc="-5" dirty="0">
                <a:latin typeface="Times New Roman"/>
                <a:cs typeface="Times New Roman"/>
              </a:rPr>
              <a:t>the work </a:t>
            </a:r>
            <a:r>
              <a:rPr sz="2000" dirty="0">
                <a:latin typeface="Times New Roman"/>
                <a:cs typeface="Times New Roman"/>
              </a:rPr>
              <a:t> done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59646" y="335500"/>
            <a:ext cx="46602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Objectives</a:t>
            </a:r>
            <a:r>
              <a:rPr spc="-35" dirty="0"/>
              <a:t> </a:t>
            </a:r>
            <a:r>
              <a:rPr dirty="0"/>
              <a:t>of</a:t>
            </a:r>
            <a:r>
              <a:rPr spc="-30" dirty="0"/>
              <a:t> </a:t>
            </a:r>
            <a:r>
              <a:rPr spc="-5" dirty="0"/>
              <a:t>Engineering</a:t>
            </a:r>
            <a:r>
              <a:rPr spc="-30" dirty="0"/>
              <a:t> </a:t>
            </a:r>
            <a:r>
              <a:rPr spc="-5" dirty="0"/>
              <a:t>Research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05494" y="962035"/>
            <a:ext cx="9950450" cy="459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0365" marR="8255" indent="-368300" algn="just">
              <a:lnSpc>
                <a:spcPct val="150000"/>
              </a:lnSpc>
              <a:spcBef>
                <a:spcPts val="100"/>
              </a:spcBef>
              <a:buFont typeface="Yu Gothic UI"/>
              <a:buChar char="□"/>
              <a:tabLst>
                <a:tab pos="381000" algn="l"/>
              </a:tabLst>
            </a:pPr>
            <a:r>
              <a:rPr sz="2000" spc="-5" dirty="0">
                <a:latin typeface="Times New Roman"/>
                <a:cs typeface="Times New Roman"/>
              </a:rPr>
              <a:t>The </a:t>
            </a:r>
            <a:r>
              <a:rPr sz="2000" dirty="0">
                <a:latin typeface="Times New Roman"/>
                <a:cs typeface="Times New Roman"/>
              </a:rPr>
              <a:t>objective of </a:t>
            </a:r>
            <a:r>
              <a:rPr sz="2000" spc="-5" dirty="0">
                <a:latin typeface="Times New Roman"/>
                <a:cs typeface="Times New Roman"/>
              </a:rPr>
              <a:t>engineering </a:t>
            </a:r>
            <a:r>
              <a:rPr sz="2000" dirty="0">
                <a:latin typeface="Times New Roman"/>
                <a:cs typeface="Times New Roman"/>
              </a:rPr>
              <a:t>research </a:t>
            </a:r>
            <a:r>
              <a:rPr sz="2000" spc="-5" dirty="0">
                <a:latin typeface="Times New Roman"/>
                <a:cs typeface="Times New Roman"/>
              </a:rPr>
              <a:t>is to solve </a:t>
            </a:r>
            <a:r>
              <a:rPr sz="2000" dirty="0">
                <a:latin typeface="Times New Roman"/>
                <a:cs typeface="Times New Roman"/>
              </a:rPr>
              <a:t>new </a:t>
            </a:r>
            <a:r>
              <a:rPr sz="2000" spc="-5" dirty="0">
                <a:latin typeface="Times New Roman"/>
                <a:cs typeface="Times New Roman"/>
              </a:rPr>
              <a:t>and important </a:t>
            </a:r>
            <a:r>
              <a:rPr sz="2000" dirty="0">
                <a:latin typeface="Times New Roman"/>
                <a:cs typeface="Times New Roman"/>
              </a:rPr>
              <a:t>problems, </a:t>
            </a:r>
            <a:r>
              <a:rPr sz="2000" spc="-5" dirty="0">
                <a:latin typeface="Times New Roman"/>
                <a:cs typeface="Times New Roman"/>
              </a:rPr>
              <a:t>and since the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conclusion at the end </a:t>
            </a:r>
            <a:r>
              <a:rPr sz="2000" dirty="0">
                <a:latin typeface="Times New Roman"/>
                <a:cs typeface="Times New Roman"/>
              </a:rPr>
              <a:t>of one’s research outcome has </a:t>
            </a:r>
            <a:r>
              <a:rPr sz="2000" spc="-5" dirty="0">
                <a:latin typeface="Times New Roman"/>
                <a:cs typeface="Times New Roman"/>
              </a:rPr>
              <a:t>to </a:t>
            </a:r>
            <a:r>
              <a:rPr sz="2000" dirty="0">
                <a:latin typeface="Times New Roman"/>
                <a:cs typeface="Times New Roman"/>
              </a:rPr>
              <a:t>be new, but </a:t>
            </a:r>
            <a:r>
              <a:rPr sz="2000" spc="-5" dirty="0">
                <a:latin typeface="Times New Roman"/>
                <a:cs typeface="Times New Roman"/>
              </a:rPr>
              <a:t>when </a:t>
            </a:r>
            <a:r>
              <a:rPr sz="2000" dirty="0">
                <a:latin typeface="Times New Roman"/>
                <a:cs typeface="Times New Roman"/>
              </a:rPr>
              <a:t>one </a:t>
            </a:r>
            <a:r>
              <a:rPr sz="2000" spc="-5" dirty="0">
                <a:latin typeface="Times New Roman"/>
                <a:cs typeface="Times New Roman"/>
              </a:rPr>
              <a:t>starts, the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conclusion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is </a:t>
            </a:r>
            <a:r>
              <a:rPr sz="2000" dirty="0">
                <a:latin typeface="Times New Roman"/>
                <a:cs typeface="Times New Roman"/>
              </a:rPr>
              <a:t>unknown.</a:t>
            </a:r>
            <a:endParaRPr sz="2000">
              <a:latin typeface="Times New Roman"/>
              <a:cs typeface="Times New Roman"/>
            </a:endParaRPr>
          </a:p>
          <a:p>
            <a:pPr marL="380365" marR="22860" indent="-368300" algn="just">
              <a:lnSpc>
                <a:spcPct val="150000"/>
              </a:lnSpc>
              <a:buFont typeface="Yu Gothic UI"/>
              <a:buChar char="□"/>
              <a:tabLst>
                <a:tab pos="381000" algn="l"/>
              </a:tabLst>
            </a:pPr>
            <a:r>
              <a:rPr sz="2000" spc="-5" dirty="0">
                <a:latin typeface="Times New Roman"/>
                <a:cs typeface="Times New Roman"/>
              </a:rPr>
              <a:t>So, the start itself is tricky, </a:t>
            </a:r>
            <a:r>
              <a:rPr sz="2000" dirty="0">
                <a:latin typeface="Times New Roman"/>
                <a:cs typeface="Times New Roman"/>
              </a:rPr>
              <a:t>one </a:t>
            </a:r>
            <a:r>
              <a:rPr sz="2000" spc="-5" dirty="0">
                <a:latin typeface="Times New Roman"/>
                <a:cs typeface="Times New Roman"/>
              </a:rPr>
              <a:t>may say. The answer is, </a:t>
            </a:r>
            <a:r>
              <a:rPr sz="2000" dirty="0">
                <a:latin typeface="Times New Roman"/>
                <a:cs typeface="Times New Roman"/>
              </a:rPr>
              <a:t>based on </a:t>
            </a:r>
            <a:r>
              <a:rPr sz="2000" spc="-5" dirty="0">
                <a:latin typeface="Times New Roman"/>
                <a:cs typeface="Times New Roman"/>
              </a:rPr>
              <a:t>“circumstantial evidence”,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intuition,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and imagination,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one guesses </a:t>
            </a:r>
            <a:r>
              <a:rPr sz="2000" spc="-5" dirty="0">
                <a:latin typeface="Times New Roman"/>
                <a:cs typeface="Times New Roman"/>
              </a:rPr>
              <a:t>what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may </a:t>
            </a:r>
            <a:r>
              <a:rPr sz="2000" dirty="0">
                <a:latin typeface="Times New Roman"/>
                <a:cs typeface="Times New Roman"/>
              </a:rPr>
              <a:t>be a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possible </a:t>
            </a:r>
            <a:r>
              <a:rPr sz="2000" spc="-5" dirty="0">
                <a:latin typeface="Times New Roman"/>
                <a:cs typeface="Times New Roman"/>
              </a:rPr>
              <a:t>conclusion.</a:t>
            </a:r>
            <a:endParaRPr sz="2000">
              <a:latin typeface="Times New Roman"/>
              <a:cs typeface="Times New Roman"/>
            </a:endParaRPr>
          </a:p>
          <a:p>
            <a:pPr marL="380365" marR="13335" indent="-368300" algn="just">
              <a:lnSpc>
                <a:spcPct val="150000"/>
              </a:lnSpc>
              <a:buFont typeface="Yu Gothic UI"/>
              <a:buChar char="□"/>
              <a:tabLst>
                <a:tab pos="381000" algn="l"/>
              </a:tabLst>
            </a:pPr>
            <a:r>
              <a:rPr sz="2000" spc="-5" dirty="0">
                <a:latin typeface="Times New Roman"/>
                <a:cs typeface="Times New Roman"/>
              </a:rPr>
              <a:t>The</a:t>
            </a:r>
            <a:r>
              <a:rPr sz="2000" spc="4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objectives</a:t>
            </a:r>
            <a:r>
              <a:rPr sz="2000" spc="48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484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engineering</a:t>
            </a:r>
            <a:r>
              <a:rPr sz="2000" spc="4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research</a:t>
            </a:r>
            <a:r>
              <a:rPr sz="2000" spc="48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should</a:t>
            </a:r>
            <a:r>
              <a:rPr sz="2000" spc="4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</a:t>
            </a:r>
            <a:r>
              <a:rPr sz="2000" spc="484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to</a:t>
            </a:r>
            <a:r>
              <a:rPr sz="2000" spc="4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develop</a:t>
            </a:r>
            <a:r>
              <a:rPr sz="2000" spc="4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new</a:t>
            </a:r>
            <a:r>
              <a:rPr sz="2000" spc="484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theoretical</a:t>
            </a:r>
            <a:r>
              <a:rPr sz="2000" spc="4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484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applied </a:t>
            </a:r>
            <a:r>
              <a:rPr sz="2000" spc="-4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knowledge</a:t>
            </a:r>
            <a:r>
              <a:rPr sz="2000" spc="-5" dirty="0">
                <a:latin typeface="Times New Roman"/>
                <a:cs typeface="Times New Roman"/>
              </a:rPr>
              <a:t> and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not necessarily</a:t>
            </a:r>
            <a:r>
              <a:rPr sz="2000" spc="-5" dirty="0">
                <a:latin typeface="Times New Roman"/>
                <a:cs typeface="Times New Roman"/>
              </a:rPr>
              <a:t> limited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to </a:t>
            </a:r>
            <a:r>
              <a:rPr sz="2000" dirty="0">
                <a:latin typeface="Times New Roman"/>
                <a:cs typeface="Times New Roman"/>
              </a:rPr>
              <a:t>obtaining</a:t>
            </a:r>
            <a:r>
              <a:rPr sz="2000" spc="-5" dirty="0">
                <a:latin typeface="Times New Roman"/>
                <a:cs typeface="Times New Roman"/>
              </a:rPr>
              <a:t> abilities to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obtain</a:t>
            </a:r>
            <a:r>
              <a:rPr sz="2000" spc="-5" dirty="0">
                <a:latin typeface="Times New Roman"/>
                <a:cs typeface="Times New Roman"/>
              </a:rPr>
              <a:t> the </a:t>
            </a:r>
            <a:r>
              <a:rPr sz="2000" dirty="0">
                <a:latin typeface="Times New Roman"/>
                <a:cs typeface="Times New Roman"/>
              </a:rPr>
              <a:t>desired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result.</a:t>
            </a:r>
            <a:endParaRPr sz="2000">
              <a:latin typeface="Times New Roman"/>
              <a:cs typeface="Times New Roman"/>
            </a:endParaRPr>
          </a:p>
          <a:p>
            <a:pPr marL="380365" marR="5080" indent="-368300" algn="just">
              <a:lnSpc>
                <a:spcPct val="150000"/>
              </a:lnSpc>
              <a:buFont typeface="Yu Gothic UI"/>
              <a:buChar char="□"/>
              <a:tabLst>
                <a:tab pos="381000" algn="l"/>
              </a:tabLst>
            </a:pPr>
            <a:r>
              <a:rPr sz="2000" spc="-5" dirty="0">
                <a:latin typeface="Times New Roman"/>
                <a:cs typeface="Times New Roman"/>
              </a:rPr>
              <a:t>The</a:t>
            </a:r>
            <a:r>
              <a:rPr sz="2000" spc="3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objectives</a:t>
            </a:r>
            <a:r>
              <a:rPr sz="2000" spc="37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should</a:t>
            </a:r>
            <a:r>
              <a:rPr sz="2000" spc="3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</a:t>
            </a:r>
            <a:r>
              <a:rPr sz="2000" spc="3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framed</a:t>
            </a:r>
            <a:r>
              <a:rPr sz="2000" spc="37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such</a:t>
            </a:r>
            <a:r>
              <a:rPr sz="2000" spc="38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that</a:t>
            </a:r>
            <a:r>
              <a:rPr sz="2000" spc="37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in</a:t>
            </a:r>
            <a:r>
              <a:rPr sz="2000" spc="37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the</a:t>
            </a:r>
            <a:r>
              <a:rPr sz="2000" spc="37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event</a:t>
            </a:r>
            <a:r>
              <a:rPr sz="2000" spc="3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3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not</a:t>
            </a:r>
            <a:r>
              <a:rPr sz="2000" spc="3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being</a:t>
            </a:r>
            <a:r>
              <a:rPr sz="2000" spc="37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able</a:t>
            </a:r>
            <a:r>
              <a:rPr sz="2000" spc="37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to</a:t>
            </a:r>
            <a:r>
              <a:rPr sz="2000" spc="37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achieve</a:t>
            </a:r>
            <a:r>
              <a:rPr sz="2000" spc="37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the </a:t>
            </a:r>
            <a:r>
              <a:rPr sz="2000" spc="-4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desired result </a:t>
            </a:r>
            <a:r>
              <a:rPr sz="2000" spc="-5" dirty="0">
                <a:latin typeface="Times New Roman"/>
                <a:cs typeface="Times New Roman"/>
              </a:rPr>
              <a:t>that is </a:t>
            </a:r>
            <a:r>
              <a:rPr sz="2000" dirty="0">
                <a:latin typeface="Times New Roman"/>
                <a:cs typeface="Times New Roman"/>
              </a:rPr>
              <a:t>being </a:t>
            </a:r>
            <a:r>
              <a:rPr sz="2000" spc="-5" dirty="0">
                <a:latin typeface="Times New Roman"/>
                <a:cs typeface="Times New Roman"/>
              </a:rPr>
              <a:t>sought, </a:t>
            </a:r>
            <a:r>
              <a:rPr sz="2000" dirty="0">
                <a:latin typeface="Times New Roman"/>
                <a:cs typeface="Times New Roman"/>
              </a:rPr>
              <a:t>one </a:t>
            </a:r>
            <a:r>
              <a:rPr sz="2000" spc="-5" dirty="0">
                <a:latin typeface="Times New Roman"/>
                <a:cs typeface="Times New Roman"/>
              </a:rPr>
              <a:t>can </a:t>
            </a:r>
            <a:r>
              <a:rPr sz="2000" dirty="0">
                <a:latin typeface="Times New Roman"/>
                <a:cs typeface="Times New Roman"/>
              </a:rPr>
              <a:t>fall back </a:t>
            </a:r>
            <a:r>
              <a:rPr sz="2000" spc="-5" dirty="0">
                <a:latin typeface="Times New Roman"/>
                <a:cs typeface="Times New Roman"/>
              </a:rPr>
              <a:t>to </a:t>
            </a:r>
            <a:r>
              <a:rPr sz="2000" dirty="0">
                <a:latin typeface="Times New Roman"/>
                <a:cs typeface="Times New Roman"/>
              </a:rPr>
              <a:t>understanding </a:t>
            </a:r>
            <a:r>
              <a:rPr sz="2000" spc="-5" dirty="0">
                <a:latin typeface="Times New Roman"/>
                <a:cs typeface="Times New Roman"/>
              </a:rPr>
              <a:t>why it is </a:t>
            </a:r>
            <a:r>
              <a:rPr sz="2000" dirty="0">
                <a:latin typeface="Times New Roman"/>
                <a:cs typeface="Times New Roman"/>
              </a:rPr>
              <a:t>not possible,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because</a:t>
            </a:r>
            <a:r>
              <a:rPr sz="2000" spc="-5" dirty="0">
                <a:latin typeface="Times New Roman"/>
                <a:cs typeface="Times New Roman"/>
              </a:rPr>
              <a:t> that is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also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5" dirty="0">
                <a:latin typeface="Times New Roman"/>
                <a:cs typeface="Times New Roman"/>
              </a:rPr>
              <a:t> contribution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toward </a:t>
            </a:r>
            <a:r>
              <a:rPr sz="2000" dirty="0">
                <a:latin typeface="Times New Roman"/>
                <a:cs typeface="Times New Roman"/>
              </a:rPr>
              <a:t>ongoing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research </a:t>
            </a:r>
            <a:r>
              <a:rPr sz="2000" spc="-5" dirty="0">
                <a:latin typeface="Times New Roman"/>
                <a:cs typeface="Times New Roman"/>
              </a:rPr>
              <a:t>in solving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that </a:t>
            </a:r>
            <a:r>
              <a:rPr sz="2000" dirty="0">
                <a:latin typeface="Times New Roman"/>
                <a:cs typeface="Times New Roman"/>
              </a:rPr>
              <a:t>problem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25490" y="398252"/>
            <a:ext cx="47275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Motivation</a:t>
            </a:r>
            <a:r>
              <a:rPr spc="-35" dirty="0"/>
              <a:t> </a:t>
            </a:r>
            <a:r>
              <a:rPr spc="-5" dirty="0"/>
              <a:t>in</a:t>
            </a:r>
            <a:r>
              <a:rPr spc="-30" dirty="0"/>
              <a:t> </a:t>
            </a:r>
            <a:r>
              <a:rPr spc="-5" dirty="0"/>
              <a:t>Engineering</a:t>
            </a:r>
            <a:r>
              <a:rPr spc="-30" dirty="0"/>
              <a:t> </a:t>
            </a:r>
            <a:r>
              <a:rPr spc="-5" dirty="0"/>
              <a:t>Research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72054" y="1335790"/>
            <a:ext cx="808545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Times New Roman"/>
                <a:cs typeface="Times New Roman"/>
              </a:rPr>
              <a:t>The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possible</a:t>
            </a:r>
            <a:r>
              <a:rPr sz="2000" spc="-5" dirty="0">
                <a:latin typeface="Times New Roman"/>
                <a:cs typeface="Times New Roman"/>
              </a:rPr>
              <a:t> motives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may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</a:t>
            </a:r>
            <a:r>
              <a:rPr sz="2000" spc="-5" dirty="0">
                <a:latin typeface="Times New Roman"/>
                <a:cs typeface="Times New Roman"/>
              </a:rPr>
              <a:t> the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result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one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-5" dirty="0">
                <a:latin typeface="Times New Roman"/>
                <a:cs typeface="Times New Roman"/>
              </a:rPr>
              <a:t> more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5" dirty="0">
                <a:latin typeface="Times New Roman"/>
                <a:cs typeface="Times New Roman"/>
              </a:rPr>
              <a:t> the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following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desires: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88868" y="2707390"/>
            <a:ext cx="3359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Times New Roman"/>
                <a:cs typeface="Times New Roman"/>
              </a:rPr>
              <a:t>(ii)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9445" marR="20320" indent="-627380" algn="just">
              <a:lnSpc>
                <a:spcPct val="150000"/>
              </a:lnSpc>
              <a:spcBef>
                <a:spcPts val="100"/>
              </a:spcBef>
            </a:pPr>
            <a:r>
              <a:rPr dirty="0"/>
              <a:t>(i)</a:t>
            </a:r>
            <a:r>
              <a:rPr spc="5" dirty="0"/>
              <a:t> </a:t>
            </a:r>
            <a:r>
              <a:rPr spc="-5" dirty="0"/>
              <a:t>Studies </a:t>
            </a:r>
            <a:r>
              <a:rPr dirty="0"/>
              <a:t>have </a:t>
            </a:r>
            <a:r>
              <a:rPr spc="-5" dirty="0"/>
              <a:t>shown that intrinsic motivations like interest, challenge, learning, meaning, </a:t>
            </a:r>
            <a:r>
              <a:rPr dirty="0"/>
              <a:t> purpose,</a:t>
            </a:r>
            <a:r>
              <a:rPr spc="-5" dirty="0"/>
              <a:t> are linked to strong</a:t>
            </a:r>
            <a:r>
              <a:rPr spc="-10" dirty="0"/>
              <a:t> </a:t>
            </a:r>
            <a:r>
              <a:rPr spc="-5" dirty="0"/>
              <a:t>creative </a:t>
            </a:r>
            <a:r>
              <a:rPr dirty="0"/>
              <a:t>performance;</a:t>
            </a:r>
          </a:p>
          <a:p>
            <a:pPr marL="639445" marR="5080" algn="just">
              <a:lnSpc>
                <a:spcPct val="150000"/>
              </a:lnSpc>
            </a:pPr>
            <a:r>
              <a:rPr spc="-5" dirty="0"/>
              <a:t>Extrinsic motivating </a:t>
            </a:r>
            <a:r>
              <a:rPr dirty="0"/>
              <a:t>factors </a:t>
            </a:r>
            <a:r>
              <a:rPr spc="-5" dirty="0"/>
              <a:t>like </a:t>
            </a:r>
            <a:r>
              <a:rPr dirty="0"/>
              <a:t>rewards for good </a:t>
            </a:r>
            <a:r>
              <a:rPr spc="-5" dirty="0"/>
              <a:t>work include money, </a:t>
            </a:r>
            <a:r>
              <a:rPr dirty="0"/>
              <a:t>fame, </a:t>
            </a:r>
            <a:r>
              <a:rPr spc="-5" dirty="0"/>
              <a:t>awards, </a:t>
            </a:r>
            <a:r>
              <a:rPr dirty="0"/>
              <a:t> praise, </a:t>
            </a:r>
            <a:r>
              <a:rPr spc="-5" dirty="0"/>
              <a:t>and status are </a:t>
            </a:r>
            <a:r>
              <a:rPr dirty="0"/>
              <a:t>very </a:t>
            </a:r>
            <a:r>
              <a:rPr spc="-5" dirty="0"/>
              <a:t>strong motivators, </a:t>
            </a:r>
            <a:r>
              <a:rPr dirty="0"/>
              <a:t>but </a:t>
            </a:r>
            <a:r>
              <a:rPr spc="-5" dirty="0"/>
              <a:t>may </a:t>
            </a:r>
            <a:r>
              <a:rPr dirty="0"/>
              <a:t>block </a:t>
            </a:r>
            <a:r>
              <a:rPr spc="-5" dirty="0"/>
              <a:t>creativity. For example: </a:t>
            </a:r>
            <a:r>
              <a:rPr dirty="0"/>
              <a:t> </a:t>
            </a:r>
            <a:r>
              <a:rPr spc="-5" dirty="0"/>
              <a:t>Research</a:t>
            </a:r>
            <a:r>
              <a:rPr spc="215" dirty="0"/>
              <a:t> </a:t>
            </a:r>
            <a:r>
              <a:rPr dirty="0"/>
              <a:t>outcome</a:t>
            </a:r>
            <a:r>
              <a:rPr spc="220" dirty="0"/>
              <a:t> </a:t>
            </a:r>
            <a:r>
              <a:rPr spc="-5" dirty="0"/>
              <a:t>may</a:t>
            </a:r>
            <a:r>
              <a:rPr spc="215" dirty="0"/>
              <a:t> </a:t>
            </a:r>
            <a:r>
              <a:rPr spc="-5" dirty="0"/>
              <a:t>enable</a:t>
            </a:r>
            <a:r>
              <a:rPr spc="215" dirty="0"/>
              <a:t> </a:t>
            </a:r>
            <a:r>
              <a:rPr dirty="0"/>
              <a:t>obtaining</a:t>
            </a:r>
            <a:r>
              <a:rPr spc="220" dirty="0"/>
              <a:t> </a:t>
            </a:r>
            <a:r>
              <a:rPr dirty="0"/>
              <a:t>a</a:t>
            </a:r>
            <a:r>
              <a:rPr spc="215" dirty="0"/>
              <a:t> </a:t>
            </a:r>
            <a:r>
              <a:rPr dirty="0"/>
              <a:t>patent</a:t>
            </a:r>
            <a:r>
              <a:rPr spc="220" dirty="0"/>
              <a:t> </a:t>
            </a:r>
            <a:r>
              <a:rPr spc="-5" dirty="0"/>
              <a:t>which</a:t>
            </a:r>
            <a:r>
              <a:rPr spc="220" dirty="0"/>
              <a:t> </a:t>
            </a:r>
            <a:r>
              <a:rPr spc="-5" dirty="0"/>
              <a:t>is</a:t>
            </a:r>
            <a:r>
              <a:rPr spc="215" dirty="0"/>
              <a:t> </a:t>
            </a:r>
            <a:r>
              <a:rPr dirty="0"/>
              <a:t>a</a:t>
            </a:r>
            <a:r>
              <a:rPr spc="215" dirty="0"/>
              <a:t> </a:t>
            </a:r>
            <a:r>
              <a:rPr dirty="0"/>
              <a:t>good</a:t>
            </a:r>
            <a:r>
              <a:rPr spc="220" dirty="0"/>
              <a:t> </a:t>
            </a:r>
            <a:r>
              <a:rPr spc="-5" dirty="0"/>
              <a:t>way</a:t>
            </a:r>
            <a:r>
              <a:rPr spc="220" dirty="0"/>
              <a:t> </a:t>
            </a:r>
            <a:r>
              <a:rPr spc="-5" dirty="0"/>
              <a:t>to</a:t>
            </a:r>
            <a:r>
              <a:rPr spc="220" dirty="0"/>
              <a:t> </a:t>
            </a:r>
            <a:r>
              <a:rPr dirty="0"/>
              <a:t>become</a:t>
            </a:r>
            <a:r>
              <a:rPr spc="220" dirty="0"/>
              <a:t> </a:t>
            </a:r>
            <a:r>
              <a:rPr dirty="0"/>
              <a:t>rich </a:t>
            </a:r>
            <a:r>
              <a:rPr spc="-490" dirty="0"/>
              <a:t> </a:t>
            </a:r>
            <a:r>
              <a:rPr spc="-5" dirty="0"/>
              <a:t>and</a:t>
            </a:r>
            <a:r>
              <a:rPr spc="-10" dirty="0"/>
              <a:t> </a:t>
            </a:r>
            <a:r>
              <a:rPr dirty="0"/>
              <a:t>famous.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28083" y="965115"/>
            <a:ext cx="951865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78205" algn="l"/>
                <a:tab pos="2178685" algn="l"/>
                <a:tab pos="2914650" algn="l"/>
                <a:tab pos="3778250" algn="l"/>
                <a:tab pos="4399915" algn="l"/>
                <a:tab pos="5914390" algn="l"/>
                <a:tab pos="7554595" algn="l"/>
                <a:tab pos="9139555" algn="l"/>
              </a:tabLst>
            </a:pPr>
            <a:r>
              <a:rPr sz="2000" dirty="0">
                <a:latin typeface="Times New Roman"/>
                <a:cs typeface="Times New Roman"/>
              </a:rPr>
              <a:t>(iii)	Influences	from	others	</a:t>
            </a:r>
            <a:r>
              <a:rPr sz="2000" spc="-5" dirty="0">
                <a:latin typeface="Times New Roman"/>
                <a:cs typeface="Times New Roman"/>
              </a:rPr>
              <a:t>lik</a:t>
            </a:r>
            <a:r>
              <a:rPr sz="2000" dirty="0">
                <a:latin typeface="Times New Roman"/>
                <a:cs typeface="Times New Roman"/>
              </a:rPr>
              <a:t>e	</a:t>
            </a:r>
            <a:r>
              <a:rPr sz="2000" spc="-5" dirty="0">
                <a:latin typeface="Times New Roman"/>
                <a:cs typeface="Times New Roman"/>
              </a:rPr>
              <a:t>competition</a:t>
            </a:r>
            <a:r>
              <a:rPr sz="2000" dirty="0">
                <a:latin typeface="Times New Roman"/>
                <a:cs typeface="Times New Roman"/>
              </a:rPr>
              <a:t>,	</a:t>
            </a:r>
            <a:r>
              <a:rPr sz="2000" spc="-5" dirty="0">
                <a:latin typeface="Times New Roman"/>
                <a:cs typeface="Times New Roman"/>
              </a:rPr>
              <a:t>collaboration</a:t>
            </a:r>
            <a:r>
              <a:rPr sz="2000" dirty="0">
                <a:latin typeface="Times New Roman"/>
                <a:cs typeface="Times New Roman"/>
              </a:rPr>
              <a:t>,	</a:t>
            </a:r>
            <a:r>
              <a:rPr sz="2000" spc="-5" dirty="0">
                <a:latin typeface="Times New Roman"/>
                <a:cs typeface="Times New Roman"/>
              </a:rPr>
              <a:t>commitment</a:t>
            </a:r>
            <a:r>
              <a:rPr sz="2000" dirty="0">
                <a:latin typeface="Times New Roman"/>
                <a:cs typeface="Times New Roman"/>
              </a:rPr>
              <a:t>,	</a:t>
            </a:r>
            <a:r>
              <a:rPr sz="2000" spc="-5" dirty="0">
                <a:latin typeface="Times New Roman"/>
                <a:cs typeface="Times New Roman"/>
              </a:rPr>
              <a:t>and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56884" y="1269915"/>
            <a:ext cx="769810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2000" spc="-5" dirty="0">
                <a:latin typeface="Times New Roman"/>
                <a:cs typeface="Times New Roman"/>
              </a:rPr>
              <a:t>are</a:t>
            </a:r>
            <a:r>
              <a:rPr sz="2000" spc="33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also</a:t>
            </a:r>
            <a:r>
              <a:rPr sz="2000" spc="34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motivating</a:t>
            </a:r>
            <a:r>
              <a:rPr sz="2000" spc="3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factors</a:t>
            </a:r>
            <a:r>
              <a:rPr sz="2000" spc="34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in</a:t>
            </a:r>
            <a:r>
              <a:rPr sz="2000" spc="3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research.</a:t>
            </a:r>
            <a:r>
              <a:rPr sz="2000" spc="34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For</a:t>
            </a:r>
            <a:r>
              <a:rPr sz="2000" spc="34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example:</a:t>
            </a:r>
            <a:r>
              <a:rPr sz="2000" spc="34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my</a:t>
            </a:r>
            <a:r>
              <a:rPr sz="2000" spc="3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friends</a:t>
            </a:r>
            <a:r>
              <a:rPr sz="2000" spc="34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are</a:t>
            </a:r>
            <a:r>
              <a:rPr sz="2000" spc="34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all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and</a:t>
            </a:r>
            <a:r>
              <a:rPr sz="2000" spc="17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so</a:t>
            </a:r>
            <a:r>
              <a:rPr sz="2000" spc="17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should</a:t>
            </a:r>
            <a:r>
              <a:rPr sz="2000" spc="1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I,</a:t>
            </a:r>
            <a:r>
              <a:rPr sz="2000" spc="1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or,</a:t>
            </a:r>
            <a:r>
              <a:rPr sz="2000" spc="1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1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person</a:t>
            </a:r>
            <a:r>
              <a:rPr sz="2000" spc="17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that</a:t>
            </a:r>
            <a:r>
              <a:rPr sz="2000" spc="1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</a:t>
            </a:r>
            <a:r>
              <a:rPr sz="2000" spc="1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dislike</a:t>
            </a:r>
            <a:r>
              <a:rPr sz="2000" spc="17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is</a:t>
            </a:r>
            <a:r>
              <a:rPr sz="2000" spc="1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doing</a:t>
            </a:r>
            <a:r>
              <a:rPr sz="2000" spc="18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well</a:t>
            </a:r>
            <a:r>
              <a:rPr sz="2000" spc="17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and</a:t>
            </a:r>
            <a:r>
              <a:rPr sz="2000" spc="1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</a:t>
            </a:r>
            <a:r>
              <a:rPr sz="2000" spc="17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want</a:t>
            </a:r>
            <a:r>
              <a:rPr sz="2000" spc="17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to</a:t>
            </a:r>
            <a:r>
              <a:rPr sz="2000" spc="1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do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28083" y="1269915"/>
            <a:ext cx="1571625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2000" spc="-5" dirty="0">
                <a:latin typeface="Times New Roman"/>
                <a:cs typeface="Times New Roman"/>
              </a:rPr>
              <a:t>encouragement  </a:t>
            </a:r>
            <a:r>
              <a:rPr sz="2000" dirty="0">
                <a:latin typeface="Times New Roman"/>
                <a:cs typeface="Times New Roman"/>
              </a:rPr>
              <a:t>doing research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better.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28083" y="2641514"/>
            <a:ext cx="8293100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2000" dirty="0">
                <a:latin typeface="Times New Roman"/>
                <a:cs typeface="Times New Roman"/>
              </a:rPr>
              <a:t>(iv) </a:t>
            </a:r>
            <a:r>
              <a:rPr sz="2000" spc="-5" dirty="0">
                <a:latin typeface="Times New Roman"/>
                <a:cs typeface="Times New Roman"/>
              </a:rPr>
              <a:t>Personal motivation in solving </a:t>
            </a:r>
            <a:r>
              <a:rPr sz="2000" dirty="0">
                <a:latin typeface="Times New Roman"/>
                <a:cs typeface="Times New Roman"/>
              </a:rPr>
              <a:t>unsolved problems, </a:t>
            </a:r>
            <a:r>
              <a:rPr sz="2000" spc="-5" dirty="0">
                <a:latin typeface="Times New Roman"/>
                <a:cs typeface="Times New Roman"/>
              </a:rPr>
              <a:t>intellectual joy, service to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community,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and </a:t>
            </a:r>
            <a:r>
              <a:rPr sz="2000" dirty="0">
                <a:latin typeface="Times New Roman"/>
                <a:cs typeface="Times New Roman"/>
              </a:rPr>
              <a:t>respectability </a:t>
            </a:r>
            <a:r>
              <a:rPr sz="2000" spc="-5" dirty="0">
                <a:latin typeface="Times New Roman"/>
                <a:cs typeface="Times New Roman"/>
              </a:rPr>
              <a:t>are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all </a:t>
            </a:r>
            <a:r>
              <a:rPr sz="2000" dirty="0">
                <a:latin typeface="Times New Roman"/>
                <a:cs typeface="Times New Roman"/>
              </a:rPr>
              <a:t>driving factors.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000" spc="-5" dirty="0">
                <a:latin typeface="Times New Roman"/>
                <a:cs typeface="Times New Roman"/>
              </a:rPr>
              <a:t>The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following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factors</a:t>
            </a:r>
            <a:r>
              <a:rPr sz="2000" spc="-5" dirty="0">
                <a:latin typeface="Times New Roman"/>
                <a:cs typeface="Times New Roman"/>
              </a:rPr>
              <a:t> would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mix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extrinsic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and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intrinsic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aspects: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31556" y="4013115"/>
            <a:ext cx="406400" cy="185420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300"/>
              </a:spcBef>
            </a:pPr>
            <a:r>
              <a:rPr sz="2000" dirty="0">
                <a:latin typeface="Times New Roman"/>
                <a:cs typeface="Times New Roman"/>
              </a:rPr>
              <a:t>(i)</a:t>
            </a:r>
            <a:endParaRPr sz="20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spcBef>
                <a:spcPts val="1200"/>
              </a:spcBef>
            </a:pPr>
            <a:r>
              <a:rPr sz="2000" dirty="0">
                <a:latin typeface="Times New Roman"/>
                <a:cs typeface="Times New Roman"/>
              </a:rPr>
              <a:t>(ii)</a:t>
            </a:r>
            <a:endParaRPr sz="20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spcBef>
                <a:spcPts val="1200"/>
              </a:spcBef>
            </a:pPr>
            <a:r>
              <a:rPr sz="2000" dirty="0">
                <a:latin typeface="Times New Roman"/>
                <a:cs typeface="Times New Roman"/>
              </a:rPr>
              <a:t>(iii)</a:t>
            </a:r>
            <a:endParaRPr sz="20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spcBef>
                <a:spcPts val="1200"/>
              </a:spcBef>
            </a:pPr>
            <a:r>
              <a:rPr sz="2000" dirty="0">
                <a:latin typeface="Times New Roman"/>
                <a:cs typeface="Times New Roman"/>
              </a:rPr>
              <a:t>(iv)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99634" y="4013115"/>
            <a:ext cx="7496175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68705">
              <a:lnSpc>
                <a:spcPct val="150000"/>
              </a:lnSpc>
              <a:spcBef>
                <a:spcPts val="100"/>
              </a:spcBef>
            </a:pPr>
            <a:r>
              <a:rPr sz="2000" spc="-5" dirty="0">
                <a:latin typeface="Times New Roman"/>
                <a:cs typeface="Times New Roman"/>
              </a:rPr>
              <a:t>Wanting to </a:t>
            </a:r>
            <a:r>
              <a:rPr sz="2000" dirty="0">
                <a:latin typeface="Times New Roman"/>
                <a:cs typeface="Times New Roman"/>
              </a:rPr>
              <a:t>do better </a:t>
            </a:r>
            <a:r>
              <a:rPr sz="2000" spc="-5" dirty="0">
                <a:latin typeface="Times New Roman"/>
                <a:cs typeface="Times New Roman"/>
              </a:rPr>
              <a:t>than what </a:t>
            </a:r>
            <a:r>
              <a:rPr sz="2000" dirty="0">
                <a:latin typeface="Times New Roman"/>
                <a:cs typeface="Times New Roman"/>
              </a:rPr>
              <a:t>has been </a:t>
            </a:r>
            <a:r>
              <a:rPr sz="2000" spc="-5" dirty="0">
                <a:latin typeface="Times New Roman"/>
                <a:cs typeface="Times New Roman"/>
              </a:rPr>
              <a:t>achieved in the world,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improve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the state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5" dirty="0">
                <a:latin typeface="Times New Roman"/>
                <a:cs typeface="Times New Roman"/>
              </a:rPr>
              <a:t> the art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in technology,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000" spc="-5" dirty="0">
                <a:latin typeface="Times New Roman"/>
                <a:cs typeface="Times New Roman"/>
              </a:rPr>
              <a:t>Contribute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to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the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improvement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society,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000" spc="-5" dirty="0">
                <a:latin typeface="Times New Roman"/>
                <a:cs typeface="Times New Roman"/>
              </a:rPr>
              <a:t>Fulfillment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5" dirty="0">
                <a:latin typeface="Times New Roman"/>
                <a:cs typeface="Times New Roman"/>
              </a:rPr>
              <a:t> the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historical</a:t>
            </a:r>
            <a:r>
              <a:rPr sz="2000" spc="-5" dirty="0">
                <a:latin typeface="Times New Roman"/>
                <a:cs typeface="Times New Roman"/>
              </a:rPr>
              <a:t> legacy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in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the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immediate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sociocultural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context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55665" y="586513"/>
            <a:ext cx="40703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Types</a:t>
            </a:r>
            <a:r>
              <a:rPr spc="-35" dirty="0"/>
              <a:t> </a:t>
            </a:r>
            <a:r>
              <a:rPr dirty="0"/>
              <a:t>of</a:t>
            </a:r>
            <a:r>
              <a:rPr spc="-30" dirty="0"/>
              <a:t> </a:t>
            </a:r>
            <a:r>
              <a:rPr spc="-5" dirty="0"/>
              <a:t>Engineering</a:t>
            </a:r>
            <a:r>
              <a:rPr spc="-30" dirty="0"/>
              <a:t> </a:t>
            </a:r>
            <a:r>
              <a:rPr spc="-5" dirty="0"/>
              <a:t>Research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96122" y="1493230"/>
            <a:ext cx="9695815" cy="368300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5095" algn="just">
              <a:lnSpc>
                <a:spcPct val="100000"/>
              </a:lnSpc>
              <a:spcBef>
                <a:spcPts val="1300"/>
              </a:spcBef>
            </a:pPr>
            <a:r>
              <a:rPr sz="2000" spc="-5" dirty="0">
                <a:latin typeface="Times New Roman"/>
                <a:cs typeface="Times New Roman"/>
              </a:rPr>
              <a:t>The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different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types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research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are</a:t>
            </a:r>
            <a:endParaRPr sz="2000">
              <a:latin typeface="Times New Roman"/>
              <a:cs typeface="Times New Roman"/>
            </a:endParaRPr>
          </a:p>
          <a:p>
            <a:pPr marL="639445" marR="9525" indent="-627380" algn="just">
              <a:lnSpc>
                <a:spcPct val="150000"/>
              </a:lnSpc>
              <a:buAutoNum type="romanLcParenBoth"/>
              <a:tabLst>
                <a:tab pos="640080" algn="l"/>
              </a:tabLst>
            </a:pPr>
            <a:r>
              <a:rPr sz="2000" b="1" spc="-5" dirty="0">
                <a:latin typeface="Times New Roman"/>
                <a:cs typeface="Times New Roman"/>
              </a:rPr>
              <a:t>Descriptive</a:t>
            </a:r>
            <a:r>
              <a:rPr sz="2000" b="1" dirty="0">
                <a:latin typeface="Times New Roman"/>
                <a:cs typeface="Times New Roman"/>
              </a:rPr>
              <a:t> versus</a:t>
            </a:r>
            <a:r>
              <a:rPr sz="2000" b="1" spc="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Analytical: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Descriptive</a:t>
            </a:r>
            <a:r>
              <a:rPr sz="2000" dirty="0">
                <a:latin typeface="Times New Roman"/>
                <a:cs typeface="Times New Roman"/>
              </a:rPr>
              <a:t> research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includes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comparative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and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correlational methods, and </a:t>
            </a:r>
            <a:r>
              <a:rPr sz="2000" dirty="0">
                <a:latin typeface="Times New Roman"/>
                <a:cs typeface="Times New Roman"/>
              </a:rPr>
              <a:t>fact-finding </a:t>
            </a:r>
            <a:r>
              <a:rPr sz="2000" spc="-5" dirty="0">
                <a:latin typeface="Times New Roman"/>
                <a:cs typeface="Times New Roman"/>
              </a:rPr>
              <a:t>inquiries, to effectively </a:t>
            </a:r>
            <a:r>
              <a:rPr sz="2000" dirty="0">
                <a:latin typeface="Times New Roman"/>
                <a:cs typeface="Times New Roman"/>
              </a:rPr>
              <a:t>describe </a:t>
            </a:r>
            <a:r>
              <a:rPr sz="2000" spc="-5" dirty="0">
                <a:latin typeface="Times New Roman"/>
                <a:cs typeface="Times New Roman"/>
              </a:rPr>
              <a:t>the </a:t>
            </a:r>
            <a:r>
              <a:rPr sz="2000" dirty="0">
                <a:latin typeface="Times New Roman"/>
                <a:cs typeface="Times New Roman"/>
              </a:rPr>
              <a:t>present </a:t>
            </a:r>
            <a:r>
              <a:rPr sz="2000" spc="-5" dirty="0">
                <a:latin typeface="Times New Roman"/>
                <a:cs typeface="Times New Roman"/>
              </a:rPr>
              <a:t>state </a:t>
            </a:r>
            <a:r>
              <a:rPr sz="2000" dirty="0">
                <a:latin typeface="Times New Roman"/>
                <a:cs typeface="Times New Roman"/>
              </a:rPr>
              <a:t> of</a:t>
            </a:r>
            <a:r>
              <a:rPr sz="2000" spc="-5" dirty="0">
                <a:latin typeface="Times New Roman"/>
                <a:cs typeface="Times New Roman"/>
              </a:rPr>
              <a:t> art.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The </a:t>
            </a:r>
            <a:r>
              <a:rPr sz="2000" dirty="0">
                <a:latin typeface="Times New Roman"/>
                <a:cs typeface="Times New Roman"/>
              </a:rPr>
              <a:t>researcher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holds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no </a:t>
            </a:r>
            <a:r>
              <a:rPr sz="2000" spc="-5" dirty="0">
                <a:latin typeface="Times New Roman"/>
                <a:cs typeface="Times New Roman"/>
              </a:rPr>
              <a:t>control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over </a:t>
            </a:r>
            <a:r>
              <a:rPr sz="2000" spc="-5" dirty="0">
                <a:latin typeface="Times New Roman"/>
                <a:cs typeface="Times New Roman"/>
              </a:rPr>
              <a:t>the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variables;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rather only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reports </a:t>
            </a:r>
            <a:r>
              <a:rPr sz="2000" spc="-5" dirty="0">
                <a:latin typeface="Times New Roman"/>
                <a:cs typeface="Times New Roman"/>
              </a:rPr>
              <a:t>as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it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is.</a:t>
            </a:r>
            <a:endParaRPr sz="2000">
              <a:latin typeface="Times New Roman"/>
              <a:cs typeface="Times New Roman"/>
            </a:endParaRPr>
          </a:p>
          <a:p>
            <a:pPr marL="1096645" marR="5080" lvl="1" indent="-539750" algn="just">
              <a:lnSpc>
                <a:spcPct val="150000"/>
              </a:lnSpc>
              <a:buFont typeface="Yu Gothic UI"/>
              <a:buChar char="□"/>
              <a:tabLst>
                <a:tab pos="1097280" algn="l"/>
              </a:tabLst>
            </a:pPr>
            <a:r>
              <a:rPr sz="2000" spc="-5" dirty="0">
                <a:latin typeface="Times New Roman"/>
                <a:cs typeface="Times New Roman"/>
              </a:rPr>
              <a:t>Descriptive </a:t>
            </a:r>
            <a:r>
              <a:rPr sz="2000" dirty="0">
                <a:latin typeface="Times New Roman"/>
                <a:cs typeface="Times New Roman"/>
              </a:rPr>
              <a:t>research </a:t>
            </a:r>
            <a:r>
              <a:rPr sz="2000" spc="-5" dirty="0">
                <a:latin typeface="Times New Roman"/>
                <a:cs typeface="Times New Roman"/>
              </a:rPr>
              <a:t>also includes attempts to </a:t>
            </a:r>
            <a:r>
              <a:rPr sz="2000" dirty="0">
                <a:latin typeface="Times New Roman"/>
                <a:cs typeface="Times New Roman"/>
              </a:rPr>
              <a:t>determine </a:t>
            </a:r>
            <a:r>
              <a:rPr sz="2000" spc="-5" dirty="0">
                <a:latin typeface="Times New Roman"/>
                <a:cs typeface="Times New Roman"/>
              </a:rPr>
              <a:t>causes even though the </a:t>
            </a:r>
            <a:r>
              <a:rPr sz="2000" dirty="0">
                <a:latin typeface="Times New Roman"/>
                <a:cs typeface="Times New Roman"/>
              </a:rPr>
              <a:t> variables</a:t>
            </a:r>
            <a:r>
              <a:rPr sz="2000" spc="-5" dirty="0">
                <a:latin typeface="Times New Roman"/>
                <a:cs typeface="Times New Roman"/>
              </a:rPr>
              <a:t> cannot </a:t>
            </a:r>
            <a:r>
              <a:rPr sz="2000" dirty="0">
                <a:latin typeface="Times New Roman"/>
                <a:cs typeface="Times New Roman"/>
              </a:rPr>
              <a:t>be </a:t>
            </a:r>
            <a:r>
              <a:rPr sz="2000" spc="-5" dirty="0">
                <a:latin typeface="Times New Roman"/>
                <a:cs typeface="Times New Roman"/>
              </a:rPr>
              <a:t>controlled. </a:t>
            </a:r>
            <a:r>
              <a:rPr sz="2000" dirty="0">
                <a:latin typeface="Times New Roman"/>
                <a:cs typeface="Times New Roman"/>
              </a:rPr>
              <a:t>O</a:t>
            </a:r>
            <a:endParaRPr sz="2000">
              <a:latin typeface="Times New Roman"/>
              <a:cs typeface="Times New Roman"/>
            </a:endParaRPr>
          </a:p>
          <a:p>
            <a:pPr marL="1096645" marR="5080" lvl="1" indent="-539750" algn="just">
              <a:lnSpc>
                <a:spcPct val="150000"/>
              </a:lnSpc>
              <a:buFont typeface="Yu Gothic UI"/>
              <a:buChar char="□"/>
              <a:tabLst>
                <a:tab pos="1097280" algn="l"/>
              </a:tabLst>
            </a:pPr>
            <a:r>
              <a:rPr sz="2000" dirty="0">
                <a:latin typeface="Times New Roman"/>
                <a:cs typeface="Times New Roman"/>
              </a:rPr>
              <a:t>n </a:t>
            </a:r>
            <a:r>
              <a:rPr sz="2000" spc="-5" dirty="0">
                <a:latin typeface="Times New Roman"/>
                <a:cs typeface="Times New Roman"/>
              </a:rPr>
              <a:t>the contrary, in analytical </a:t>
            </a:r>
            <a:r>
              <a:rPr sz="2000" dirty="0">
                <a:latin typeface="Times New Roman"/>
                <a:cs typeface="Times New Roman"/>
              </a:rPr>
              <a:t>research, </a:t>
            </a:r>
            <a:r>
              <a:rPr sz="2000" spc="-5" dirty="0">
                <a:latin typeface="Times New Roman"/>
                <a:cs typeface="Times New Roman"/>
              </a:rPr>
              <a:t>already available </a:t>
            </a:r>
            <a:r>
              <a:rPr sz="2000" dirty="0">
                <a:latin typeface="Times New Roman"/>
                <a:cs typeface="Times New Roman"/>
              </a:rPr>
              <a:t>facts for </a:t>
            </a:r>
            <a:r>
              <a:rPr sz="2000" spc="-5" dirty="0">
                <a:latin typeface="Times New Roman"/>
                <a:cs typeface="Times New Roman"/>
              </a:rPr>
              <a:t>analysis and critical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evaluation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are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utilized.</a:t>
            </a:r>
            <a:r>
              <a:rPr sz="2000" spc="-5" dirty="0">
                <a:latin typeface="Times New Roman"/>
                <a:cs typeface="Times New Roman"/>
              </a:rPr>
              <a:t> Some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research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studies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can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both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descriptive</a:t>
            </a:r>
            <a:r>
              <a:rPr sz="2000" spc="-5" dirty="0">
                <a:latin typeface="Times New Roman"/>
                <a:cs typeface="Times New Roman"/>
              </a:rPr>
              <a:t> and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analytical.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50496" y="466721"/>
            <a:ext cx="9487535" cy="505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  <a:buFont typeface="Times New Roman"/>
              <a:buAutoNum type="romanLcParenBoth" startAt="2"/>
              <a:tabLst>
                <a:tab pos="403225" algn="l"/>
              </a:tabLst>
            </a:pPr>
            <a:r>
              <a:rPr sz="2000" b="1" spc="-5" dirty="0">
                <a:latin typeface="Times New Roman"/>
                <a:cs typeface="Times New Roman"/>
              </a:rPr>
              <a:t>Applied </a:t>
            </a:r>
            <a:r>
              <a:rPr sz="2000" b="1" dirty="0">
                <a:latin typeface="Times New Roman"/>
                <a:cs typeface="Times New Roman"/>
              </a:rPr>
              <a:t>versus </a:t>
            </a:r>
            <a:r>
              <a:rPr sz="2000" b="1" spc="-5" dirty="0">
                <a:latin typeface="Times New Roman"/>
                <a:cs typeface="Times New Roman"/>
              </a:rPr>
              <a:t>Fundamental: </a:t>
            </a:r>
            <a:r>
              <a:rPr sz="2000" spc="-5" dirty="0">
                <a:latin typeface="Times New Roman"/>
                <a:cs typeface="Times New Roman"/>
              </a:rPr>
              <a:t>Research can either </a:t>
            </a:r>
            <a:r>
              <a:rPr sz="2000" dirty="0">
                <a:latin typeface="Times New Roman"/>
                <a:cs typeface="Times New Roman"/>
              </a:rPr>
              <a:t>be </a:t>
            </a:r>
            <a:r>
              <a:rPr sz="2000" spc="-5" dirty="0">
                <a:latin typeface="Times New Roman"/>
                <a:cs typeface="Times New Roman"/>
              </a:rPr>
              <a:t>applied </a:t>
            </a:r>
            <a:r>
              <a:rPr sz="2000" dirty="0">
                <a:latin typeface="Times New Roman"/>
                <a:cs typeface="Times New Roman"/>
              </a:rPr>
              <a:t>research or fundamental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(basic or pure) research. </a:t>
            </a:r>
            <a:r>
              <a:rPr sz="2000" spc="-5" dirty="0">
                <a:latin typeface="Times New Roman"/>
                <a:cs typeface="Times New Roman"/>
              </a:rPr>
              <a:t>Applied </a:t>
            </a:r>
            <a:r>
              <a:rPr sz="2000" dirty="0">
                <a:latin typeface="Times New Roman"/>
                <a:cs typeface="Times New Roman"/>
              </a:rPr>
              <a:t>research </a:t>
            </a:r>
            <a:r>
              <a:rPr sz="2000" spc="-5" dirty="0">
                <a:latin typeface="Times New Roman"/>
                <a:cs typeface="Times New Roman"/>
              </a:rPr>
              <a:t>seeks to solve an immediate </a:t>
            </a:r>
            <a:r>
              <a:rPr sz="2000" dirty="0">
                <a:latin typeface="Times New Roman"/>
                <a:cs typeface="Times New Roman"/>
              </a:rPr>
              <a:t>problem facing </a:t>
            </a:r>
            <a:r>
              <a:rPr sz="2000" spc="-5" dirty="0">
                <a:latin typeface="Times New Roman"/>
                <a:cs typeface="Times New Roman"/>
              </a:rPr>
              <a:t>the </a:t>
            </a:r>
            <a:r>
              <a:rPr sz="2000" dirty="0">
                <a:latin typeface="Times New Roman"/>
                <a:cs typeface="Times New Roman"/>
              </a:rPr>
              <a:t> organization,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whereas</a:t>
            </a:r>
            <a:r>
              <a:rPr sz="2000" dirty="0">
                <a:latin typeface="Times New Roman"/>
                <a:cs typeface="Times New Roman"/>
              </a:rPr>
              <a:t> fundamental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research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is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concerned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with</a:t>
            </a:r>
            <a:r>
              <a:rPr sz="2000" dirty="0">
                <a:latin typeface="Times New Roman"/>
                <a:cs typeface="Times New Roman"/>
              </a:rPr>
              <a:t> generalizations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and </a:t>
            </a:r>
            <a:r>
              <a:rPr sz="2000" dirty="0">
                <a:latin typeface="Times New Roman"/>
                <a:cs typeface="Times New Roman"/>
              </a:rPr>
              <a:t> formulation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 a</a:t>
            </a:r>
            <a:r>
              <a:rPr sz="2000" spc="-5" dirty="0">
                <a:latin typeface="Times New Roman"/>
                <a:cs typeface="Times New Roman"/>
              </a:rPr>
              <a:t> theory.</a:t>
            </a:r>
            <a:endParaRPr sz="2000">
              <a:latin typeface="Times New Roman"/>
              <a:cs typeface="Times New Roman"/>
            </a:endParaRPr>
          </a:p>
          <a:p>
            <a:pPr marL="812800" marR="14604" lvl="1" indent="-368300" algn="just">
              <a:lnSpc>
                <a:spcPct val="150000"/>
              </a:lnSpc>
              <a:buFont typeface="Yu Gothic UI"/>
              <a:buChar char="□"/>
              <a:tabLst>
                <a:tab pos="812800" algn="l"/>
              </a:tabLst>
            </a:pPr>
            <a:r>
              <a:rPr sz="2000" spc="-5" dirty="0">
                <a:latin typeface="Times New Roman"/>
                <a:cs typeface="Times New Roman"/>
              </a:rPr>
              <a:t>Research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concerning</a:t>
            </a:r>
            <a:r>
              <a:rPr sz="2000" dirty="0">
                <a:latin typeface="Times New Roman"/>
                <a:cs typeface="Times New Roman"/>
              </a:rPr>
              <a:t> natural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phenomena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relating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to</a:t>
            </a:r>
            <a:r>
              <a:rPr sz="2000" dirty="0">
                <a:latin typeface="Times New Roman"/>
                <a:cs typeface="Times New Roman"/>
              </a:rPr>
              <a:t> pure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mathematics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are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examples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 fundamental research.</a:t>
            </a:r>
            <a:endParaRPr sz="2000">
              <a:latin typeface="Times New Roman"/>
              <a:cs typeface="Times New Roman"/>
            </a:endParaRPr>
          </a:p>
          <a:p>
            <a:pPr marL="812800" marR="22225" lvl="1" indent="-368300" algn="just">
              <a:lnSpc>
                <a:spcPct val="150000"/>
              </a:lnSpc>
              <a:buFont typeface="Yu Gothic UI"/>
              <a:buChar char="□"/>
              <a:tabLst>
                <a:tab pos="812800" algn="l"/>
              </a:tabLst>
            </a:pPr>
            <a:r>
              <a:rPr sz="2000" spc="-5" dirty="0">
                <a:latin typeface="Times New Roman"/>
                <a:cs typeface="Times New Roman"/>
              </a:rPr>
              <a:t>Research to identify social </a:t>
            </a:r>
            <a:r>
              <a:rPr sz="2000" dirty="0">
                <a:latin typeface="Times New Roman"/>
                <a:cs typeface="Times New Roman"/>
              </a:rPr>
              <a:t>or </a:t>
            </a:r>
            <a:r>
              <a:rPr sz="2000" spc="-5" dirty="0">
                <a:latin typeface="Times New Roman"/>
                <a:cs typeface="Times New Roman"/>
              </a:rPr>
              <a:t>economic trends, </a:t>
            </a:r>
            <a:r>
              <a:rPr sz="2000" dirty="0">
                <a:latin typeface="Times New Roman"/>
                <a:cs typeface="Times New Roman"/>
              </a:rPr>
              <a:t>or </a:t>
            </a:r>
            <a:r>
              <a:rPr sz="2000" spc="-5" dirty="0">
                <a:latin typeface="Times New Roman"/>
                <a:cs typeface="Times New Roman"/>
              </a:rPr>
              <a:t>those that </a:t>
            </a:r>
            <a:r>
              <a:rPr sz="2000" dirty="0">
                <a:latin typeface="Times New Roman"/>
                <a:cs typeface="Times New Roman"/>
              </a:rPr>
              <a:t>find out </a:t>
            </a:r>
            <a:r>
              <a:rPr sz="2000" spc="-5" dirty="0">
                <a:latin typeface="Times New Roman"/>
                <a:cs typeface="Times New Roman"/>
              </a:rPr>
              <a:t>whether certain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communications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will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read </a:t>
            </a:r>
            <a:r>
              <a:rPr sz="2000" spc="-5" dirty="0">
                <a:latin typeface="Times New Roman"/>
                <a:cs typeface="Times New Roman"/>
              </a:rPr>
              <a:t>and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understood</a:t>
            </a:r>
            <a:r>
              <a:rPr sz="2000" spc="-5" dirty="0">
                <a:latin typeface="Times New Roman"/>
                <a:cs typeface="Times New Roman"/>
              </a:rPr>
              <a:t> are examples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5" dirty="0">
                <a:latin typeface="Times New Roman"/>
                <a:cs typeface="Times New Roman"/>
              </a:rPr>
              <a:t> applied </a:t>
            </a:r>
            <a:r>
              <a:rPr sz="2000" dirty="0">
                <a:latin typeface="Times New Roman"/>
                <a:cs typeface="Times New Roman"/>
              </a:rPr>
              <a:t>research.</a:t>
            </a:r>
            <a:endParaRPr sz="2000">
              <a:latin typeface="Times New Roman"/>
              <a:cs typeface="Times New Roman"/>
            </a:endParaRPr>
          </a:p>
          <a:p>
            <a:pPr marL="812800" marR="11430" lvl="1" indent="-368300" algn="just">
              <a:lnSpc>
                <a:spcPct val="150000"/>
              </a:lnSpc>
              <a:buFont typeface="Yu Gothic UI"/>
              <a:buChar char="□"/>
              <a:tabLst>
                <a:tab pos="812800" algn="l"/>
              </a:tabLst>
            </a:pPr>
            <a:r>
              <a:rPr sz="2000" spc="-5" dirty="0">
                <a:latin typeface="Times New Roman"/>
                <a:cs typeface="Times New Roman"/>
              </a:rPr>
              <a:t>The </a:t>
            </a:r>
            <a:r>
              <a:rPr sz="2000" dirty="0">
                <a:latin typeface="Times New Roman"/>
                <a:cs typeface="Times New Roman"/>
              </a:rPr>
              <a:t>primary objective of </a:t>
            </a:r>
            <a:r>
              <a:rPr sz="2000" spc="-5" dirty="0">
                <a:latin typeface="Times New Roman"/>
                <a:cs typeface="Times New Roman"/>
              </a:rPr>
              <a:t>applied </a:t>
            </a:r>
            <a:r>
              <a:rPr sz="2000" dirty="0">
                <a:latin typeface="Times New Roman"/>
                <a:cs typeface="Times New Roman"/>
              </a:rPr>
              <a:t>research </a:t>
            </a:r>
            <a:r>
              <a:rPr sz="2000" spc="-5" dirty="0">
                <a:latin typeface="Times New Roman"/>
                <a:cs typeface="Times New Roman"/>
              </a:rPr>
              <a:t>is to </a:t>
            </a:r>
            <a:r>
              <a:rPr sz="2000" dirty="0">
                <a:latin typeface="Times New Roman"/>
                <a:cs typeface="Times New Roman"/>
              </a:rPr>
              <a:t>determine a </a:t>
            </a:r>
            <a:r>
              <a:rPr sz="2000" spc="-5" dirty="0">
                <a:latin typeface="Times New Roman"/>
                <a:cs typeface="Times New Roman"/>
              </a:rPr>
              <a:t>solution </a:t>
            </a:r>
            <a:r>
              <a:rPr sz="2000" dirty="0">
                <a:latin typeface="Times New Roman"/>
                <a:cs typeface="Times New Roman"/>
              </a:rPr>
              <a:t>for </a:t>
            </a:r>
            <a:r>
              <a:rPr sz="2000" spc="-5" dirty="0">
                <a:latin typeface="Times New Roman"/>
                <a:cs typeface="Times New Roman"/>
              </a:rPr>
              <a:t>compelling </a:t>
            </a:r>
            <a:r>
              <a:rPr sz="2000" dirty="0">
                <a:latin typeface="Times New Roman"/>
                <a:cs typeface="Times New Roman"/>
              </a:rPr>
              <a:t> problems </a:t>
            </a:r>
            <a:r>
              <a:rPr sz="2000" spc="-5" dirty="0">
                <a:latin typeface="Times New Roman"/>
                <a:cs typeface="Times New Roman"/>
              </a:rPr>
              <a:t>in actual </a:t>
            </a:r>
            <a:r>
              <a:rPr sz="2000" dirty="0">
                <a:latin typeface="Times New Roman"/>
                <a:cs typeface="Times New Roman"/>
              </a:rPr>
              <a:t>practice, </a:t>
            </a:r>
            <a:r>
              <a:rPr sz="2000" spc="-5" dirty="0">
                <a:latin typeface="Times New Roman"/>
                <a:cs typeface="Times New Roman"/>
              </a:rPr>
              <a:t>while </a:t>
            </a:r>
            <a:r>
              <a:rPr sz="2000" dirty="0">
                <a:latin typeface="Times New Roman"/>
                <a:cs typeface="Times New Roman"/>
              </a:rPr>
              <a:t>basic research </a:t>
            </a:r>
            <a:r>
              <a:rPr sz="2000" spc="-5" dirty="0">
                <a:latin typeface="Times New Roman"/>
                <a:cs typeface="Times New Roman"/>
              </a:rPr>
              <a:t>is aimed at seeking information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which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could </a:t>
            </a:r>
            <a:r>
              <a:rPr sz="2000" dirty="0">
                <a:latin typeface="Times New Roman"/>
                <a:cs typeface="Times New Roman"/>
              </a:rPr>
              <a:t>have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broad base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 </a:t>
            </a:r>
            <a:r>
              <a:rPr sz="2000" spc="-5" dirty="0">
                <a:latin typeface="Times New Roman"/>
                <a:cs typeface="Times New Roman"/>
              </a:rPr>
              <a:t>applications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in the medium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to long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term.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89447" y="940554"/>
            <a:ext cx="9434830" cy="2311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(iii) </a:t>
            </a:r>
            <a:r>
              <a:rPr sz="2000" spc="-5" dirty="0">
                <a:solidFill>
                  <a:srgbClr val="000000"/>
                </a:solidFill>
              </a:rPr>
              <a:t>Quantitative </a:t>
            </a:r>
            <a:r>
              <a:rPr sz="2000" dirty="0">
                <a:solidFill>
                  <a:srgbClr val="000000"/>
                </a:solidFill>
              </a:rPr>
              <a:t>versus </a:t>
            </a:r>
            <a:r>
              <a:rPr sz="2000" spc="-5" dirty="0">
                <a:solidFill>
                  <a:srgbClr val="000000"/>
                </a:solidFill>
              </a:rPr>
              <a:t>Qualitative:</a:t>
            </a:r>
            <a:r>
              <a:rPr sz="2000" spc="490" dirty="0">
                <a:solidFill>
                  <a:srgbClr val="000000"/>
                </a:solidFill>
              </a:rPr>
              <a:t> </a:t>
            </a:r>
            <a:r>
              <a:rPr sz="20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Quantitative 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research uses </a:t>
            </a:r>
            <a:r>
              <a:rPr sz="20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statistical 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observations of </a:t>
            </a:r>
            <a:r>
              <a:rPr sz="2000" b="0" spc="-48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2000" b="0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sufficiently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large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 number</a:t>
            </a:r>
            <a:r>
              <a:rPr sz="2000" b="0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of</a:t>
            </a:r>
            <a:r>
              <a:rPr sz="2000" b="0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representative</a:t>
            </a:r>
            <a:r>
              <a:rPr sz="2000" b="0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cases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to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 draw</a:t>
            </a:r>
            <a:r>
              <a:rPr sz="2000" b="0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any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conclusions,</a:t>
            </a:r>
            <a:r>
              <a:rPr sz="2000" b="0" spc="49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while 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 qualitative</a:t>
            </a:r>
            <a:r>
              <a:rPr sz="2000" b="0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researchers</a:t>
            </a:r>
            <a:r>
              <a:rPr sz="2000" b="0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rely</a:t>
            </a:r>
            <a:r>
              <a:rPr sz="2000" b="0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on</a:t>
            </a:r>
            <a:r>
              <a:rPr sz="2000" b="0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2000" b="0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few</a:t>
            </a:r>
            <a:r>
              <a:rPr sz="2000" b="0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nonrepresentative</a:t>
            </a:r>
            <a:r>
              <a:rPr sz="2000" b="0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cases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 or</a:t>
            </a:r>
            <a:r>
              <a:rPr sz="2000" b="0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verbal</a:t>
            </a:r>
            <a:r>
              <a:rPr sz="2000" b="0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narrative</a:t>
            </a:r>
            <a:r>
              <a:rPr sz="2000" b="0" spc="5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in 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 behavioral </a:t>
            </a:r>
            <a:r>
              <a:rPr sz="20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studies such as clustering effect in intersections in Transportation engineering to 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make</a:t>
            </a:r>
            <a:r>
              <a:rPr sz="200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20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proposition.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71514" y="443514"/>
            <a:ext cx="56686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Finding</a:t>
            </a:r>
            <a:r>
              <a:rPr spc="-25" dirty="0"/>
              <a:t> </a:t>
            </a:r>
            <a:r>
              <a:rPr dirty="0"/>
              <a:t>and</a:t>
            </a:r>
            <a:r>
              <a:rPr spc="-15" dirty="0"/>
              <a:t> </a:t>
            </a:r>
            <a:r>
              <a:rPr spc="-5" dirty="0"/>
              <a:t>solving</a:t>
            </a:r>
            <a:r>
              <a:rPr spc="-20" dirty="0"/>
              <a:t> </a:t>
            </a:r>
            <a:r>
              <a:rPr dirty="0"/>
              <a:t>a</a:t>
            </a:r>
            <a:r>
              <a:rPr spc="-15" dirty="0"/>
              <a:t> </a:t>
            </a:r>
            <a:r>
              <a:rPr spc="-5" dirty="0"/>
              <a:t>worthwhile</a:t>
            </a:r>
            <a:r>
              <a:rPr spc="-20" dirty="0"/>
              <a:t> </a:t>
            </a:r>
            <a:r>
              <a:rPr spc="-5" dirty="0"/>
              <a:t>problems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23282" y="938605"/>
            <a:ext cx="10333355" cy="5100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Research</a:t>
            </a:r>
            <a:r>
              <a:rPr sz="2000" b="1" u="heavy" spc="8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problem</a:t>
            </a:r>
            <a:r>
              <a:rPr sz="2000" spc="-5" dirty="0">
                <a:latin typeface="Times New Roman"/>
                <a:cs typeface="Times New Roman"/>
              </a:rPr>
              <a:t>:</a:t>
            </a:r>
            <a:r>
              <a:rPr sz="2000" spc="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refers</a:t>
            </a:r>
            <a:r>
              <a:rPr sz="2000" spc="8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to</a:t>
            </a:r>
            <a:r>
              <a:rPr sz="2000" spc="9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some</a:t>
            </a:r>
            <a:r>
              <a:rPr sz="2000" spc="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difficulty</a:t>
            </a:r>
            <a:r>
              <a:rPr sz="2000" spc="8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which</a:t>
            </a:r>
            <a:r>
              <a:rPr sz="2000" spc="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researcher</a:t>
            </a:r>
            <a:r>
              <a:rPr sz="2000" spc="85" dirty="0">
                <a:latin typeface="Times New Roman"/>
                <a:cs typeface="Times New Roman"/>
              </a:rPr>
              <a:t>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experiences</a:t>
            </a:r>
            <a:r>
              <a:rPr sz="2000" u="heavy" spc="9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in</a:t>
            </a:r>
            <a:r>
              <a:rPr sz="2000" u="heavy" spc="8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the</a:t>
            </a:r>
            <a:r>
              <a:rPr sz="2000" u="heavy" spc="8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context</a:t>
            </a:r>
            <a:r>
              <a:rPr sz="2000" spc="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9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either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theoretical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or practice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situation</a:t>
            </a:r>
            <a:r>
              <a:rPr sz="2000" spc="-5" dirty="0">
                <a:latin typeface="Times New Roman"/>
                <a:cs typeface="Times New Roman"/>
              </a:rPr>
              <a:t> and wants to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obtain</a:t>
            </a:r>
            <a:r>
              <a:rPr sz="2000" u="heavy" spc="49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solution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for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the</a:t>
            </a:r>
            <a:r>
              <a:rPr sz="2000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same</a:t>
            </a:r>
            <a:r>
              <a:rPr sz="2000" spc="-5" dirty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  <a:p>
            <a:pPr marL="542290" indent="-360045">
              <a:lnSpc>
                <a:spcPct val="100000"/>
              </a:lnSpc>
              <a:spcBef>
                <a:spcPts val="1560"/>
              </a:spcBef>
              <a:buAutoNum type="alphaLcParenBoth"/>
              <a:tabLst>
                <a:tab pos="542925" algn="l"/>
              </a:tabLst>
            </a:pP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Need</a:t>
            </a:r>
            <a:r>
              <a:rPr sz="2000" b="1" u="heavy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of</a:t>
            </a:r>
            <a:r>
              <a:rPr sz="2000" b="1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defining</a:t>
            </a:r>
            <a:r>
              <a:rPr sz="2000" b="1" u="heavy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</a:t>
            </a:r>
            <a:r>
              <a:rPr sz="2000" b="1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problem</a:t>
            </a:r>
            <a:endParaRPr sz="2000">
              <a:latin typeface="Times New Roman"/>
              <a:cs typeface="Times New Roman"/>
            </a:endParaRPr>
          </a:p>
          <a:p>
            <a:pPr marL="182880">
              <a:lnSpc>
                <a:spcPct val="100000"/>
              </a:lnSpc>
              <a:spcBef>
                <a:spcPts val="1200"/>
              </a:spcBef>
            </a:pPr>
            <a:r>
              <a:rPr sz="2000" spc="-5" dirty="0">
                <a:latin typeface="Times New Roman"/>
                <a:cs typeface="Times New Roman"/>
              </a:rPr>
              <a:t>The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definition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problem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serves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the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following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purposes:</a:t>
            </a:r>
            <a:endParaRPr sz="2000">
              <a:latin typeface="Times New Roman"/>
              <a:cs typeface="Times New Roman"/>
            </a:endParaRPr>
          </a:p>
          <a:p>
            <a:pPr marL="894080" lvl="1" indent="-254635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894715" algn="l"/>
              </a:tabLst>
            </a:pPr>
            <a:r>
              <a:rPr sz="2000" spc="-5" dirty="0">
                <a:latin typeface="Times New Roman"/>
                <a:cs typeface="Times New Roman"/>
              </a:rPr>
              <a:t>The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definition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problem</a:t>
            </a:r>
            <a:r>
              <a:rPr sz="2000" b="1" spc="-1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sets</a:t>
            </a:r>
            <a:r>
              <a:rPr sz="2000" b="1" spc="-1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the</a:t>
            </a:r>
            <a:r>
              <a:rPr sz="2000" b="1" spc="-5" dirty="0">
                <a:latin typeface="Times New Roman"/>
                <a:cs typeface="Times New Roman"/>
              </a:rPr>
              <a:t> direction</a:t>
            </a:r>
            <a:r>
              <a:rPr sz="2000" b="1" spc="-1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of</a:t>
            </a:r>
            <a:r>
              <a:rPr sz="2000" b="1" spc="-1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the</a:t>
            </a:r>
            <a:r>
              <a:rPr sz="2000" b="1" spc="-5" dirty="0">
                <a:latin typeface="Times New Roman"/>
                <a:cs typeface="Times New Roman"/>
              </a:rPr>
              <a:t> study</a:t>
            </a:r>
            <a:r>
              <a:rPr sz="2000" spc="-5" dirty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  <a:p>
            <a:pPr marL="894080" lvl="1" indent="-254635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894715" algn="l"/>
              </a:tabLst>
            </a:pPr>
            <a:r>
              <a:rPr sz="2000" spc="-5" dirty="0">
                <a:latin typeface="Times New Roman"/>
                <a:cs typeface="Times New Roman"/>
              </a:rPr>
              <a:t>The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definition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reveals</a:t>
            </a:r>
            <a:r>
              <a:rPr sz="2000" b="1" spc="-1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the</a:t>
            </a:r>
            <a:r>
              <a:rPr sz="2000" b="1" spc="-1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methodology</a:t>
            </a:r>
            <a:r>
              <a:rPr sz="2000" b="1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procedure</a:t>
            </a:r>
            <a:r>
              <a:rPr sz="2000" b="1" spc="-1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of</a:t>
            </a:r>
            <a:r>
              <a:rPr sz="2000" b="1" spc="-1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the</a:t>
            </a:r>
            <a:r>
              <a:rPr sz="2000" b="1" spc="-5" dirty="0">
                <a:latin typeface="Times New Roman"/>
                <a:cs typeface="Times New Roman"/>
              </a:rPr>
              <a:t> study.</a:t>
            </a:r>
            <a:endParaRPr sz="2000">
              <a:latin typeface="Times New Roman"/>
              <a:cs typeface="Times New Roman"/>
            </a:endParaRPr>
          </a:p>
          <a:p>
            <a:pPr marL="640080" marR="665480" lvl="1">
              <a:lnSpc>
                <a:spcPct val="150000"/>
              </a:lnSpc>
              <a:buAutoNum type="arabicPeriod"/>
              <a:tabLst>
                <a:tab pos="979805" algn="l"/>
                <a:tab pos="980440" algn="l"/>
                <a:tab pos="1522730" algn="l"/>
                <a:tab pos="2659380" algn="l"/>
                <a:tab pos="3345179" algn="l"/>
                <a:tab pos="3804920" algn="l"/>
                <a:tab pos="5106670" algn="l"/>
                <a:tab pos="5467350" algn="l"/>
                <a:tab pos="6389370" algn="l"/>
                <a:tab pos="7800340" algn="l"/>
                <a:tab pos="8161655" algn="l"/>
                <a:tab pos="8959850" algn="l"/>
                <a:tab pos="9320530" algn="l"/>
              </a:tabLst>
            </a:pPr>
            <a:r>
              <a:rPr sz="2000" spc="-5" dirty="0">
                <a:latin typeface="Times New Roman"/>
                <a:cs typeface="Times New Roman"/>
              </a:rPr>
              <a:t>Th</a:t>
            </a:r>
            <a:r>
              <a:rPr sz="2000" dirty="0">
                <a:latin typeface="Times New Roman"/>
                <a:cs typeface="Times New Roman"/>
              </a:rPr>
              <a:t>e	definition	helps	</a:t>
            </a:r>
            <a:r>
              <a:rPr sz="2000" spc="-5" dirty="0">
                <a:latin typeface="Times New Roman"/>
                <a:cs typeface="Times New Roman"/>
              </a:rPr>
              <a:t>th</a:t>
            </a:r>
            <a:r>
              <a:rPr sz="2000" dirty="0">
                <a:latin typeface="Times New Roman"/>
                <a:cs typeface="Times New Roman"/>
              </a:rPr>
              <a:t>e	</a:t>
            </a:r>
            <a:r>
              <a:rPr sz="2000" b="1" spc="-5" dirty="0">
                <a:latin typeface="Times New Roman"/>
                <a:cs typeface="Times New Roman"/>
              </a:rPr>
              <a:t>researche</a:t>
            </a:r>
            <a:r>
              <a:rPr sz="2000" b="1" dirty="0">
                <a:latin typeface="Times New Roman"/>
                <a:cs typeface="Times New Roman"/>
              </a:rPr>
              <a:t>r	to	</a:t>
            </a:r>
            <a:r>
              <a:rPr sz="2000" b="1" spc="-5" dirty="0">
                <a:latin typeface="Times New Roman"/>
                <a:cs typeface="Times New Roman"/>
              </a:rPr>
              <a:t>contro</a:t>
            </a:r>
            <a:r>
              <a:rPr sz="2000" b="1" dirty="0">
                <a:latin typeface="Times New Roman"/>
                <a:cs typeface="Times New Roman"/>
              </a:rPr>
              <a:t>l	</a:t>
            </a:r>
            <a:r>
              <a:rPr sz="2000" b="1" spc="-5" dirty="0">
                <a:latin typeface="Times New Roman"/>
                <a:cs typeface="Times New Roman"/>
              </a:rPr>
              <a:t>subjectivit</a:t>
            </a:r>
            <a:r>
              <a:rPr sz="2000" b="1" dirty="0">
                <a:latin typeface="Times New Roman"/>
                <a:cs typeface="Times New Roman"/>
              </a:rPr>
              <a:t>y	</a:t>
            </a:r>
            <a:r>
              <a:rPr sz="2000" dirty="0">
                <a:latin typeface="Times New Roman"/>
                <a:cs typeface="Times New Roman"/>
              </a:rPr>
              <a:t>or	</a:t>
            </a:r>
            <a:r>
              <a:rPr sz="2000" b="1" spc="-5" dirty="0">
                <a:latin typeface="Times New Roman"/>
                <a:cs typeface="Times New Roman"/>
              </a:rPr>
              <a:t>biase</a:t>
            </a:r>
            <a:r>
              <a:rPr sz="2000" b="1" dirty="0">
                <a:latin typeface="Times New Roman"/>
                <a:cs typeface="Times New Roman"/>
              </a:rPr>
              <a:t>s	of	the  </a:t>
            </a:r>
            <a:r>
              <a:rPr sz="2000" b="1" spc="-5" dirty="0">
                <a:latin typeface="Times New Roman"/>
                <a:cs typeface="Times New Roman"/>
              </a:rPr>
              <a:t>researcher.</a:t>
            </a:r>
            <a:endParaRPr sz="2000">
              <a:latin typeface="Times New Roman"/>
              <a:cs typeface="Times New Roman"/>
            </a:endParaRPr>
          </a:p>
          <a:p>
            <a:pPr marL="640080" marR="640715" lvl="1">
              <a:lnSpc>
                <a:spcPct val="150000"/>
              </a:lnSpc>
              <a:buAutoNum type="arabicPeriod"/>
              <a:tabLst>
                <a:tab pos="924560" algn="l"/>
              </a:tabLst>
            </a:pPr>
            <a:r>
              <a:rPr sz="2000" spc="-5" dirty="0">
                <a:latin typeface="Times New Roman"/>
                <a:cs typeface="Times New Roman"/>
              </a:rPr>
              <a:t>The</a:t>
            </a:r>
            <a:r>
              <a:rPr sz="2000" spc="2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definition</a:t>
            </a:r>
            <a:r>
              <a:rPr sz="2000" spc="229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229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the</a:t>
            </a:r>
            <a:r>
              <a:rPr sz="2000" spc="24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problem</a:t>
            </a:r>
            <a:r>
              <a:rPr sz="2000" b="1" spc="229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suggests</a:t>
            </a:r>
            <a:r>
              <a:rPr sz="2000" b="1" spc="23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and</a:t>
            </a:r>
            <a:r>
              <a:rPr sz="2000" spc="23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specifies</a:t>
            </a:r>
            <a:r>
              <a:rPr sz="2000" b="1" spc="229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the</a:t>
            </a:r>
            <a:r>
              <a:rPr sz="2000" b="1" spc="229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variables</a:t>
            </a:r>
            <a:r>
              <a:rPr sz="2000" b="1" spc="23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to</a:t>
            </a:r>
            <a:r>
              <a:rPr sz="2000" spc="229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</a:t>
            </a:r>
            <a:r>
              <a:rPr sz="2000" spc="229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taken</a:t>
            </a:r>
            <a:r>
              <a:rPr sz="2000" spc="2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up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into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the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investigation</a:t>
            </a:r>
            <a:r>
              <a:rPr sz="2000" b="1" spc="-1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through a</a:t>
            </a:r>
            <a:r>
              <a:rPr sz="2000" b="1" spc="-5" dirty="0">
                <a:latin typeface="Times New Roman"/>
                <a:cs typeface="Times New Roman"/>
              </a:rPr>
              <a:t> problem</a:t>
            </a:r>
            <a:r>
              <a:rPr sz="2000" b="1" spc="3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involved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into so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many</a:t>
            </a:r>
            <a:r>
              <a:rPr sz="2000" b="1" spc="-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variables.</a:t>
            </a:r>
            <a:endParaRPr sz="2000">
              <a:latin typeface="Times New Roman"/>
              <a:cs typeface="Times New Roman"/>
            </a:endParaRPr>
          </a:p>
          <a:p>
            <a:pPr marL="894080" lvl="1" indent="-254635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894715" algn="l"/>
              </a:tabLst>
            </a:pPr>
            <a:r>
              <a:rPr sz="2000" spc="-5" dirty="0">
                <a:latin typeface="Times New Roman"/>
                <a:cs typeface="Times New Roman"/>
              </a:rPr>
              <a:t>The-definition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makes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the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research</a:t>
            </a:r>
            <a:r>
              <a:rPr sz="2000" spc="5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work</a:t>
            </a:r>
            <a:r>
              <a:rPr sz="2000" b="1" spc="-2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practicable</a:t>
            </a:r>
            <a:r>
              <a:rPr sz="2000" spc="-5" dirty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84965" y="1007907"/>
            <a:ext cx="74885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000000"/>
                </a:solidFill>
              </a:rPr>
              <a:t>(b)</a:t>
            </a:r>
            <a:r>
              <a:rPr spc="-10" dirty="0">
                <a:solidFill>
                  <a:srgbClr val="000000"/>
                </a:solidFill>
              </a:rPr>
              <a:t> </a:t>
            </a:r>
            <a:r>
              <a:rPr spc="-5" dirty="0">
                <a:solidFill>
                  <a:srgbClr val="000000"/>
                </a:solidFill>
              </a:rPr>
              <a:t>Precautions</a:t>
            </a:r>
            <a:r>
              <a:rPr spc="-1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are</a:t>
            </a:r>
            <a:r>
              <a:rPr spc="-1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to</a:t>
            </a:r>
            <a:r>
              <a:rPr spc="-5" dirty="0">
                <a:solidFill>
                  <a:srgbClr val="000000"/>
                </a:solidFill>
              </a:rPr>
              <a:t> be</a:t>
            </a:r>
            <a:r>
              <a:rPr spc="-1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taken</a:t>
            </a:r>
            <a:r>
              <a:rPr spc="-10" dirty="0">
                <a:solidFill>
                  <a:srgbClr val="000000"/>
                </a:solidFill>
              </a:rPr>
              <a:t> </a:t>
            </a:r>
            <a:r>
              <a:rPr spc="-5" dirty="0">
                <a:solidFill>
                  <a:srgbClr val="000000"/>
                </a:solidFill>
              </a:rPr>
              <a:t>in</a:t>
            </a:r>
            <a:r>
              <a:rPr spc="-15" dirty="0">
                <a:solidFill>
                  <a:srgbClr val="000000"/>
                </a:solidFill>
              </a:rPr>
              <a:t> </a:t>
            </a:r>
            <a:r>
              <a:rPr spc="-5" dirty="0">
                <a:solidFill>
                  <a:srgbClr val="000000"/>
                </a:solidFill>
              </a:rPr>
              <a:t>identifying</a:t>
            </a:r>
            <a:r>
              <a:rPr spc="-1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the</a:t>
            </a:r>
            <a:r>
              <a:rPr spc="-10" dirty="0">
                <a:solidFill>
                  <a:srgbClr val="000000"/>
                </a:solidFill>
              </a:rPr>
              <a:t> </a:t>
            </a:r>
            <a:r>
              <a:rPr spc="-5" dirty="0">
                <a:solidFill>
                  <a:srgbClr val="000000"/>
                </a:solidFill>
              </a:rPr>
              <a:t>problem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484965" y="1406178"/>
            <a:ext cx="8749665" cy="276860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sz="2000" spc="-5" dirty="0">
                <a:latin typeface="Times New Roman"/>
                <a:cs typeface="Times New Roman"/>
              </a:rPr>
              <a:t>The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following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precautions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should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</a:t>
            </a:r>
            <a:r>
              <a:rPr sz="2000" spc="-5" dirty="0">
                <a:latin typeface="Times New Roman"/>
                <a:cs typeface="Times New Roman"/>
              </a:rPr>
              <a:t> taken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into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consideration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identifying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problem.</a:t>
            </a:r>
            <a:endParaRPr sz="2000">
              <a:latin typeface="Times New Roman"/>
              <a:cs typeface="Times New Roman"/>
            </a:endParaRPr>
          </a:p>
          <a:p>
            <a:pPr marL="723900" indent="-254000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723900" algn="l"/>
              </a:tabLst>
            </a:pPr>
            <a:r>
              <a:rPr sz="2000" spc="-5" dirty="0">
                <a:latin typeface="Times New Roman"/>
                <a:cs typeface="Times New Roman"/>
              </a:rPr>
              <a:t>The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words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used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defining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problem</a:t>
            </a:r>
            <a:r>
              <a:rPr sz="2000" b="1" spc="-1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should</a:t>
            </a:r>
            <a:r>
              <a:rPr sz="2000" b="1" spc="-1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have</a:t>
            </a:r>
            <a:r>
              <a:rPr sz="2000" b="1" spc="-1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a</a:t>
            </a:r>
            <a:r>
              <a:rPr sz="2000" b="1" spc="-5" dirty="0">
                <a:latin typeface="Times New Roman"/>
                <a:cs typeface="Times New Roman"/>
              </a:rPr>
              <a:t> single</a:t>
            </a:r>
            <a:r>
              <a:rPr sz="2000" b="1" spc="-1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meaning.</a:t>
            </a:r>
            <a:endParaRPr sz="2000">
              <a:latin typeface="Times New Roman"/>
              <a:cs typeface="Times New Roman"/>
            </a:endParaRPr>
          </a:p>
          <a:p>
            <a:pPr marL="723900" indent="-254000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723900" algn="l"/>
              </a:tabLst>
            </a:pPr>
            <a:r>
              <a:rPr sz="2000" spc="-5" dirty="0">
                <a:latin typeface="Times New Roman"/>
                <a:cs typeface="Times New Roman"/>
              </a:rPr>
              <a:t>The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statement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the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problem</a:t>
            </a:r>
            <a:r>
              <a:rPr sz="2000" b="1" spc="-1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must</a:t>
            </a:r>
            <a:r>
              <a:rPr sz="2000" b="1" spc="-1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be</a:t>
            </a:r>
            <a:r>
              <a:rPr sz="2000" b="1" spc="-1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brief </a:t>
            </a:r>
            <a:r>
              <a:rPr sz="2000" dirty="0">
                <a:latin typeface="Times New Roman"/>
                <a:cs typeface="Times New Roman"/>
              </a:rPr>
              <a:t>but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comprehensive.</a:t>
            </a:r>
            <a:endParaRPr sz="2000">
              <a:latin typeface="Times New Roman"/>
              <a:cs typeface="Times New Roman"/>
            </a:endParaRPr>
          </a:p>
          <a:p>
            <a:pPr marL="723900" indent="-254000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723900" algn="l"/>
              </a:tabLst>
            </a:pPr>
            <a:r>
              <a:rPr sz="2000" spc="-5" dirty="0">
                <a:latin typeface="Times New Roman"/>
                <a:cs typeface="Times New Roman"/>
              </a:rPr>
              <a:t>The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assumptions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are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to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</a:t>
            </a:r>
            <a:r>
              <a:rPr sz="2000" spc="4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recognised</a:t>
            </a:r>
            <a:r>
              <a:rPr sz="2000" b="1" spc="-1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for</a:t>
            </a:r>
            <a:r>
              <a:rPr sz="2000" b="1" spc="-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the</a:t>
            </a:r>
            <a:r>
              <a:rPr sz="2000" b="1" spc="-1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study</a:t>
            </a:r>
            <a:r>
              <a:rPr sz="2000" dirty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  <a:p>
            <a:pPr marL="723900" indent="-254000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723900" algn="l"/>
              </a:tabLst>
            </a:pPr>
            <a:r>
              <a:rPr sz="2000" spc="-5" dirty="0">
                <a:latin typeface="Times New Roman"/>
                <a:cs typeface="Times New Roman"/>
              </a:rPr>
              <a:t>The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problem</a:t>
            </a:r>
            <a:r>
              <a:rPr sz="2000" spc="-5" dirty="0">
                <a:latin typeface="Times New Roman"/>
                <a:cs typeface="Times New Roman"/>
              </a:rPr>
              <a:t> should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have </a:t>
            </a:r>
            <a:r>
              <a:rPr sz="2000" b="1" spc="-5" dirty="0">
                <a:latin typeface="Times New Roman"/>
                <a:cs typeface="Times New Roman"/>
              </a:rPr>
              <a:t>practical</a:t>
            </a:r>
            <a:r>
              <a:rPr sz="2000" b="1" spc="-1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importance</a:t>
            </a:r>
            <a:r>
              <a:rPr sz="2000" b="1" spc="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in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the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field of</a:t>
            </a:r>
            <a:r>
              <a:rPr sz="2000" b="1" spc="-5" dirty="0">
                <a:latin typeface="Times New Roman"/>
                <a:cs typeface="Times New Roman"/>
              </a:rPr>
              <a:t> Education</a:t>
            </a:r>
            <a:r>
              <a:rPr sz="2000" spc="-5" dirty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  <a:p>
            <a:pPr marL="723900" indent="-254000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723900" algn="l"/>
              </a:tabLst>
            </a:pPr>
            <a:r>
              <a:rPr sz="2000" spc="-5" dirty="0">
                <a:latin typeface="Times New Roman"/>
                <a:cs typeface="Times New Roman"/>
              </a:rPr>
              <a:t>The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definition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-5" dirty="0">
                <a:latin typeface="Times New Roman"/>
                <a:cs typeface="Times New Roman"/>
              </a:rPr>
              <a:t> the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statement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the</a:t>
            </a:r>
            <a:r>
              <a:rPr sz="2000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problem</a:t>
            </a:r>
            <a:r>
              <a:rPr sz="2000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should</a:t>
            </a:r>
            <a:r>
              <a:rPr sz="2000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have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certain</a:t>
            </a:r>
            <a:r>
              <a:rPr sz="2000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rationale.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95002" y="160508"/>
            <a:ext cx="8856980" cy="551180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357505" indent="-345440">
              <a:lnSpc>
                <a:spcPct val="100000"/>
              </a:lnSpc>
              <a:spcBef>
                <a:spcPts val="1300"/>
              </a:spcBef>
              <a:buAutoNum type="alphaLcParenBoth" startAt="3"/>
              <a:tabLst>
                <a:tab pos="358140" algn="l"/>
              </a:tabLst>
            </a:pPr>
            <a:r>
              <a:rPr sz="2000" b="1" spc="-5" dirty="0">
                <a:latin typeface="Times New Roman"/>
                <a:cs typeface="Times New Roman"/>
              </a:rPr>
              <a:t>Steps</a:t>
            </a:r>
            <a:r>
              <a:rPr sz="2000" b="1" spc="-2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in</a:t>
            </a:r>
            <a:r>
              <a:rPr sz="2000" b="1" spc="-2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defining</a:t>
            </a:r>
            <a:r>
              <a:rPr sz="2000" b="1" spc="-2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a</a:t>
            </a:r>
            <a:r>
              <a:rPr sz="2000" b="1" spc="-1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problem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000" spc="-5" dirty="0">
                <a:latin typeface="Times New Roman"/>
                <a:cs typeface="Times New Roman"/>
              </a:rPr>
              <a:t>The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following</a:t>
            </a:r>
            <a:r>
              <a:rPr sz="2000" spc="-5" dirty="0">
                <a:latin typeface="Times New Roman"/>
                <a:cs typeface="Times New Roman"/>
              </a:rPr>
              <a:t> steps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are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to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followed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in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defining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problem</a:t>
            </a:r>
            <a:endParaRPr sz="2000">
              <a:latin typeface="Times New Roman"/>
              <a:cs typeface="Times New Roman"/>
            </a:endParaRPr>
          </a:p>
          <a:p>
            <a:pPr marL="723900" lvl="1" indent="-254000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723900" algn="l"/>
              </a:tabLst>
            </a:pPr>
            <a:r>
              <a:rPr sz="2000" spc="-5" dirty="0">
                <a:latin typeface="Times New Roman"/>
                <a:cs typeface="Times New Roman"/>
              </a:rPr>
              <a:t>Researcher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should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have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to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develop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conceptual</a:t>
            </a:r>
            <a:r>
              <a:rPr sz="2000" b="1" spc="-1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framework</a:t>
            </a:r>
            <a:r>
              <a:rPr sz="2000" b="1" spc="-1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of</a:t>
            </a:r>
            <a:r>
              <a:rPr sz="2000" b="1" spc="-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the</a:t>
            </a:r>
            <a:r>
              <a:rPr sz="2000" b="1" spc="-1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problem.</a:t>
            </a:r>
            <a:endParaRPr sz="2000">
              <a:latin typeface="Times New Roman"/>
              <a:cs typeface="Times New Roman"/>
            </a:endParaRPr>
          </a:p>
          <a:p>
            <a:pPr marL="469900" marR="901065">
              <a:lnSpc>
                <a:spcPct val="150000"/>
              </a:lnSpc>
            </a:pPr>
            <a:r>
              <a:rPr sz="2000" spc="-5" dirty="0">
                <a:latin typeface="Times New Roman"/>
                <a:cs typeface="Times New Roman"/>
              </a:rPr>
              <a:t>The conceptual </a:t>
            </a:r>
            <a:r>
              <a:rPr sz="2000" dirty="0">
                <a:latin typeface="Times New Roman"/>
                <a:cs typeface="Times New Roman"/>
              </a:rPr>
              <a:t>framework </a:t>
            </a:r>
            <a:r>
              <a:rPr sz="2000" spc="-5" dirty="0">
                <a:latin typeface="Times New Roman"/>
                <a:cs typeface="Times New Roman"/>
              </a:rPr>
              <a:t>should </a:t>
            </a:r>
            <a:r>
              <a:rPr sz="2000" dirty="0">
                <a:latin typeface="Times New Roman"/>
                <a:cs typeface="Times New Roman"/>
              </a:rPr>
              <a:t>be </a:t>
            </a:r>
            <a:r>
              <a:rPr sz="2000" spc="-5" dirty="0">
                <a:latin typeface="Times New Roman"/>
                <a:cs typeface="Times New Roman"/>
              </a:rPr>
              <a:t>such that it can </a:t>
            </a:r>
            <a:r>
              <a:rPr sz="2000" dirty="0">
                <a:latin typeface="Times New Roman"/>
                <a:cs typeface="Times New Roman"/>
              </a:rPr>
              <a:t>be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stated into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verbal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form.</a:t>
            </a:r>
            <a:endParaRPr sz="2000">
              <a:latin typeface="Times New Roman"/>
              <a:cs typeface="Times New Roman"/>
            </a:endParaRPr>
          </a:p>
          <a:p>
            <a:pPr marL="723265" lvl="1" indent="-254000">
              <a:lnSpc>
                <a:spcPct val="100000"/>
              </a:lnSpc>
              <a:spcBef>
                <a:spcPts val="1200"/>
              </a:spcBef>
              <a:buFont typeface="Times New Roman"/>
              <a:buAutoNum type="arabicPeriod" startAt="2"/>
              <a:tabLst>
                <a:tab pos="723900" algn="l"/>
              </a:tabLst>
            </a:pPr>
            <a:r>
              <a:rPr sz="2000" b="1" spc="-5" dirty="0">
                <a:latin typeface="Times New Roman"/>
                <a:cs typeface="Times New Roman"/>
              </a:rPr>
              <a:t>Delimiting</a:t>
            </a:r>
            <a:r>
              <a:rPr sz="2000" b="1" spc="-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the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elements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the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problem.</a:t>
            </a:r>
            <a:endParaRPr sz="2000">
              <a:latin typeface="Times New Roman"/>
              <a:cs typeface="Times New Roman"/>
            </a:endParaRPr>
          </a:p>
          <a:p>
            <a:pPr marL="723265" lvl="1" indent="-254000">
              <a:lnSpc>
                <a:spcPct val="100000"/>
              </a:lnSpc>
              <a:spcBef>
                <a:spcPts val="1200"/>
              </a:spcBef>
              <a:buFont typeface="Times New Roman"/>
              <a:buAutoNum type="arabicPeriod" startAt="2"/>
              <a:tabLst>
                <a:tab pos="723900" algn="l"/>
              </a:tabLst>
            </a:pPr>
            <a:r>
              <a:rPr sz="2000" b="1" spc="-5" dirty="0">
                <a:latin typeface="Times New Roman"/>
                <a:cs typeface="Times New Roman"/>
              </a:rPr>
              <a:t>Classifying</a:t>
            </a:r>
            <a:r>
              <a:rPr sz="2000" b="1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the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elements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in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the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homogeneous</a:t>
            </a:r>
            <a:r>
              <a:rPr sz="2000" b="1" spc="-1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group.</a:t>
            </a:r>
            <a:endParaRPr sz="2000">
              <a:latin typeface="Times New Roman"/>
              <a:cs typeface="Times New Roman"/>
            </a:endParaRPr>
          </a:p>
          <a:p>
            <a:pPr marL="723265" lvl="1" indent="-254000">
              <a:lnSpc>
                <a:spcPct val="100000"/>
              </a:lnSpc>
              <a:spcBef>
                <a:spcPts val="1200"/>
              </a:spcBef>
              <a:buFont typeface="Times New Roman"/>
              <a:buAutoNum type="arabicPeriod" startAt="2"/>
              <a:tabLst>
                <a:tab pos="723900" algn="l"/>
              </a:tabLst>
            </a:pPr>
            <a:r>
              <a:rPr sz="2000" b="1" spc="-5" dirty="0">
                <a:latin typeface="Times New Roman"/>
                <a:cs typeface="Times New Roman"/>
              </a:rPr>
              <a:t>Locating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the </a:t>
            </a:r>
            <a:r>
              <a:rPr sz="2000" b="1" spc="-5" dirty="0">
                <a:latin typeface="Times New Roman"/>
                <a:cs typeface="Times New Roman"/>
              </a:rPr>
              <a:t>key-points</a:t>
            </a:r>
            <a:r>
              <a:rPr sz="2000" b="1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in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the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conceptual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framework.</a:t>
            </a:r>
            <a:endParaRPr sz="2000">
              <a:latin typeface="Times New Roman"/>
              <a:cs typeface="Times New Roman"/>
            </a:endParaRPr>
          </a:p>
          <a:p>
            <a:pPr marL="723265" lvl="1" indent="-254000">
              <a:lnSpc>
                <a:spcPct val="100000"/>
              </a:lnSpc>
              <a:spcBef>
                <a:spcPts val="1200"/>
              </a:spcBef>
              <a:buFont typeface="Times New Roman"/>
              <a:buAutoNum type="arabicPeriod" startAt="2"/>
              <a:tabLst>
                <a:tab pos="723900" algn="l"/>
              </a:tabLst>
            </a:pPr>
            <a:r>
              <a:rPr sz="2000" b="1" spc="-5" dirty="0">
                <a:latin typeface="Times New Roman"/>
                <a:cs typeface="Times New Roman"/>
              </a:rPr>
              <a:t>Evaluating</a:t>
            </a:r>
            <a:r>
              <a:rPr sz="2000" b="1" spc="-2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the</a:t>
            </a:r>
            <a:r>
              <a:rPr sz="2000" b="1" spc="-1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theoretical</a:t>
            </a:r>
            <a:r>
              <a:rPr sz="2000" b="1" spc="-1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security</a:t>
            </a:r>
            <a:r>
              <a:rPr sz="2000" b="1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the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problem.</a:t>
            </a:r>
            <a:endParaRPr sz="2000">
              <a:latin typeface="Times New Roman"/>
              <a:cs typeface="Times New Roman"/>
            </a:endParaRPr>
          </a:p>
          <a:p>
            <a:pPr marL="469900" marR="5080" lvl="1">
              <a:lnSpc>
                <a:spcPct val="150000"/>
              </a:lnSpc>
              <a:buAutoNum type="arabicPeriod" startAt="2"/>
              <a:tabLst>
                <a:tab pos="723900" algn="l"/>
              </a:tabLst>
            </a:pPr>
            <a:r>
              <a:rPr sz="2000" spc="-5" dirty="0">
                <a:latin typeface="Times New Roman"/>
                <a:cs typeface="Times New Roman"/>
              </a:rPr>
              <a:t>The </a:t>
            </a:r>
            <a:r>
              <a:rPr sz="2000" b="1" dirty="0">
                <a:latin typeface="Times New Roman"/>
                <a:cs typeface="Times New Roman"/>
              </a:rPr>
              <a:t>final form </a:t>
            </a:r>
            <a:r>
              <a:rPr sz="2000" dirty="0">
                <a:latin typeface="Times New Roman"/>
                <a:cs typeface="Times New Roman"/>
              </a:rPr>
              <a:t>of </a:t>
            </a:r>
            <a:r>
              <a:rPr sz="2000" spc="-5" dirty="0">
                <a:latin typeface="Times New Roman"/>
                <a:cs typeface="Times New Roman"/>
              </a:rPr>
              <a:t>the statement can </a:t>
            </a:r>
            <a:r>
              <a:rPr sz="2000" dirty="0">
                <a:latin typeface="Times New Roman"/>
                <a:cs typeface="Times New Roman"/>
              </a:rPr>
              <a:t>be given </a:t>
            </a:r>
            <a:r>
              <a:rPr sz="2000" b="1" spc="-5" dirty="0">
                <a:latin typeface="Times New Roman"/>
                <a:cs typeface="Times New Roman"/>
              </a:rPr>
              <a:t>into </a:t>
            </a:r>
            <a:r>
              <a:rPr sz="2000" b="1" dirty="0">
                <a:latin typeface="Times New Roman"/>
                <a:cs typeface="Times New Roman"/>
              </a:rPr>
              <a:t>verbal form to a </a:t>
            </a:r>
            <a:r>
              <a:rPr sz="2000" b="1" spc="-5" dirty="0">
                <a:latin typeface="Times New Roman"/>
                <a:cs typeface="Times New Roman"/>
              </a:rPr>
              <a:t>conceptual </a:t>
            </a:r>
            <a:r>
              <a:rPr sz="2000" b="1" spc="-484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framework</a:t>
            </a:r>
            <a:r>
              <a:rPr sz="2000" b="1" spc="-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of the </a:t>
            </a:r>
            <a:r>
              <a:rPr sz="2000" b="1" spc="-5" dirty="0">
                <a:latin typeface="Times New Roman"/>
                <a:cs typeface="Times New Roman"/>
              </a:rPr>
              <a:t>problem.</a:t>
            </a:r>
            <a:endParaRPr sz="2000">
              <a:latin typeface="Times New Roman"/>
              <a:cs typeface="Times New Roman"/>
            </a:endParaRPr>
          </a:p>
          <a:p>
            <a:pPr marL="723900" lvl="1" indent="-254000">
              <a:lnSpc>
                <a:spcPct val="100000"/>
              </a:lnSpc>
              <a:spcBef>
                <a:spcPts val="1200"/>
              </a:spcBef>
              <a:buAutoNum type="arabicPeriod" startAt="2"/>
              <a:tabLst>
                <a:tab pos="723900" algn="l"/>
              </a:tabLst>
            </a:pPr>
            <a:r>
              <a:rPr sz="2000" spc="-5" dirty="0">
                <a:latin typeface="Times New Roman"/>
                <a:cs typeface="Times New Roman"/>
              </a:rPr>
              <a:t>Deciding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the </a:t>
            </a:r>
            <a:r>
              <a:rPr sz="2000" b="1" spc="-5" dirty="0">
                <a:latin typeface="Times New Roman"/>
                <a:cs typeface="Times New Roman"/>
              </a:rPr>
              <a:t>practical</a:t>
            </a:r>
            <a:r>
              <a:rPr sz="2000" b="1" spc="-1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difficulty</a:t>
            </a:r>
            <a:r>
              <a:rPr sz="2000" b="1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in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conducting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the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study.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67037" y="438918"/>
            <a:ext cx="8112125" cy="5511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Times New Roman"/>
                <a:cs typeface="Times New Roman"/>
              </a:rPr>
              <a:t>(d)</a:t>
            </a:r>
            <a:r>
              <a:rPr sz="2000" b="1" spc="-1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Ways</a:t>
            </a:r>
            <a:r>
              <a:rPr sz="2000" b="1" spc="-1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to</a:t>
            </a:r>
            <a:r>
              <a:rPr sz="2000" b="1" spc="-2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Define</a:t>
            </a:r>
            <a:r>
              <a:rPr sz="2000" b="1" spc="-1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the</a:t>
            </a:r>
            <a:r>
              <a:rPr sz="2000" b="1" spc="-1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Problem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latin typeface="Times New Roman"/>
                <a:cs typeface="Times New Roman"/>
              </a:rPr>
              <a:t>The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following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are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various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ways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defining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problem:</a:t>
            </a:r>
            <a:endParaRPr sz="2000">
              <a:latin typeface="Times New Roman"/>
              <a:cs typeface="Times New Roman"/>
            </a:endParaRPr>
          </a:p>
          <a:p>
            <a:pPr marL="266065" indent="-254000">
              <a:lnSpc>
                <a:spcPct val="100000"/>
              </a:lnSpc>
              <a:buFont typeface="Times New Roman"/>
              <a:buAutoNum type="arabicPeriod"/>
              <a:tabLst>
                <a:tab pos="266700" algn="l"/>
              </a:tabLst>
            </a:pPr>
            <a:r>
              <a:rPr sz="2000" b="1" spc="-5" dirty="0">
                <a:latin typeface="Times New Roman"/>
                <a:cs typeface="Times New Roman"/>
              </a:rPr>
              <a:t>Analyse</a:t>
            </a:r>
            <a:r>
              <a:rPr sz="2000" b="1" spc="-1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the</a:t>
            </a:r>
            <a:r>
              <a:rPr sz="2000" b="1" spc="-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major</a:t>
            </a:r>
            <a:r>
              <a:rPr sz="2000" b="1" spc="-1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problems</a:t>
            </a:r>
            <a:r>
              <a:rPr sz="2000" b="1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problems</a:t>
            </a:r>
            <a:r>
              <a:rPr sz="2000" spc="-5" dirty="0">
                <a:latin typeface="Times New Roman"/>
                <a:cs typeface="Times New Roman"/>
              </a:rPr>
              <a:t> in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terms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5" dirty="0">
                <a:latin typeface="Times New Roman"/>
                <a:cs typeface="Times New Roman"/>
              </a:rPr>
              <a:t> subordinate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problems.</a:t>
            </a:r>
            <a:endParaRPr sz="2000">
              <a:latin typeface="Times New Roman"/>
              <a:cs typeface="Times New Roman"/>
            </a:endParaRPr>
          </a:p>
          <a:p>
            <a:pPr marL="266065" indent="-254000">
              <a:lnSpc>
                <a:spcPct val="100000"/>
              </a:lnSpc>
              <a:buFont typeface="Times New Roman"/>
              <a:buAutoNum type="arabicPeriod"/>
              <a:tabLst>
                <a:tab pos="266700" algn="l"/>
              </a:tabLst>
            </a:pPr>
            <a:r>
              <a:rPr sz="2000" b="1" spc="-5" dirty="0">
                <a:latin typeface="Times New Roman"/>
                <a:cs typeface="Times New Roman"/>
              </a:rPr>
              <a:t>Statement</a:t>
            </a:r>
            <a:r>
              <a:rPr sz="2000" b="1" spc="-2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delimits</a:t>
            </a:r>
            <a:r>
              <a:rPr sz="2000" b="1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the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scope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the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study.</a:t>
            </a:r>
            <a:endParaRPr sz="2000">
              <a:latin typeface="Times New Roman"/>
              <a:cs typeface="Times New Roman"/>
            </a:endParaRPr>
          </a:p>
          <a:p>
            <a:pPr marL="266700" indent="-254000">
              <a:lnSpc>
                <a:spcPct val="100000"/>
              </a:lnSpc>
              <a:buAutoNum type="arabicPeriod"/>
              <a:tabLst>
                <a:tab pos="266700" algn="l"/>
              </a:tabLst>
            </a:pPr>
            <a:r>
              <a:rPr sz="2000" spc="-5" dirty="0">
                <a:latin typeface="Times New Roman"/>
                <a:cs typeface="Times New Roman"/>
              </a:rPr>
              <a:t>Orientation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the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problem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in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unique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direction:</a:t>
            </a:r>
            <a:endParaRPr sz="2000">
              <a:latin typeface="Times New Roman"/>
              <a:cs typeface="Times New Roman"/>
            </a:endParaRPr>
          </a:p>
          <a:p>
            <a:pPr marL="1271905" lvl="1" indent="-345440">
              <a:lnSpc>
                <a:spcPct val="100000"/>
              </a:lnSpc>
              <a:buAutoNum type="alphaLcParenBoth"/>
              <a:tabLst>
                <a:tab pos="1272540" algn="l"/>
              </a:tabLst>
            </a:pP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historical</a:t>
            </a:r>
            <a:r>
              <a:rPr sz="2000" b="1" spc="-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account,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remote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recent.</a:t>
            </a:r>
            <a:endParaRPr sz="2000">
              <a:latin typeface="Times New Roman"/>
              <a:cs typeface="Times New Roman"/>
            </a:endParaRPr>
          </a:p>
          <a:p>
            <a:pPr marL="1286510" lvl="1" indent="-360045">
              <a:lnSpc>
                <a:spcPct val="100000"/>
              </a:lnSpc>
              <a:buAutoNum type="alphaLcParenBoth"/>
              <a:tabLst>
                <a:tab pos="1287145" algn="l"/>
              </a:tabLst>
            </a:pP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survey</a:t>
            </a:r>
            <a:r>
              <a:rPr sz="2000" b="1" spc="-1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of</a:t>
            </a:r>
            <a:r>
              <a:rPr sz="2000" b="1" spc="-1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previous</a:t>
            </a:r>
            <a:r>
              <a:rPr sz="2000" b="1" spc="-1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study</a:t>
            </a:r>
            <a:r>
              <a:rPr sz="2000" b="1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related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studies.</a:t>
            </a:r>
            <a:endParaRPr sz="2000">
              <a:latin typeface="Times New Roman"/>
              <a:cs typeface="Times New Roman"/>
            </a:endParaRPr>
          </a:p>
          <a:p>
            <a:pPr marL="1271905" lvl="1" indent="-345440">
              <a:lnSpc>
                <a:spcPct val="100000"/>
              </a:lnSpc>
              <a:buAutoNum type="alphaLcParenBoth"/>
              <a:tabLst>
                <a:tab pos="1272540" algn="l"/>
              </a:tabLst>
            </a:pPr>
            <a:r>
              <a:rPr sz="2000" spc="-5" dirty="0">
                <a:latin typeface="Times New Roman"/>
                <a:cs typeface="Times New Roman"/>
              </a:rPr>
              <a:t>An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analysis</a:t>
            </a:r>
            <a:r>
              <a:rPr sz="2000" b="1" spc="-1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of</a:t>
            </a:r>
            <a:r>
              <a:rPr sz="2000" b="1" spc="-1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previous</a:t>
            </a:r>
            <a:r>
              <a:rPr sz="2000" b="1" spc="-1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studies</a:t>
            </a:r>
            <a:r>
              <a:rPr sz="2000" b="1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related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subjects.</a:t>
            </a:r>
            <a:endParaRPr sz="2000">
              <a:latin typeface="Times New Roman"/>
              <a:cs typeface="Times New Roman"/>
            </a:endParaRPr>
          </a:p>
          <a:p>
            <a:pPr marL="1286510" lvl="1" indent="-360045">
              <a:lnSpc>
                <a:spcPct val="100000"/>
              </a:lnSpc>
              <a:buFont typeface="Times New Roman"/>
              <a:buAutoNum type="alphaLcParenBoth"/>
              <a:tabLst>
                <a:tab pos="1287145" algn="l"/>
              </a:tabLst>
            </a:pPr>
            <a:r>
              <a:rPr sz="2000" b="1" spc="-5" dirty="0">
                <a:latin typeface="Times New Roman"/>
                <a:cs typeface="Times New Roman"/>
              </a:rPr>
              <a:t>Preliminary</a:t>
            </a:r>
            <a:r>
              <a:rPr sz="2000" b="1" spc="-5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survey.</a:t>
            </a:r>
            <a:endParaRPr sz="2000">
              <a:latin typeface="Times New Roman"/>
              <a:cs typeface="Times New Roman"/>
            </a:endParaRPr>
          </a:p>
          <a:p>
            <a:pPr marL="266700" indent="-254000">
              <a:lnSpc>
                <a:spcPct val="100000"/>
              </a:lnSpc>
              <a:buAutoNum type="arabicPeriod"/>
              <a:tabLst>
                <a:tab pos="266700" algn="l"/>
              </a:tabLst>
            </a:pPr>
            <a:r>
              <a:rPr sz="2000" spc="-5" dirty="0">
                <a:latin typeface="Times New Roman"/>
                <a:cs typeface="Times New Roman"/>
              </a:rPr>
              <a:t>Description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the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general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nature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the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problem.</a:t>
            </a:r>
            <a:endParaRPr sz="2000">
              <a:latin typeface="Times New Roman"/>
              <a:cs typeface="Times New Roman"/>
            </a:endParaRPr>
          </a:p>
          <a:p>
            <a:pPr marL="1271905" lvl="1" indent="-345440">
              <a:lnSpc>
                <a:spcPct val="100000"/>
              </a:lnSpc>
              <a:buAutoNum type="alphaLcParenBoth"/>
              <a:tabLst>
                <a:tab pos="1272540" algn="l"/>
              </a:tabLst>
            </a:pPr>
            <a:r>
              <a:rPr sz="2000" spc="-5" dirty="0">
                <a:latin typeface="Times New Roman"/>
                <a:cs typeface="Times New Roman"/>
              </a:rPr>
              <a:t>Type.</a:t>
            </a:r>
            <a:endParaRPr sz="2000">
              <a:latin typeface="Times New Roman"/>
              <a:cs typeface="Times New Roman"/>
            </a:endParaRPr>
          </a:p>
          <a:p>
            <a:pPr marL="1286510" lvl="1" indent="-360045">
              <a:lnSpc>
                <a:spcPct val="100000"/>
              </a:lnSpc>
              <a:buAutoNum type="alphaLcParenBoth"/>
              <a:tabLst>
                <a:tab pos="1287145" algn="l"/>
              </a:tabLst>
            </a:pPr>
            <a:r>
              <a:rPr sz="2000" spc="-5" dirty="0">
                <a:latin typeface="Times New Roman"/>
                <a:cs typeface="Times New Roman"/>
              </a:rPr>
              <a:t>Source.</a:t>
            </a:r>
            <a:endParaRPr sz="2000">
              <a:latin typeface="Times New Roman"/>
              <a:cs typeface="Times New Roman"/>
            </a:endParaRPr>
          </a:p>
          <a:p>
            <a:pPr marL="1271905" lvl="1" indent="-345440">
              <a:lnSpc>
                <a:spcPct val="100000"/>
              </a:lnSpc>
              <a:buAutoNum type="alphaLcParenBoth"/>
              <a:tabLst>
                <a:tab pos="1272540" algn="l"/>
              </a:tabLst>
            </a:pPr>
            <a:r>
              <a:rPr sz="2000" spc="-5" dirty="0">
                <a:latin typeface="Times New Roman"/>
                <a:cs typeface="Times New Roman"/>
              </a:rPr>
              <a:t>Procedure.</a:t>
            </a:r>
            <a:endParaRPr sz="2000">
              <a:latin typeface="Times New Roman"/>
              <a:cs typeface="Times New Roman"/>
            </a:endParaRPr>
          </a:p>
          <a:p>
            <a:pPr marL="266065" indent="-254000">
              <a:lnSpc>
                <a:spcPct val="100000"/>
              </a:lnSpc>
              <a:buFont typeface="Times New Roman"/>
              <a:buAutoNum type="arabicPeriod"/>
              <a:tabLst>
                <a:tab pos="266700" algn="l"/>
              </a:tabLst>
            </a:pPr>
            <a:r>
              <a:rPr sz="2000" b="1" spc="-5" dirty="0">
                <a:latin typeface="Times New Roman"/>
                <a:cs typeface="Times New Roman"/>
              </a:rPr>
              <a:t>Statement</a:t>
            </a:r>
            <a:r>
              <a:rPr sz="2000" b="1" spc="-2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of</a:t>
            </a:r>
            <a:r>
              <a:rPr sz="2000" b="1" spc="-1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limitations</a:t>
            </a:r>
            <a:r>
              <a:rPr sz="2000" b="1" spc="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the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technique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employed.</a:t>
            </a:r>
            <a:endParaRPr sz="2000">
              <a:latin typeface="Times New Roman"/>
              <a:cs typeface="Times New Roman"/>
            </a:endParaRPr>
          </a:p>
          <a:p>
            <a:pPr marL="266065" indent="-254000">
              <a:lnSpc>
                <a:spcPct val="100000"/>
              </a:lnSpc>
              <a:buFont typeface="Times New Roman"/>
              <a:buAutoNum type="arabicPeriod"/>
              <a:tabLst>
                <a:tab pos="266700" algn="l"/>
              </a:tabLst>
            </a:pPr>
            <a:r>
              <a:rPr sz="2000" b="1" spc="-5" dirty="0">
                <a:latin typeface="Times New Roman"/>
                <a:cs typeface="Times New Roman"/>
              </a:rPr>
              <a:t>Recognitions</a:t>
            </a:r>
            <a:r>
              <a:rPr sz="2000" b="1" spc="-2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of</a:t>
            </a:r>
            <a:r>
              <a:rPr sz="2000" b="1" spc="-1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assumptions</a:t>
            </a:r>
            <a:r>
              <a:rPr sz="2000" b="1" spc="-2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and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Implications.</a:t>
            </a:r>
            <a:endParaRPr sz="2000">
              <a:latin typeface="Times New Roman"/>
              <a:cs typeface="Times New Roman"/>
            </a:endParaRPr>
          </a:p>
          <a:p>
            <a:pPr marL="266700" indent="-254000">
              <a:lnSpc>
                <a:spcPct val="100000"/>
              </a:lnSpc>
              <a:buAutoNum type="arabicPeriod"/>
              <a:tabLst>
                <a:tab pos="266700" algn="l"/>
              </a:tabLst>
            </a:pPr>
            <a:r>
              <a:rPr sz="2000" dirty="0">
                <a:latin typeface="Times New Roman"/>
                <a:cs typeface="Times New Roman"/>
              </a:rPr>
              <a:t>Importance-value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significance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the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study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education.</a:t>
            </a:r>
            <a:endParaRPr sz="2000">
              <a:latin typeface="Times New Roman"/>
              <a:cs typeface="Times New Roman"/>
            </a:endParaRPr>
          </a:p>
          <a:p>
            <a:pPr marL="266700" indent="-254000">
              <a:lnSpc>
                <a:spcPct val="100000"/>
              </a:lnSpc>
              <a:buAutoNum type="arabicPeriod"/>
              <a:tabLst>
                <a:tab pos="266700" algn="l"/>
              </a:tabLst>
            </a:pPr>
            <a:r>
              <a:rPr sz="2000" spc="-5" dirty="0">
                <a:latin typeface="Times New Roman"/>
                <a:cs typeface="Times New Roman"/>
              </a:rPr>
              <a:t>Definition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terms.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Ethics</a:t>
            </a:r>
            <a:r>
              <a:rPr spc="-35" dirty="0"/>
              <a:t> </a:t>
            </a:r>
            <a:r>
              <a:rPr spc="-5" dirty="0"/>
              <a:t>in</a:t>
            </a:r>
            <a:r>
              <a:rPr spc="-30" dirty="0"/>
              <a:t> </a:t>
            </a:r>
            <a:r>
              <a:rPr spc="-5" dirty="0"/>
              <a:t>Engineering</a:t>
            </a:r>
            <a:r>
              <a:rPr spc="-30" dirty="0"/>
              <a:t> </a:t>
            </a:r>
            <a:r>
              <a:rPr spc="-5" dirty="0"/>
              <a:t>Research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9475" y="591463"/>
            <a:ext cx="10128250" cy="551180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380365" indent="-368300">
              <a:lnSpc>
                <a:spcPct val="100000"/>
              </a:lnSpc>
              <a:spcBef>
                <a:spcPts val="1300"/>
              </a:spcBef>
              <a:buFont typeface="Yu Gothic UI"/>
              <a:buChar char="□"/>
              <a:tabLst>
                <a:tab pos="380365" algn="l"/>
                <a:tab pos="381000" algn="l"/>
              </a:tabLst>
            </a:pP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Engineering</a:t>
            </a:r>
            <a:r>
              <a:rPr sz="2000" spc="-1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ethics</a:t>
            </a:r>
            <a:r>
              <a:rPr sz="2000" spc="-1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is</a:t>
            </a:r>
            <a:r>
              <a:rPr sz="2000" spc="-1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a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 system</a:t>
            </a:r>
            <a:r>
              <a:rPr sz="2000" spc="-1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of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 moral</a:t>
            </a:r>
            <a:r>
              <a:rPr sz="2000" spc="-1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principles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that</a:t>
            </a:r>
            <a:r>
              <a:rPr sz="2000" spc="-1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apply</a:t>
            </a:r>
            <a:r>
              <a:rPr sz="2000" spc="-1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to the</a:t>
            </a:r>
            <a:r>
              <a:rPr sz="2000" spc="-1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practice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of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 engineering.</a:t>
            </a:r>
            <a:endParaRPr sz="2000">
              <a:latin typeface="Times New Roman"/>
              <a:cs typeface="Times New Roman"/>
            </a:endParaRPr>
          </a:p>
          <a:p>
            <a:pPr marL="380365" marR="5080" indent="-368300">
              <a:lnSpc>
                <a:spcPct val="150000"/>
              </a:lnSpc>
              <a:buFont typeface="Yu Gothic UI"/>
              <a:buChar char="□"/>
              <a:tabLst>
                <a:tab pos="380365" algn="l"/>
                <a:tab pos="381000" algn="l"/>
              </a:tabLst>
            </a:pP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It's</a:t>
            </a:r>
            <a:r>
              <a:rPr sz="2000" spc="25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a</a:t>
            </a:r>
            <a:r>
              <a:rPr sz="2000" spc="2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scholarly</a:t>
            </a:r>
            <a:r>
              <a:rPr sz="2000" spc="2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discipline</a:t>
            </a:r>
            <a:r>
              <a:rPr sz="2000" spc="3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that's</a:t>
            </a:r>
            <a:r>
              <a:rPr sz="2000" spc="2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closely</a:t>
            </a:r>
            <a:r>
              <a:rPr sz="2000" spc="2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related</a:t>
            </a:r>
            <a:r>
              <a:rPr sz="2000" spc="25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to</a:t>
            </a:r>
            <a:r>
              <a:rPr sz="2000" spc="25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subjects</a:t>
            </a:r>
            <a:r>
              <a:rPr sz="2000" spc="2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like</a:t>
            </a:r>
            <a:r>
              <a:rPr sz="2000" spc="2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the</a:t>
            </a:r>
            <a:r>
              <a:rPr sz="2000" spc="25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philosophy</a:t>
            </a:r>
            <a:r>
              <a:rPr sz="2000" spc="25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of</a:t>
            </a:r>
            <a:r>
              <a:rPr sz="2000" spc="25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science</a:t>
            </a:r>
            <a:r>
              <a:rPr sz="2000" spc="2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and</a:t>
            </a:r>
            <a:r>
              <a:rPr sz="2000" spc="25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the </a:t>
            </a:r>
            <a:r>
              <a:rPr sz="2000" spc="-484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ethics</a:t>
            </a:r>
            <a:r>
              <a:rPr sz="2000" spc="-1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of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technology.</a:t>
            </a:r>
            <a:endParaRPr sz="2000">
              <a:latin typeface="Times New Roman"/>
              <a:cs typeface="Times New Roman"/>
            </a:endParaRPr>
          </a:p>
          <a:p>
            <a:pPr marL="494665">
              <a:lnSpc>
                <a:spcPct val="100000"/>
              </a:lnSpc>
              <a:spcBef>
                <a:spcPts val="1200"/>
              </a:spcBef>
            </a:pPr>
            <a:r>
              <a:rPr sz="2000" b="1" spc="-5" dirty="0">
                <a:solidFill>
                  <a:srgbClr val="001C35"/>
                </a:solidFill>
                <a:latin typeface="Times New Roman"/>
                <a:cs typeface="Times New Roman"/>
              </a:rPr>
              <a:t>Ethics</a:t>
            </a:r>
            <a:r>
              <a:rPr sz="2000" b="1" spc="-25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001C35"/>
                </a:solidFill>
                <a:latin typeface="Times New Roman"/>
                <a:cs typeface="Times New Roman"/>
              </a:rPr>
              <a:t>in</a:t>
            </a:r>
            <a:r>
              <a:rPr sz="2000" b="1" spc="-25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001C35"/>
                </a:solidFill>
                <a:latin typeface="Times New Roman"/>
                <a:cs typeface="Times New Roman"/>
              </a:rPr>
              <a:t>engineering</a:t>
            </a:r>
            <a:r>
              <a:rPr sz="2000" b="1" spc="-25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001C35"/>
                </a:solidFill>
                <a:latin typeface="Times New Roman"/>
                <a:cs typeface="Times New Roman"/>
              </a:rPr>
              <a:t>includes:</a:t>
            </a:r>
            <a:endParaRPr sz="2000">
              <a:latin typeface="Times New Roman"/>
              <a:cs typeface="Times New Roman"/>
            </a:endParaRPr>
          </a:p>
          <a:p>
            <a:pPr marL="558165" lvl="1" indent="-153035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558800" algn="l"/>
              </a:tabLst>
            </a:pP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Respecting</a:t>
            </a:r>
            <a:r>
              <a:rPr sz="2000" spc="-5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others</a:t>
            </a:r>
            <a:endParaRPr sz="2000">
              <a:latin typeface="Times New Roman"/>
              <a:cs typeface="Times New Roman"/>
            </a:endParaRPr>
          </a:p>
          <a:p>
            <a:pPr marL="558165" lvl="1" indent="-153035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558800" algn="l"/>
              </a:tabLst>
            </a:pP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Keeping</a:t>
            </a:r>
            <a:r>
              <a:rPr sz="2000" spc="-5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promises</a:t>
            </a:r>
            <a:endParaRPr sz="2000">
              <a:latin typeface="Times New Roman"/>
              <a:cs typeface="Times New Roman"/>
            </a:endParaRPr>
          </a:p>
          <a:p>
            <a:pPr marL="558165" lvl="1" indent="-153035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558800" algn="l"/>
              </a:tabLst>
            </a:pP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Avoiding</a:t>
            </a:r>
            <a:r>
              <a:rPr sz="2000" spc="-35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unnecessary</a:t>
            </a:r>
            <a:r>
              <a:rPr sz="2000" spc="-3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problems</a:t>
            </a:r>
            <a:endParaRPr sz="2000">
              <a:latin typeface="Times New Roman"/>
              <a:cs typeface="Times New Roman"/>
            </a:endParaRPr>
          </a:p>
          <a:p>
            <a:pPr marL="558165" lvl="1" indent="-153035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558800" algn="l"/>
              </a:tabLst>
            </a:pP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Avoiding</a:t>
            </a:r>
            <a:r>
              <a:rPr sz="2000" spc="-25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cheating</a:t>
            </a:r>
            <a:r>
              <a:rPr sz="2000" spc="-25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and</a:t>
            </a:r>
            <a:r>
              <a:rPr sz="2000" spc="-25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dishonesty</a:t>
            </a:r>
            <a:endParaRPr sz="2000">
              <a:latin typeface="Times New Roman"/>
              <a:cs typeface="Times New Roman"/>
            </a:endParaRPr>
          </a:p>
          <a:p>
            <a:pPr marL="558165" lvl="1" indent="-153035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558800" algn="l"/>
              </a:tabLst>
            </a:pP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Showing</a:t>
            </a:r>
            <a:r>
              <a:rPr sz="2000" spc="-5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gratitude</a:t>
            </a:r>
            <a:endParaRPr sz="2000">
              <a:latin typeface="Times New Roman"/>
              <a:cs typeface="Times New Roman"/>
            </a:endParaRPr>
          </a:p>
          <a:p>
            <a:pPr marL="558165" lvl="1" indent="-153035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558800" algn="l"/>
              </a:tabLst>
            </a:pP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Being</a:t>
            </a:r>
            <a:r>
              <a:rPr sz="2000" spc="-15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guided</a:t>
            </a:r>
            <a:r>
              <a:rPr sz="2000" spc="-1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by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 the</a:t>
            </a:r>
            <a:r>
              <a:rPr sz="2000" spc="-15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highest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 standards</a:t>
            </a:r>
            <a:r>
              <a:rPr sz="2000" spc="-15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of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honesty</a:t>
            </a:r>
            <a:r>
              <a:rPr sz="2000" spc="-1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and</a:t>
            </a:r>
            <a:r>
              <a:rPr sz="2000" spc="-1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integrity</a:t>
            </a:r>
            <a:endParaRPr sz="2000">
              <a:latin typeface="Times New Roman"/>
              <a:cs typeface="Times New Roman"/>
            </a:endParaRPr>
          </a:p>
          <a:p>
            <a:pPr marL="621665" lvl="1" indent="-216535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622300" algn="l"/>
              </a:tabLst>
            </a:pP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Acknowledging</a:t>
            </a:r>
            <a:r>
              <a:rPr sz="2000" spc="-5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errors</a:t>
            </a:r>
            <a:endParaRPr sz="2000">
              <a:latin typeface="Times New Roman"/>
              <a:cs typeface="Times New Roman"/>
            </a:endParaRPr>
          </a:p>
          <a:p>
            <a:pPr marL="558165" lvl="1" indent="-153035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558800" algn="l"/>
              </a:tabLst>
            </a:pP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Advising</a:t>
            </a:r>
            <a:r>
              <a:rPr sz="2000" spc="-15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clients</a:t>
            </a:r>
            <a:r>
              <a:rPr sz="2000" spc="-1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or</a:t>
            </a:r>
            <a:r>
              <a:rPr sz="2000" spc="-1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employers</a:t>
            </a:r>
            <a:r>
              <a:rPr sz="2000" spc="-1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when</a:t>
            </a:r>
            <a:r>
              <a:rPr sz="2000" spc="-15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a</a:t>
            </a:r>
            <a:r>
              <a:rPr sz="2000" spc="-1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project</a:t>
            </a:r>
            <a:r>
              <a:rPr sz="2000" spc="-1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won't</a:t>
            </a:r>
            <a:r>
              <a:rPr sz="2000" spc="-1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be</a:t>
            </a:r>
            <a:r>
              <a:rPr sz="2000" spc="-1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successful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52328" y="505376"/>
            <a:ext cx="50730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Ethics</a:t>
            </a:r>
            <a:r>
              <a:rPr spc="-25" dirty="0"/>
              <a:t> </a:t>
            </a:r>
            <a:r>
              <a:rPr spc="-5" dirty="0"/>
              <a:t>in</a:t>
            </a:r>
            <a:r>
              <a:rPr spc="-25" dirty="0"/>
              <a:t> </a:t>
            </a:r>
            <a:r>
              <a:rPr spc="-5" dirty="0"/>
              <a:t>engineering</a:t>
            </a:r>
            <a:r>
              <a:rPr spc="-25" dirty="0"/>
              <a:t> </a:t>
            </a:r>
            <a:r>
              <a:rPr spc="-5" dirty="0"/>
              <a:t>research</a:t>
            </a:r>
            <a:r>
              <a:rPr spc="-20" dirty="0"/>
              <a:t> </a:t>
            </a:r>
            <a:r>
              <a:rPr spc="-5" dirty="0"/>
              <a:t>practice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731494" y="1164555"/>
            <a:ext cx="8878570" cy="3225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Engineering ethics are the moral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principles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and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values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that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guide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engineering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practices. </a:t>
            </a:r>
            <a:r>
              <a:rPr sz="2000" spc="-484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They</a:t>
            </a:r>
            <a:r>
              <a:rPr sz="2000" spc="-1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include:</a:t>
            </a:r>
            <a:endParaRPr sz="2000">
              <a:latin typeface="Times New Roman"/>
              <a:cs typeface="Times New Roman"/>
            </a:endParaRPr>
          </a:p>
          <a:p>
            <a:pPr marL="533400" indent="-152400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533400" algn="l"/>
              </a:tabLst>
            </a:pP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Honesty</a:t>
            </a:r>
            <a:endParaRPr sz="2000">
              <a:latin typeface="Times New Roman"/>
              <a:cs typeface="Times New Roman"/>
            </a:endParaRPr>
          </a:p>
          <a:p>
            <a:pPr marL="533400" indent="-152400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533400" algn="l"/>
              </a:tabLst>
            </a:pP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Integrity</a:t>
            </a:r>
            <a:endParaRPr sz="2000">
              <a:latin typeface="Times New Roman"/>
              <a:cs typeface="Times New Roman"/>
            </a:endParaRPr>
          </a:p>
          <a:p>
            <a:pPr marL="533400" indent="-152400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533400" algn="l"/>
              </a:tabLst>
            </a:pP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Accountability</a:t>
            </a:r>
            <a:endParaRPr sz="2000">
              <a:latin typeface="Times New Roman"/>
              <a:cs typeface="Times New Roman"/>
            </a:endParaRPr>
          </a:p>
          <a:p>
            <a:pPr marL="533400" indent="-152400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533400" algn="l"/>
              </a:tabLst>
            </a:pP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Respect</a:t>
            </a:r>
            <a:r>
              <a:rPr sz="2000" spc="-25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for</a:t>
            </a:r>
            <a:r>
              <a:rPr sz="2000" spc="-15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life</a:t>
            </a:r>
            <a:r>
              <a:rPr sz="2000" spc="-2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and</a:t>
            </a:r>
            <a:r>
              <a:rPr sz="2000" spc="-2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property</a:t>
            </a:r>
            <a:endParaRPr sz="2000">
              <a:latin typeface="Times New Roman"/>
              <a:cs typeface="Times New Roman"/>
            </a:endParaRPr>
          </a:p>
          <a:p>
            <a:pPr marL="533400" indent="-152400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533400" algn="l"/>
              </a:tabLst>
            </a:pP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Concern</a:t>
            </a:r>
            <a:r>
              <a:rPr sz="2000" spc="-2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for</a:t>
            </a:r>
            <a:r>
              <a:rPr sz="2000" spc="-15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public</a:t>
            </a:r>
            <a:r>
              <a:rPr sz="2000" spc="-15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safety</a:t>
            </a:r>
            <a:r>
              <a:rPr sz="2000" spc="-15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and</a:t>
            </a:r>
            <a:r>
              <a:rPr sz="2000" spc="-2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welfare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11543" y="785822"/>
            <a:ext cx="995870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2000" spc="-5" dirty="0">
                <a:latin typeface="Times New Roman"/>
                <a:cs typeface="Times New Roman"/>
              </a:rPr>
              <a:t>Researchers</a:t>
            </a:r>
            <a:r>
              <a:rPr sz="2000" spc="7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make</a:t>
            </a:r>
            <a:r>
              <a:rPr sz="2000" spc="7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many</a:t>
            </a:r>
            <a:r>
              <a:rPr sz="2000" spc="7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choices</a:t>
            </a:r>
            <a:r>
              <a:rPr sz="2000" spc="8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that</a:t>
            </a:r>
            <a:r>
              <a:rPr sz="2000" spc="7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matter</a:t>
            </a:r>
            <a:r>
              <a:rPr sz="2000" spc="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from</a:t>
            </a:r>
            <a:r>
              <a:rPr sz="2000" spc="8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an</a:t>
            </a:r>
            <a:r>
              <a:rPr sz="2000" spc="7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ethical</a:t>
            </a:r>
            <a:r>
              <a:rPr sz="2000" spc="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perspective</a:t>
            </a:r>
            <a:r>
              <a:rPr sz="2000" spc="8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and</a:t>
            </a:r>
            <a:r>
              <a:rPr sz="2000" spc="7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influence</a:t>
            </a:r>
            <a:r>
              <a:rPr sz="2000" spc="7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the</a:t>
            </a:r>
            <a:r>
              <a:rPr sz="2000" spc="8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effects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5" dirty="0">
                <a:latin typeface="Times New Roman"/>
                <a:cs typeface="Times New Roman"/>
              </a:rPr>
              <a:t> technology in many </a:t>
            </a:r>
            <a:r>
              <a:rPr sz="2000" dirty="0">
                <a:latin typeface="Times New Roman"/>
                <a:cs typeface="Times New Roman"/>
              </a:rPr>
              <a:t>different </a:t>
            </a:r>
            <a:r>
              <a:rPr sz="2000" spc="-5" dirty="0">
                <a:latin typeface="Times New Roman"/>
                <a:cs typeface="Times New Roman"/>
              </a:rPr>
              <a:t>ways: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85557" y="2767021"/>
            <a:ext cx="3359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Times New Roman"/>
                <a:cs typeface="Times New Roman"/>
              </a:rPr>
              <a:t>(ii)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15015" y="4595821"/>
            <a:ext cx="4064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Times New Roman"/>
                <a:cs typeface="Times New Roman"/>
              </a:rPr>
              <a:t>(iii)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56099" y="1700221"/>
            <a:ext cx="9632315" cy="3683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9445" marR="8890" indent="-627380" algn="just">
              <a:lnSpc>
                <a:spcPct val="150000"/>
              </a:lnSpc>
              <a:spcBef>
                <a:spcPts val="100"/>
              </a:spcBef>
            </a:pPr>
            <a:r>
              <a:rPr sz="2000" dirty="0">
                <a:latin typeface="Times New Roman"/>
                <a:cs typeface="Times New Roman"/>
              </a:rPr>
              <a:t>(i)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By</a:t>
            </a:r>
            <a:r>
              <a:rPr sz="2000" spc="254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setting</a:t>
            </a:r>
            <a:r>
              <a:rPr sz="2000" spc="26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the</a:t>
            </a:r>
            <a:r>
              <a:rPr sz="2000" spc="254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ethically</a:t>
            </a:r>
            <a:r>
              <a:rPr sz="2000" spc="25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right</a:t>
            </a:r>
            <a:r>
              <a:rPr sz="2000" spc="2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requirements</a:t>
            </a:r>
            <a:r>
              <a:rPr sz="2000" spc="254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at</a:t>
            </a:r>
            <a:r>
              <a:rPr sz="2000" spc="254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the</a:t>
            </a:r>
            <a:r>
              <a:rPr sz="2000" spc="2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very</a:t>
            </a:r>
            <a:r>
              <a:rPr sz="2000" spc="2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outset,</a:t>
            </a:r>
            <a:r>
              <a:rPr sz="2000" spc="26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engineering</a:t>
            </a:r>
            <a:r>
              <a:rPr sz="2000" spc="25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researchers </a:t>
            </a:r>
            <a:r>
              <a:rPr sz="2000" spc="-49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can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ultimately </a:t>
            </a:r>
            <a:r>
              <a:rPr sz="2000" spc="-5" dirty="0">
                <a:latin typeface="Times New Roman"/>
                <a:cs typeface="Times New Roman"/>
              </a:rPr>
              <a:t>influence the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effects </a:t>
            </a:r>
            <a:r>
              <a:rPr sz="2000" dirty="0">
                <a:latin typeface="Times New Roman"/>
                <a:cs typeface="Times New Roman"/>
              </a:rPr>
              <a:t>of </a:t>
            </a:r>
            <a:r>
              <a:rPr sz="2000" spc="-5" dirty="0">
                <a:latin typeface="Times New Roman"/>
                <a:cs typeface="Times New Roman"/>
              </a:rPr>
              <a:t>the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developed </a:t>
            </a:r>
            <a:r>
              <a:rPr sz="2000" spc="-5" dirty="0">
                <a:latin typeface="Times New Roman"/>
                <a:cs typeface="Times New Roman"/>
              </a:rPr>
              <a:t>technology.</a:t>
            </a:r>
            <a:endParaRPr sz="2000">
              <a:latin typeface="Times New Roman"/>
              <a:cs typeface="Times New Roman"/>
            </a:endParaRPr>
          </a:p>
          <a:p>
            <a:pPr marL="639445" marR="5080" algn="just">
              <a:lnSpc>
                <a:spcPct val="150000"/>
              </a:lnSpc>
            </a:pPr>
            <a:r>
              <a:rPr sz="2000" dirty="0">
                <a:latin typeface="Times New Roman"/>
                <a:cs typeface="Times New Roman"/>
              </a:rPr>
              <a:t>Influence </a:t>
            </a:r>
            <a:r>
              <a:rPr sz="2000" spc="-5" dirty="0">
                <a:latin typeface="Times New Roman"/>
                <a:cs typeface="Times New Roman"/>
              </a:rPr>
              <a:t>may also </a:t>
            </a:r>
            <a:r>
              <a:rPr sz="2000" dirty="0">
                <a:latin typeface="Times New Roman"/>
                <a:cs typeface="Times New Roman"/>
              </a:rPr>
              <a:t>be </a:t>
            </a:r>
            <a:r>
              <a:rPr sz="2000" spc="-5" dirty="0">
                <a:latin typeface="Times New Roman"/>
                <a:cs typeface="Times New Roman"/>
              </a:rPr>
              <a:t>applied </a:t>
            </a:r>
            <a:r>
              <a:rPr sz="2000" dirty="0">
                <a:latin typeface="Times New Roman"/>
                <a:cs typeface="Times New Roman"/>
              </a:rPr>
              <a:t>by researchers </a:t>
            </a:r>
            <a:r>
              <a:rPr sz="2000" spc="-5" dirty="0">
                <a:latin typeface="Times New Roman"/>
                <a:cs typeface="Times New Roman"/>
              </a:rPr>
              <a:t>through </a:t>
            </a:r>
            <a:r>
              <a:rPr sz="2000" dirty="0">
                <a:latin typeface="Times New Roman"/>
                <a:cs typeface="Times New Roman"/>
              </a:rPr>
              <a:t>design (a process </a:t>
            </a:r>
            <a:r>
              <a:rPr sz="2000" spc="-5" dirty="0">
                <a:latin typeface="Times New Roman"/>
                <a:cs typeface="Times New Roman"/>
              </a:rPr>
              <a:t>that translates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the</a:t>
            </a:r>
            <a:r>
              <a:rPr sz="2000" dirty="0">
                <a:latin typeface="Times New Roman"/>
                <a:cs typeface="Times New Roman"/>
              </a:rPr>
              <a:t> requirements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into</a:t>
            </a:r>
            <a:r>
              <a:rPr sz="2000" dirty="0">
                <a:latin typeface="Times New Roman"/>
                <a:cs typeface="Times New Roman"/>
              </a:rPr>
              <a:t> a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blueprint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to</a:t>
            </a:r>
            <a:r>
              <a:rPr sz="2000" dirty="0">
                <a:latin typeface="Times New Roman"/>
                <a:cs typeface="Times New Roman"/>
              </a:rPr>
              <a:t> fulfill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those</a:t>
            </a:r>
            <a:r>
              <a:rPr sz="2000" dirty="0">
                <a:latin typeface="Times New Roman"/>
                <a:cs typeface="Times New Roman"/>
              </a:rPr>
              <a:t> requirements).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During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the</a:t>
            </a:r>
            <a:r>
              <a:rPr sz="2000" dirty="0">
                <a:latin typeface="Times New Roman"/>
                <a:cs typeface="Times New Roman"/>
              </a:rPr>
              <a:t> design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process, decision </a:t>
            </a:r>
            <a:r>
              <a:rPr sz="2000" spc="-5" dirty="0">
                <a:latin typeface="Times New Roman"/>
                <a:cs typeface="Times New Roman"/>
              </a:rPr>
              <a:t>is to </a:t>
            </a:r>
            <a:r>
              <a:rPr sz="2000" dirty="0">
                <a:latin typeface="Times New Roman"/>
                <a:cs typeface="Times New Roman"/>
              </a:rPr>
              <a:t>be </a:t>
            </a:r>
            <a:r>
              <a:rPr sz="2000" spc="-5" dirty="0">
                <a:latin typeface="Times New Roman"/>
                <a:cs typeface="Times New Roman"/>
              </a:rPr>
              <a:t>made about the </a:t>
            </a:r>
            <a:r>
              <a:rPr sz="2000" dirty="0">
                <a:latin typeface="Times New Roman"/>
                <a:cs typeface="Times New Roman"/>
              </a:rPr>
              <a:t>priority </a:t>
            </a:r>
            <a:r>
              <a:rPr sz="2000" spc="-5" dirty="0">
                <a:latin typeface="Times New Roman"/>
                <a:cs typeface="Times New Roman"/>
              </a:rPr>
              <a:t>in importance </a:t>
            </a:r>
            <a:r>
              <a:rPr sz="2000" dirty="0">
                <a:latin typeface="Times New Roman"/>
                <a:cs typeface="Times New Roman"/>
              </a:rPr>
              <a:t>of </a:t>
            </a:r>
            <a:r>
              <a:rPr sz="2000" spc="-5" dirty="0">
                <a:latin typeface="Times New Roman"/>
                <a:cs typeface="Times New Roman"/>
              </a:rPr>
              <a:t>the </a:t>
            </a:r>
            <a:r>
              <a:rPr sz="2000" dirty="0">
                <a:latin typeface="Times New Roman"/>
                <a:cs typeface="Times New Roman"/>
              </a:rPr>
              <a:t>requirements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taking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ethical aspects into consideration.</a:t>
            </a:r>
            <a:endParaRPr sz="2000">
              <a:latin typeface="Times New Roman"/>
              <a:cs typeface="Times New Roman"/>
            </a:endParaRPr>
          </a:p>
          <a:p>
            <a:pPr marL="639445" marR="10795" algn="just">
              <a:lnSpc>
                <a:spcPct val="150000"/>
              </a:lnSpc>
            </a:pPr>
            <a:r>
              <a:rPr sz="2000" spc="-5" dirty="0">
                <a:latin typeface="Times New Roman"/>
                <a:cs typeface="Times New Roman"/>
              </a:rPr>
              <a:t>Thirdly, engineering </a:t>
            </a:r>
            <a:r>
              <a:rPr sz="2000" dirty="0">
                <a:latin typeface="Times New Roman"/>
                <a:cs typeface="Times New Roman"/>
              </a:rPr>
              <a:t>researchers have </a:t>
            </a:r>
            <a:r>
              <a:rPr sz="2000" spc="-5" dirty="0">
                <a:latin typeface="Times New Roman"/>
                <a:cs typeface="Times New Roman"/>
              </a:rPr>
              <a:t>to choose </a:t>
            </a:r>
            <a:r>
              <a:rPr sz="2000" dirty="0">
                <a:latin typeface="Times New Roman"/>
                <a:cs typeface="Times New Roman"/>
              </a:rPr>
              <a:t>between different </a:t>
            </a:r>
            <a:r>
              <a:rPr sz="2000" spc="-5" dirty="0">
                <a:latin typeface="Times New Roman"/>
                <a:cs typeface="Times New Roman"/>
              </a:rPr>
              <a:t>alternatives </a:t>
            </a:r>
            <a:r>
              <a:rPr sz="2000" dirty="0">
                <a:latin typeface="Times New Roman"/>
                <a:cs typeface="Times New Roman"/>
              </a:rPr>
              <a:t>fulfilling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similar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functions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52200" y="978111"/>
            <a:ext cx="9082405" cy="414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According</a:t>
            </a:r>
            <a:r>
              <a:rPr sz="2000" spc="425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to</a:t>
            </a:r>
            <a:r>
              <a:rPr sz="2000" spc="415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the</a:t>
            </a:r>
            <a:r>
              <a:rPr sz="2000" spc="905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Office</a:t>
            </a:r>
            <a:r>
              <a:rPr sz="2000" spc="915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of</a:t>
            </a:r>
            <a:r>
              <a:rPr sz="2000" spc="915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Research</a:t>
            </a:r>
            <a:r>
              <a:rPr sz="2000" spc="905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Integrity,</a:t>
            </a:r>
            <a:r>
              <a:rPr sz="2000" spc="915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research</a:t>
            </a:r>
            <a:r>
              <a:rPr sz="2000" spc="915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misconduct</a:t>
            </a:r>
            <a:r>
              <a:rPr sz="2000" spc="91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is</a:t>
            </a:r>
            <a:r>
              <a:rPr sz="2000" spc="905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defined </a:t>
            </a:r>
            <a:r>
              <a:rPr sz="2000" spc="-49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as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plagiarism,</a:t>
            </a:r>
            <a:r>
              <a:rPr sz="2000" spc="5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fabrication,</a:t>
            </a:r>
            <a:r>
              <a:rPr sz="2000" spc="5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or</a:t>
            </a:r>
            <a:r>
              <a:rPr sz="2000" spc="5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falsification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in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the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 planning,</a:t>
            </a:r>
            <a:r>
              <a:rPr sz="2000" spc="5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conducting,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 reviewing,</a:t>
            </a:r>
            <a:r>
              <a:rPr sz="2000" spc="5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or </a:t>
            </a:r>
            <a:r>
              <a:rPr sz="2000" spc="-484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reporting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of research.</a:t>
            </a:r>
            <a:endParaRPr sz="20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1200"/>
              </a:spcBef>
            </a:pPr>
            <a:r>
              <a:rPr sz="2000" b="1" spc="-5" dirty="0">
                <a:solidFill>
                  <a:srgbClr val="001C35"/>
                </a:solidFill>
                <a:latin typeface="Times New Roman"/>
                <a:cs typeface="Times New Roman"/>
              </a:rPr>
              <a:t>Here</a:t>
            </a:r>
            <a:r>
              <a:rPr sz="2000" b="1" spc="-2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01C35"/>
                </a:solidFill>
                <a:latin typeface="Times New Roman"/>
                <a:cs typeface="Times New Roman"/>
              </a:rPr>
              <a:t>are</a:t>
            </a:r>
            <a:r>
              <a:rPr sz="2000" b="1" spc="-1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001C35"/>
                </a:solidFill>
                <a:latin typeface="Times New Roman"/>
                <a:cs typeface="Times New Roman"/>
              </a:rPr>
              <a:t>some</a:t>
            </a:r>
            <a:r>
              <a:rPr sz="2000" b="1" spc="-15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01C35"/>
                </a:solidFill>
                <a:latin typeface="Times New Roman"/>
                <a:cs typeface="Times New Roman"/>
              </a:rPr>
              <a:t>types</a:t>
            </a:r>
            <a:r>
              <a:rPr sz="2000" b="1" spc="-15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01C35"/>
                </a:solidFill>
                <a:latin typeface="Times New Roman"/>
                <a:cs typeface="Times New Roman"/>
              </a:rPr>
              <a:t>of</a:t>
            </a:r>
            <a:r>
              <a:rPr sz="2000" b="1" spc="-1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001C35"/>
                </a:solidFill>
                <a:latin typeface="Times New Roman"/>
                <a:cs typeface="Times New Roman"/>
              </a:rPr>
              <a:t>research</a:t>
            </a:r>
            <a:r>
              <a:rPr sz="2000" b="1" spc="-15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01C35"/>
                </a:solidFill>
                <a:latin typeface="Times New Roman"/>
                <a:cs typeface="Times New Roman"/>
              </a:rPr>
              <a:t>misconduct:</a:t>
            </a:r>
            <a:endParaRPr sz="2000">
              <a:latin typeface="Times New Roman"/>
              <a:cs typeface="Times New Roman"/>
            </a:endParaRPr>
          </a:p>
          <a:p>
            <a:pPr marL="469900" marR="41275" indent="-88900">
              <a:lnSpc>
                <a:spcPct val="150000"/>
              </a:lnSpc>
              <a:buSzPct val="95000"/>
              <a:buFont typeface="Arial"/>
              <a:buChar char="•"/>
              <a:tabLst>
                <a:tab pos="471170" algn="l"/>
                <a:tab pos="2532380" algn="l"/>
                <a:tab pos="3429000" algn="l"/>
                <a:tab pos="4388485" algn="l"/>
                <a:tab pos="5109210" algn="l"/>
                <a:tab pos="6283960" algn="l"/>
                <a:tab pos="7148830" algn="l"/>
                <a:tab pos="7498080" algn="l"/>
                <a:tab pos="8256905" algn="l"/>
              </a:tabLst>
            </a:pPr>
            <a:r>
              <a:rPr sz="2000" b="1" spc="-5" dirty="0">
                <a:solidFill>
                  <a:srgbClr val="001C35"/>
                </a:solidFill>
                <a:latin typeface="Times New Roman"/>
                <a:cs typeface="Times New Roman"/>
              </a:rPr>
              <a:t>Plagiarism</a:t>
            </a:r>
            <a:r>
              <a:rPr sz="2000" b="1" dirty="0">
                <a:solidFill>
                  <a:srgbClr val="001C35"/>
                </a:solidFill>
                <a:latin typeface="Times New Roman"/>
                <a:cs typeface="Times New Roman"/>
              </a:rPr>
              <a:t>:</a:t>
            </a:r>
            <a:r>
              <a:rPr sz="2000" b="1" spc="25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Usin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g	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anothe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r	person's	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ideas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,	processes,	results,	or	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word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s	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without 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giving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 credit.</a:t>
            </a:r>
            <a:endParaRPr sz="2000">
              <a:latin typeface="Times New Roman"/>
              <a:cs typeface="Times New Roman"/>
            </a:endParaRPr>
          </a:p>
          <a:p>
            <a:pPr marL="470534" indent="-90170">
              <a:lnSpc>
                <a:spcPct val="100000"/>
              </a:lnSpc>
              <a:spcBef>
                <a:spcPts val="1200"/>
              </a:spcBef>
              <a:buSzPct val="95000"/>
              <a:buFont typeface="Arial"/>
              <a:buChar char="•"/>
              <a:tabLst>
                <a:tab pos="471170" algn="l"/>
              </a:tabLst>
            </a:pPr>
            <a:r>
              <a:rPr sz="2000" b="1" spc="-5" dirty="0">
                <a:solidFill>
                  <a:srgbClr val="001C35"/>
                </a:solidFill>
                <a:latin typeface="Times New Roman"/>
                <a:cs typeface="Times New Roman"/>
              </a:rPr>
              <a:t>Fabrication:</a:t>
            </a:r>
            <a:r>
              <a:rPr sz="2000" b="1" spc="2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Making</a:t>
            </a:r>
            <a:r>
              <a:rPr sz="2000" spc="-15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up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data</a:t>
            </a:r>
            <a:r>
              <a:rPr sz="2000" spc="-1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or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results</a:t>
            </a:r>
            <a:r>
              <a:rPr sz="2000" spc="-1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and</a:t>
            </a:r>
            <a:r>
              <a:rPr sz="2000" spc="-1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recording</a:t>
            </a:r>
            <a:r>
              <a:rPr sz="2000" spc="-1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or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reporting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 them.</a:t>
            </a:r>
            <a:endParaRPr sz="2000">
              <a:latin typeface="Times New Roman"/>
              <a:cs typeface="Times New Roman"/>
            </a:endParaRPr>
          </a:p>
          <a:p>
            <a:pPr marL="469900" marR="78740" indent="-88900">
              <a:lnSpc>
                <a:spcPct val="150000"/>
              </a:lnSpc>
              <a:buSzPct val="95000"/>
              <a:buFont typeface="Arial"/>
              <a:buChar char="•"/>
              <a:tabLst>
                <a:tab pos="471170" algn="l"/>
                <a:tab pos="3531870" algn="l"/>
                <a:tab pos="4585335" algn="l"/>
                <a:tab pos="5782310" algn="l"/>
                <a:tab pos="7120890" algn="l"/>
                <a:tab pos="7539355" algn="l"/>
                <a:tab pos="8783320" algn="l"/>
              </a:tabLst>
            </a:pPr>
            <a:r>
              <a:rPr sz="2000" b="1" spc="-5" dirty="0">
                <a:solidFill>
                  <a:srgbClr val="001C35"/>
                </a:solidFill>
                <a:latin typeface="Times New Roman"/>
                <a:cs typeface="Times New Roman"/>
              </a:rPr>
              <a:t>Falsification</a:t>
            </a:r>
            <a:r>
              <a:rPr sz="2000" b="1" dirty="0">
                <a:solidFill>
                  <a:srgbClr val="001C35"/>
                </a:solidFill>
                <a:latin typeface="Times New Roman"/>
                <a:cs typeface="Times New Roman"/>
              </a:rPr>
              <a:t>:</a:t>
            </a:r>
            <a:r>
              <a:rPr sz="2000" b="1" spc="35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Manipulatin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g	research	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materials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,	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equipment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,	or	processes,	or 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changing</a:t>
            </a:r>
            <a:r>
              <a:rPr sz="2000" spc="-1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or omitting data or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results.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148905" y="397800"/>
            <a:ext cx="38874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Types</a:t>
            </a:r>
            <a:r>
              <a:rPr spc="-35" dirty="0"/>
              <a:t> </a:t>
            </a:r>
            <a:r>
              <a:rPr dirty="0"/>
              <a:t>of</a:t>
            </a:r>
            <a:r>
              <a:rPr spc="-30" dirty="0"/>
              <a:t> </a:t>
            </a:r>
            <a:r>
              <a:rPr spc="-5" dirty="0"/>
              <a:t>research</a:t>
            </a:r>
            <a:r>
              <a:rPr spc="-30" dirty="0"/>
              <a:t> </a:t>
            </a:r>
            <a:r>
              <a:rPr dirty="0"/>
              <a:t>misconduct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35977" y="1889788"/>
            <a:ext cx="651255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Times New Roman"/>
                <a:cs typeface="Times New Roman"/>
              </a:rPr>
              <a:t>How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are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supervisors,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reviewers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editors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alerted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to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plagiarism?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39450" y="2194587"/>
            <a:ext cx="406400" cy="139700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300"/>
              </a:spcBef>
            </a:pPr>
            <a:r>
              <a:rPr sz="2000" dirty="0">
                <a:latin typeface="Times New Roman"/>
                <a:cs typeface="Times New Roman"/>
              </a:rPr>
              <a:t>(i)</a:t>
            </a:r>
            <a:endParaRPr sz="20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spcBef>
                <a:spcPts val="1200"/>
              </a:spcBef>
            </a:pPr>
            <a:r>
              <a:rPr sz="2000" dirty="0">
                <a:latin typeface="Times New Roman"/>
                <a:cs typeface="Times New Roman"/>
              </a:rPr>
              <a:t>(ii)</a:t>
            </a:r>
            <a:endParaRPr sz="20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spcBef>
                <a:spcPts val="1200"/>
              </a:spcBef>
            </a:pPr>
            <a:r>
              <a:rPr sz="2000" dirty="0">
                <a:latin typeface="Times New Roman"/>
                <a:cs typeface="Times New Roman"/>
              </a:rPr>
              <a:t>(iii)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07528" y="2194587"/>
            <a:ext cx="7181850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2000" spc="-5" dirty="0">
                <a:latin typeface="Times New Roman"/>
                <a:cs typeface="Times New Roman"/>
              </a:rPr>
              <a:t>Original author comes to </a:t>
            </a:r>
            <a:r>
              <a:rPr sz="2000" dirty="0">
                <a:latin typeface="Times New Roman"/>
                <a:cs typeface="Times New Roman"/>
              </a:rPr>
              <a:t>know </a:t>
            </a:r>
            <a:r>
              <a:rPr sz="2000" spc="-5" dirty="0">
                <a:latin typeface="Times New Roman"/>
                <a:cs typeface="Times New Roman"/>
              </a:rPr>
              <a:t>and informs everyone concerned.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Sometimes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reviewer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finds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out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about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it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during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the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review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process.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Or,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readers</a:t>
            </a:r>
            <a:r>
              <a:rPr sz="2000" spc="-5" dirty="0">
                <a:latin typeface="Times New Roman"/>
                <a:cs typeface="Times New Roman"/>
              </a:rPr>
              <a:t> who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come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across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the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article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book,</a:t>
            </a:r>
            <a:r>
              <a:rPr sz="2000" spc="-5" dirty="0">
                <a:latin typeface="Times New Roman"/>
                <a:cs typeface="Times New Roman"/>
              </a:rPr>
              <a:t> while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doing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research.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22035" y="857939"/>
            <a:ext cx="9830435" cy="38690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0365" marR="8890" indent="-368300">
              <a:lnSpc>
                <a:spcPct val="150000"/>
              </a:lnSpc>
              <a:spcBef>
                <a:spcPts val="100"/>
              </a:spcBef>
              <a:buFont typeface="Yu Gothic UI"/>
              <a:buChar char="□"/>
              <a:tabLst>
                <a:tab pos="380365" algn="l"/>
                <a:tab pos="381000" algn="l"/>
              </a:tabLst>
            </a:pPr>
            <a:r>
              <a:rPr sz="2000" spc="-5" dirty="0">
                <a:solidFill>
                  <a:srgbClr val="040C28"/>
                </a:solidFill>
                <a:latin typeface="Times New Roman"/>
                <a:cs typeface="Times New Roman"/>
              </a:rPr>
              <a:t>Authors</a:t>
            </a:r>
            <a:r>
              <a:rPr sz="2000" spc="390" dirty="0">
                <a:solidFill>
                  <a:srgbClr val="040C28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40C28"/>
                </a:solidFill>
                <a:latin typeface="Times New Roman"/>
                <a:cs typeface="Times New Roman"/>
              </a:rPr>
              <a:t>should</a:t>
            </a:r>
            <a:r>
              <a:rPr sz="2000" spc="395" dirty="0">
                <a:solidFill>
                  <a:srgbClr val="040C28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40C28"/>
                </a:solidFill>
                <a:latin typeface="Times New Roman"/>
                <a:cs typeface="Times New Roman"/>
              </a:rPr>
              <a:t>not</a:t>
            </a:r>
            <a:r>
              <a:rPr sz="2000" spc="395" dirty="0">
                <a:solidFill>
                  <a:srgbClr val="040C28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40C28"/>
                </a:solidFill>
                <a:latin typeface="Times New Roman"/>
                <a:cs typeface="Times New Roman"/>
              </a:rPr>
              <a:t>use,</a:t>
            </a:r>
            <a:r>
              <a:rPr sz="2000" spc="395" dirty="0">
                <a:solidFill>
                  <a:srgbClr val="040C28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40C28"/>
                </a:solidFill>
                <a:latin typeface="Times New Roman"/>
                <a:cs typeface="Times New Roman"/>
              </a:rPr>
              <a:t>without</a:t>
            </a:r>
            <a:r>
              <a:rPr sz="2000" spc="395" dirty="0">
                <a:solidFill>
                  <a:srgbClr val="040C28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40C28"/>
                </a:solidFill>
                <a:latin typeface="Times New Roman"/>
                <a:cs typeface="Times New Roman"/>
              </a:rPr>
              <a:t>attribution,</a:t>
            </a:r>
            <a:r>
              <a:rPr sz="2000" spc="395" dirty="0">
                <a:solidFill>
                  <a:srgbClr val="040C28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40C28"/>
                </a:solidFill>
                <a:latin typeface="Times New Roman"/>
                <a:cs typeface="Times New Roman"/>
              </a:rPr>
              <a:t>text,</a:t>
            </a:r>
            <a:r>
              <a:rPr sz="2000" spc="395" dirty="0">
                <a:solidFill>
                  <a:srgbClr val="040C28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40C28"/>
                </a:solidFill>
                <a:latin typeface="Times New Roman"/>
                <a:cs typeface="Times New Roman"/>
              </a:rPr>
              <a:t>concepts,</a:t>
            </a:r>
            <a:r>
              <a:rPr sz="2000" spc="395" dirty="0">
                <a:solidFill>
                  <a:srgbClr val="040C28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40C28"/>
                </a:solidFill>
                <a:latin typeface="Times New Roman"/>
                <a:cs typeface="Times New Roman"/>
              </a:rPr>
              <a:t>data,</a:t>
            </a:r>
            <a:r>
              <a:rPr sz="2000" spc="395" dirty="0">
                <a:solidFill>
                  <a:srgbClr val="040C28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40C28"/>
                </a:solidFill>
                <a:latin typeface="Times New Roman"/>
                <a:cs typeface="Times New Roman"/>
              </a:rPr>
              <a:t>figures,</a:t>
            </a:r>
            <a:r>
              <a:rPr sz="2000" spc="395" dirty="0">
                <a:solidFill>
                  <a:srgbClr val="040C28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40C28"/>
                </a:solidFill>
                <a:latin typeface="Times New Roman"/>
                <a:cs typeface="Times New Roman"/>
              </a:rPr>
              <a:t>or</a:t>
            </a:r>
            <a:r>
              <a:rPr sz="2000" spc="395" dirty="0">
                <a:solidFill>
                  <a:srgbClr val="040C28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40C28"/>
                </a:solidFill>
                <a:latin typeface="Times New Roman"/>
                <a:cs typeface="Times New Roman"/>
              </a:rPr>
              <a:t>tables</a:t>
            </a:r>
            <a:r>
              <a:rPr sz="2000" spc="395" dirty="0">
                <a:solidFill>
                  <a:srgbClr val="040C28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40C28"/>
                </a:solidFill>
                <a:latin typeface="Times New Roman"/>
                <a:cs typeface="Times New Roman"/>
              </a:rPr>
              <a:t>from </a:t>
            </a:r>
            <a:r>
              <a:rPr sz="2000" spc="-484" dirty="0">
                <a:solidFill>
                  <a:srgbClr val="040C28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40C28"/>
                </a:solidFill>
                <a:latin typeface="Times New Roman"/>
                <a:cs typeface="Times New Roman"/>
              </a:rPr>
              <a:t>another</a:t>
            </a:r>
            <a:r>
              <a:rPr sz="2000" spc="-10" dirty="0">
                <a:solidFill>
                  <a:srgbClr val="040C28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40C28"/>
                </a:solidFill>
                <a:latin typeface="Times New Roman"/>
                <a:cs typeface="Times New Roman"/>
              </a:rPr>
              <a:t>work </a:t>
            </a:r>
            <a:r>
              <a:rPr sz="2000" dirty="0">
                <a:solidFill>
                  <a:srgbClr val="040C28"/>
                </a:solidFill>
                <a:latin typeface="Times New Roman"/>
                <a:cs typeface="Times New Roman"/>
              </a:rPr>
              <a:t>published </a:t>
            </a:r>
            <a:r>
              <a:rPr sz="2000" spc="-5" dirty="0">
                <a:solidFill>
                  <a:srgbClr val="040C28"/>
                </a:solidFill>
                <a:latin typeface="Times New Roman"/>
                <a:cs typeface="Times New Roman"/>
              </a:rPr>
              <a:t>either </a:t>
            </a:r>
            <a:r>
              <a:rPr sz="2000" dirty="0">
                <a:solidFill>
                  <a:srgbClr val="040C28"/>
                </a:solidFill>
                <a:latin typeface="Times New Roman"/>
                <a:cs typeface="Times New Roman"/>
              </a:rPr>
              <a:t>by others or by </a:t>
            </a:r>
            <a:r>
              <a:rPr sz="2000" spc="-5" dirty="0">
                <a:solidFill>
                  <a:srgbClr val="040C28"/>
                </a:solidFill>
                <a:latin typeface="Times New Roman"/>
                <a:cs typeface="Times New Roman"/>
              </a:rPr>
              <a:t>themselves</a:t>
            </a:r>
            <a:r>
              <a:rPr sz="2000" spc="-5" dirty="0">
                <a:solidFill>
                  <a:srgbClr val="202124"/>
                </a:solidFill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  <a:p>
            <a:pPr marL="380365" marR="5080" indent="-368300">
              <a:lnSpc>
                <a:spcPct val="150000"/>
              </a:lnSpc>
              <a:buFont typeface="Yu Gothic UI"/>
              <a:buChar char="□"/>
              <a:tabLst>
                <a:tab pos="380365" algn="l"/>
                <a:tab pos="381000" algn="l"/>
              </a:tabLst>
            </a:pPr>
            <a:r>
              <a:rPr sz="2000" spc="-5" dirty="0">
                <a:solidFill>
                  <a:srgbClr val="202124"/>
                </a:solidFill>
                <a:latin typeface="Times New Roman"/>
                <a:cs typeface="Times New Roman"/>
              </a:rPr>
              <a:t>Plagiarism</a:t>
            </a:r>
            <a:r>
              <a:rPr sz="2000" spc="250" dirty="0">
                <a:solidFill>
                  <a:srgbClr val="20212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202124"/>
                </a:solidFill>
                <a:latin typeface="Times New Roman"/>
                <a:cs typeface="Times New Roman"/>
              </a:rPr>
              <a:t>of</a:t>
            </a:r>
            <a:r>
              <a:rPr sz="2000" spc="250" dirty="0">
                <a:solidFill>
                  <a:srgbClr val="20212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202124"/>
                </a:solidFill>
                <a:latin typeface="Times New Roman"/>
                <a:cs typeface="Times New Roman"/>
              </a:rPr>
              <a:t>others'</a:t>
            </a:r>
            <a:r>
              <a:rPr sz="2000" spc="250" dirty="0">
                <a:solidFill>
                  <a:srgbClr val="202124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202124"/>
                </a:solidFill>
                <a:latin typeface="Times New Roman"/>
                <a:cs typeface="Times New Roman"/>
              </a:rPr>
              <a:t>works</a:t>
            </a:r>
            <a:r>
              <a:rPr sz="2000" spc="250" dirty="0">
                <a:solidFill>
                  <a:srgbClr val="202124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202124"/>
                </a:solidFill>
                <a:latin typeface="Times New Roman"/>
                <a:cs typeface="Times New Roman"/>
              </a:rPr>
              <a:t>and</a:t>
            </a:r>
            <a:r>
              <a:rPr sz="2000" spc="245" dirty="0">
                <a:solidFill>
                  <a:srgbClr val="202124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202124"/>
                </a:solidFill>
                <a:latin typeface="Times New Roman"/>
                <a:cs typeface="Times New Roman"/>
              </a:rPr>
              <a:t>self-plagiarism</a:t>
            </a:r>
            <a:r>
              <a:rPr sz="2000" spc="254" dirty="0">
                <a:solidFill>
                  <a:srgbClr val="202124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202124"/>
                </a:solidFill>
                <a:latin typeface="Times New Roman"/>
                <a:cs typeface="Times New Roman"/>
              </a:rPr>
              <a:t>are</a:t>
            </a:r>
            <a:r>
              <a:rPr sz="2000" spc="245" dirty="0">
                <a:solidFill>
                  <a:srgbClr val="202124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202124"/>
                </a:solidFill>
                <a:latin typeface="Times New Roman"/>
                <a:cs typeface="Times New Roman"/>
              </a:rPr>
              <a:t>serious</a:t>
            </a:r>
            <a:r>
              <a:rPr sz="2000" spc="250" dirty="0">
                <a:solidFill>
                  <a:srgbClr val="20212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202124"/>
                </a:solidFill>
                <a:latin typeface="Times New Roman"/>
                <a:cs typeface="Times New Roman"/>
              </a:rPr>
              <a:t>breaches</a:t>
            </a:r>
            <a:r>
              <a:rPr sz="2000" spc="250" dirty="0">
                <a:solidFill>
                  <a:srgbClr val="20212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202124"/>
                </a:solidFill>
                <a:latin typeface="Times New Roman"/>
                <a:cs typeface="Times New Roman"/>
              </a:rPr>
              <a:t>of</a:t>
            </a:r>
            <a:r>
              <a:rPr sz="2000" spc="250" dirty="0">
                <a:solidFill>
                  <a:srgbClr val="202124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202124"/>
                </a:solidFill>
                <a:latin typeface="Times New Roman"/>
                <a:cs typeface="Times New Roman"/>
              </a:rPr>
              <a:t>ethics</a:t>
            </a:r>
            <a:r>
              <a:rPr sz="2000" spc="245" dirty="0">
                <a:solidFill>
                  <a:srgbClr val="202124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202124"/>
                </a:solidFill>
                <a:latin typeface="Times New Roman"/>
                <a:cs typeface="Times New Roman"/>
              </a:rPr>
              <a:t>and</a:t>
            </a:r>
            <a:r>
              <a:rPr sz="2000" spc="250" dirty="0">
                <a:solidFill>
                  <a:srgbClr val="202124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202124"/>
                </a:solidFill>
                <a:latin typeface="Times New Roman"/>
                <a:cs typeface="Times New Roman"/>
              </a:rPr>
              <a:t>are</a:t>
            </a:r>
            <a:r>
              <a:rPr sz="2000" spc="245" dirty="0">
                <a:solidFill>
                  <a:srgbClr val="20212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202124"/>
                </a:solidFill>
                <a:latin typeface="Times New Roman"/>
                <a:cs typeface="Times New Roman"/>
              </a:rPr>
              <a:t>not </a:t>
            </a:r>
            <a:r>
              <a:rPr sz="2000" spc="-484" dirty="0">
                <a:solidFill>
                  <a:srgbClr val="202124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202124"/>
                </a:solidFill>
                <a:latin typeface="Times New Roman"/>
                <a:cs typeface="Times New Roman"/>
              </a:rPr>
              <a:t>tolerated.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har char="□"/>
            </a:pPr>
            <a:endParaRPr sz="2300">
              <a:latin typeface="Times New Roman"/>
              <a:cs typeface="Times New Roman"/>
            </a:endParaRPr>
          </a:p>
          <a:p>
            <a:pPr marL="252729">
              <a:lnSpc>
                <a:spcPct val="100000"/>
              </a:lnSpc>
            </a:pP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Some</a:t>
            </a:r>
            <a:r>
              <a:rPr sz="2000" spc="-15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ethical</a:t>
            </a:r>
            <a:r>
              <a:rPr sz="2000" spc="-1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issues</a:t>
            </a:r>
            <a:r>
              <a:rPr sz="2000" spc="-1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related</a:t>
            </a:r>
            <a:r>
              <a:rPr sz="2000" spc="-1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to</a:t>
            </a:r>
            <a:r>
              <a:rPr sz="2000" spc="-1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authorship</a:t>
            </a:r>
            <a:r>
              <a:rPr sz="2000" spc="-1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in</a:t>
            </a:r>
            <a:r>
              <a:rPr sz="2000" spc="-1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research</a:t>
            </a:r>
            <a:r>
              <a:rPr sz="2000" spc="-1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methodology</a:t>
            </a:r>
            <a:r>
              <a:rPr sz="2000" spc="-1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include:</a:t>
            </a:r>
            <a:endParaRPr sz="2000">
              <a:latin typeface="Times New Roman"/>
              <a:cs typeface="Times New Roman"/>
            </a:endParaRPr>
          </a:p>
          <a:p>
            <a:pPr marL="773430" lvl="1" indent="-153035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774065" algn="l"/>
              </a:tabLst>
            </a:pPr>
            <a:r>
              <a:rPr sz="2000" b="1" u="heavy" spc="-5" dirty="0">
                <a:solidFill>
                  <a:srgbClr val="001C35"/>
                </a:solidFill>
                <a:uFill>
                  <a:solidFill>
                    <a:srgbClr val="001C35"/>
                  </a:solidFill>
                </a:uFill>
                <a:latin typeface="Times New Roman"/>
                <a:cs typeface="Times New Roman"/>
              </a:rPr>
              <a:t>Scientific</a:t>
            </a:r>
            <a:r>
              <a:rPr sz="2000" b="1" u="heavy" spc="-50" dirty="0">
                <a:solidFill>
                  <a:srgbClr val="001C35"/>
                </a:solidFill>
                <a:uFill>
                  <a:solidFill>
                    <a:srgbClr val="001C35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b="1" u="heavy" dirty="0">
                <a:solidFill>
                  <a:srgbClr val="001C35"/>
                </a:solidFill>
                <a:uFill>
                  <a:solidFill>
                    <a:srgbClr val="001C35"/>
                  </a:solidFill>
                </a:uFill>
                <a:latin typeface="Times New Roman"/>
                <a:cs typeface="Times New Roman"/>
              </a:rPr>
              <a:t>misconduct</a:t>
            </a:r>
            <a:endParaRPr sz="2000">
              <a:latin typeface="Times New Roman"/>
              <a:cs typeface="Times New Roman"/>
            </a:endParaRPr>
          </a:p>
          <a:p>
            <a:pPr marL="1167130" marR="367665">
              <a:lnSpc>
                <a:spcPct val="150000"/>
              </a:lnSpc>
            </a:pP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This is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a violation of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the standard codes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of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scholarly conduct and ethical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behavior </a:t>
            </a:r>
            <a:r>
              <a:rPr sz="2000" spc="-484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in</a:t>
            </a:r>
            <a:r>
              <a:rPr sz="2000" spc="-1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the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publication of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scientific</a:t>
            </a:r>
            <a:r>
              <a:rPr sz="2000" spc="-1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research.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97151" y="326083"/>
            <a:ext cx="45872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Ethical</a:t>
            </a:r>
            <a:r>
              <a:rPr spc="-30" dirty="0"/>
              <a:t> </a:t>
            </a:r>
            <a:r>
              <a:rPr spc="-5" dirty="0"/>
              <a:t>issues</a:t>
            </a:r>
            <a:r>
              <a:rPr spc="-25" dirty="0"/>
              <a:t> </a:t>
            </a:r>
            <a:r>
              <a:rPr spc="-5" dirty="0"/>
              <a:t>related</a:t>
            </a:r>
            <a:r>
              <a:rPr spc="-25" dirty="0"/>
              <a:t> </a:t>
            </a:r>
            <a:r>
              <a:rPr dirty="0"/>
              <a:t>to</a:t>
            </a:r>
            <a:r>
              <a:rPr spc="-20" dirty="0"/>
              <a:t> </a:t>
            </a:r>
            <a:r>
              <a:rPr dirty="0"/>
              <a:t>authorship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61286" y="264559"/>
            <a:ext cx="10146665" cy="505460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443865" indent="-305435">
              <a:lnSpc>
                <a:spcPct val="100000"/>
              </a:lnSpc>
              <a:spcBef>
                <a:spcPts val="1300"/>
              </a:spcBef>
              <a:buFont typeface="Arial"/>
              <a:buChar char="•"/>
              <a:tabLst>
                <a:tab pos="443865" algn="l"/>
                <a:tab pos="444500" algn="l"/>
              </a:tabLst>
            </a:pPr>
            <a:r>
              <a:rPr sz="2000" b="1" u="heavy" spc="-5" dirty="0">
                <a:solidFill>
                  <a:srgbClr val="001C35"/>
                </a:solidFill>
                <a:uFill>
                  <a:solidFill>
                    <a:srgbClr val="001C35"/>
                  </a:solidFill>
                </a:uFill>
                <a:latin typeface="Times New Roman"/>
                <a:cs typeface="Times New Roman"/>
              </a:rPr>
              <a:t>Data</a:t>
            </a:r>
            <a:r>
              <a:rPr sz="2000" b="1" u="heavy" spc="-30" dirty="0">
                <a:solidFill>
                  <a:srgbClr val="001C35"/>
                </a:solidFill>
                <a:uFill>
                  <a:solidFill>
                    <a:srgbClr val="001C35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b="1" u="heavy" dirty="0">
                <a:solidFill>
                  <a:srgbClr val="001C35"/>
                </a:solidFill>
                <a:uFill>
                  <a:solidFill>
                    <a:srgbClr val="001C35"/>
                  </a:solidFill>
                </a:uFill>
                <a:latin typeface="Times New Roman"/>
                <a:cs typeface="Times New Roman"/>
              </a:rPr>
              <a:t>fabrication</a:t>
            </a:r>
            <a:r>
              <a:rPr sz="2000" b="1" u="heavy" spc="-20" dirty="0">
                <a:solidFill>
                  <a:srgbClr val="001C35"/>
                </a:solidFill>
                <a:uFill>
                  <a:solidFill>
                    <a:srgbClr val="001C35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b="1" u="heavy" dirty="0">
                <a:solidFill>
                  <a:srgbClr val="001C35"/>
                </a:solidFill>
                <a:uFill>
                  <a:solidFill>
                    <a:srgbClr val="001C35"/>
                  </a:solidFill>
                </a:uFill>
                <a:latin typeface="Times New Roman"/>
                <a:cs typeface="Times New Roman"/>
              </a:rPr>
              <a:t>and</a:t>
            </a:r>
            <a:r>
              <a:rPr sz="2000" b="1" u="heavy" spc="-25" dirty="0">
                <a:solidFill>
                  <a:srgbClr val="001C35"/>
                </a:solidFill>
                <a:uFill>
                  <a:solidFill>
                    <a:srgbClr val="001C35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b="1" u="heavy" dirty="0">
                <a:solidFill>
                  <a:srgbClr val="001C35"/>
                </a:solidFill>
                <a:uFill>
                  <a:solidFill>
                    <a:srgbClr val="001C35"/>
                  </a:solidFill>
                </a:uFill>
                <a:latin typeface="Times New Roman"/>
                <a:cs typeface="Times New Roman"/>
              </a:rPr>
              <a:t>falsification</a:t>
            </a:r>
            <a:endParaRPr sz="2000">
              <a:latin typeface="Times New Roman"/>
              <a:cs typeface="Times New Roman"/>
            </a:endParaRPr>
          </a:p>
          <a:p>
            <a:pPr marL="558165">
              <a:lnSpc>
                <a:spcPct val="100000"/>
              </a:lnSpc>
              <a:spcBef>
                <a:spcPts val="1200"/>
              </a:spcBef>
            </a:pP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These</a:t>
            </a:r>
            <a:r>
              <a:rPr sz="2000" spc="-15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are</a:t>
            </a:r>
            <a:r>
              <a:rPr sz="2000" spc="-1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considered</a:t>
            </a:r>
            <a:r>
              <a:rPr sz="2000" spc="-1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to</a:t>
            </a:r>
            <a:r>
              <a:rPr sz="2000" spc="-1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be</a:t>
            </a:r>
            <a:r>
              <a:rPr sz="2000" spc="-1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the</a:t>
            </a:r>
            <a:r>
              <a:rPr sz="2000" spc="-1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worst</a:t>
            </a:r>
            <a:r>
              <a:rPr sz="2000" spc="-1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forms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of</a:t>
            </a:r>
            <a:r>
              <a:rPr sz="2000" spc="-1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publication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 misconduct.</a:t>
            </a:r>
            <a:endParaRPr sz="2000">
              <a:latin typeface="Times New Roman"/>
              <a:cs typeface="Times New Roman"/>
            </a:endParaRPr>
          </a:p>
          <a:p>
            <a:pPr marL="227965" indent="-215900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228600" algn="l"/>
              </a:tabLst>
            </a:pPr>
            <a:r>
              <a:rPr sz="2000" b="1" u="heavy" spc="-5" dirty="0">
                <a:solidFill>
                  <a:srgbClr val="001C35"/>
                </a:solidFill>
                <a:uFill>
                  <a:solidFill>
                    <a:srgbClr val="001C35"/>
                  </a:solidFill>
                </a:uFill>
                <a:latin typeface="Times New Roman"/>
                <a:cs typeface="Times New Roman"/>
              </a:rPr>
              <a:t>Authorship</a:t>
            </a:r>
            <a:endParaRPr sz="2000">
              <a:latin typeface="Times New Roman"/>
              <a:cs typeface="Times New Roman"/>
            </a:endParaRPr>
          </a:p>
          <a:p>
            <a:pPr marL="558165" marR="5080">
              <a:lnSpc>
                <a:spcPct val="150000"/>
              </a:lnSpc>
            </a:pP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This</a:t>
            </a:r>
            <a:r>
              <a:rPr sz="2000" spc="-15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includes</a:t>
            </a:r>
            <a:r>
              <a:rPr sz="2000" spc="-15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etiquette,</a:t>
            </a:r>
            <a:r>
              <a:rPr sz="2000" spc="-15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fraudulent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publication,</a:t>
            </a:r>
            <a:r>
              <a:rPr sz="2000" spc="-1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plagiarism,</a:t>
            </a:r>
            <a:r>
              <a:rPr sz="2000" spc="-1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duplicate</a:t>
            </a:r>
            <a:r>
              <a:rPr sz="2000" spc="-1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publication,</a:t>
            </a:r>
            <a:r>
              <a:rPr sz="2000" spc="-1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and</a:t>
            </a:r>
            <a:r>
              <a:rPr sz="2000" spc="-1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potential </a:t>
            </a:r>
            <a:r>
              <a:rPr sz="2000" spc="-484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for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 conflict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of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interest.</a:t>
            </a:r>
            <a:endParaRPr sz="2000">
              <a:latin typeface="Times New Roman"/>
              <a:cs typeface="Times New Roman"/>
            </a:endParaRPr>
          </a:p>
          <a:p>
            <a:pPr marL="354965" indent="-342900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b="1" u="heavy" spc="-5" dirty="0">
                <a:solidFill>
                  <a:srgbClr val="001C35"/>
                </a:solidFill>
                <a:uFill>
                  <a:solidFill>
                    <a:srgbClr val="001C35"/>
                  </a:solidFill>
                </a:uFill>
                <a:latin typeface="Times New Roman"/>
                <a:cs typeface="Times New Roman"/>
              </a:rPr>
              <a:t>Confidentiality</a:t>
            </a:r>
            <a:endParaRPr sz="2000">
              <a:latin typeface="Times New Roman"/>
              <a:cs typeface="Times New Roman"/>
            </a:endParaRPr>
          </a:p>
          <a:p>
            <a:pPr marL="558165" marR="361950">
              <a:lnSpc>
                <a:spcPct val="150000"/>
              </a:lnSpc>
            </a:pP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This is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a primary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ethical concern that ensures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participants' personal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information will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not be </a:t>
            </a:r>
            <a:r>
              <a:rPr sz="2000" spc="-484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passed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on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to another individual</a:t>
            </a:r>
            <a:r>
              <a:rPr sz="2000" spc="-1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outside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the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research.</a:t>
            </a:r>
            <a:endParaRPr sz="2000">
              <a:latin typeface="Times New Roman"/>
              <a:cs typeface="Times New Roman"/>
            </a:endParaRPr>
          </a:p>
          <a:p>
            <a:pPr marL="291465" indent="-279400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291465" algn="l"/>
                <a:tab pos="292100" algn="l"/>
              </a:tabLst>
            </a:pPr>
            <a:r>
              <a:rPr sz="2000" b="1" u="heavy" spc="-5" dirty="0">
                <a:solidFill>
                  <a:srgbClr val="001C35"/>
                </a:solidFill>
                <a:uFill>
                  <a:solidFill>
                    <a:srgbClr val="001C35"/>
                  </a:solidFill>
                </a:uFill>
                <a:latin typeface="Times New Roman"/>
                <a:cs typeface="Times New Roman"/>
              </a:rPr>
              <a:t>Respect</a:t>
            </a:r>
            <a:r>
              <a:rPr sz="2000" b="1" u="heavy" spc="-30" dirty="0">
                <a:solidFill>
                  <a:srgbClr val="001C35"/>
                </a:solidFill>
                <a:uFill>
                  <a:solidFill>
                    <a:srgbClr val="001C35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b="1" u="heavy" dirty="0">
                <a:solidFill>
                  <a:srgbClr val="001C35"/>
                </a:solidFill>
                <a:uFill>
                  <a:solidFill>
                    <a:srgbClr val="001C35"/>
                  </a:solidFill>
                </a:uFill>
                <a:latin typeface="Times New Roman"/>
                <a:cs typeface="Times New Roman"/>
              </a:rPr>
              <a:t>for</a:t>
            </a:r>
            <a:r>
              <a:rPr sz="2000" b="1" u="heavy" spc="-20" dirty="0">
                <a:solidFill>
                  <a:srgbClr val="001C35"/>
                </a:solidFill>
                <a:uFill>
                  <a:solidFill>
                    <a:srgbClr val="001C35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b="1" u="heavy" spc="-5" dirty="0">
                <a:solidFill>
                  <a:srgbClr val="001C35"/>
                </a:solidFill>
                <a:uFill>
                  <a:solidFill>
                    <a:srgbClr val="001C35"/>
                  </a:solidFill>
                </a:uFill>
                <a:latin typeface="Times New Roman"/>
                <a:cs typeface="Times New Roman"/>
              </a:rPr>
              <a:t>intellectual</a:t>
            </a:r>
            <a:r>
              <a:rPr sz="2000" b="1" u="heavy" spc="-25" dirty="0">
                <a:solidFill>
                  <a:srgbClr val="001C35"/>
                </a:solidFill>
                <a:uFill>
                  <a:solidFill>
                    <a:srgbClr val="001C35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b="1" u="heavy" spc="-5" dirty="0">
                <a:solidFill>
                  <a:srgbClr val="001C35"/>
                </a:solidFill>
                <a:uFill>
                  <a:solidFill>
                    <a:srgbClr val="001C35"/>
                  </a:solidFill>
                </a:uFill>
                <a:latin typeface="Times New Roman"/>
                <a:cs typeface="Times New Roman"/>
              </a:rPr>
              <a:t>property</a:t>
            </a:r>
            <a:endParaRPr sz="2000">
              <a:latin typeface="Times New Roman"/>
              <a:cs typeface="Times New Roman"/>
            </a:endParaRPr>
          </a:p>
          <a:p>
            <a:pPr marL="558165" marR="598805">
              <a:lnSpc>
                <a:spcPct val="150000"/>
              </a:lnSpc>
            </a:pP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This is an important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principle of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ethics that leads to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deterring or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avoiding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plagiarism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and </a:t>
            </a:r>
            <a:r>
              <a:rPr sz="2000" spc="-484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maintaining</a:t>
            </a:r>
            <a:r>
              <a:rPr sz="2000" spc="-1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the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veracity of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the</a:t>
            </a:r>
            <a:r>
              <a:rPr sz="2000" spc="-10" dirty="0">
                <a:solidFill>
                  <a:srgbClr val="001C3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C35"/>
                </a:solidFill>
                <a:latin typeface="Times New Roman"/>
                <a:cs typeface="Times New Roman"/>
              </a:rPr>
              <a:t>data </a:t>
            </a:r>
            <a:r>
              <a:rPr sz="2000" spc="-5" dirty="0">
                <a:solidFill>
                  <a:srgbClr val="001C35"/>
                </a:solidFill>
                <a:latin typeface="Times New Roman"/>
                <a:cs typeface="Times New Roman"/>
              </a:rPr>
              <a:t>and analysis.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" y="1676400"/>
            <a:ext cx="50223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https://www.youtube.com/watch?v=H1l-Ww3l6dM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715000" y="838200"/>
            <a:ext cx="10518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dirty="0" smtClean="0"/>
              <a:t>WEBLINK</a:t>
            </a: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48594" y="1481362"/>
            <a:ext cx="5212079" cy="347906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2000</Words>
  <Application>Microsoft Office PowerPoint</Application>
  <PresentationFormat>Custom</PresentationFormat>
  <Paragraphs>173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RESEARCH METHODOLOGY  &amp; INTELLECTUAL  PROPERTY RIGHTS</vt:lpstr>
      <vt:lpstr>Slide 2</vt:lpstr>
      <vt:lpstr>MODULE 1</vt:lpstr>
      <vt:lpstr>Slide 4</vt:lpstr>
      <vt:lpstr>Slide 5</vt:lpstr>
      <vt:lpstr>Slide 6</vt:lpstr>
      <vt:lpstr>Slide 7</vt:lpstr>
      <vt:lpstr>Slide 8</vt:lpstr>
      <vt:lpstr>Objectives of Engineering Research</vt:lpstr>
      <vt:lpstr>Motivation in Engineering Research</vt:lpstr>
      <vt:lpstr>Slide 11</vt:lpstr>
      <vt:lpstr>Types of Engineering Research</vt:lpstr>
      <vt:lpstr>Slide 13</vt:lpstr>
      <vt:lpstr>(iii) Quantitative versus Qualitative: Quantitative research uses statistical observations of  a sufficiently large number of representative cases to draw any conclusions, while  qualitative researchers rely on a few nonrepresentative cases or verbal narrative in  behavioral studies such as clustering effect in intersections in Transportation engineering to  make a proposition.</vt:lpstr>
      <vt:lpstr>Finding and solving a worthwhile problems</vt:lpstr>
      <vt:lpstr>(b) Precautions are to be taken in identifying the problem</vt:lpstr>
      <vt:lpstr>Slide 17</vt:lpstr>
      <vt:lpstr>Slide 18</vt:lpstr>
      <vt:lpstr>Ethics in Engineering Research</vt:lpstr>
      <vt:lpstr>Ethics in engineering research practice</vt:lpstr>
      <vt:lpstr>Slide 21</vt:lpstr>
      <vt:lpstr>Types of research misconduct</vt:lpstr>
      <vt:lpstr>Slide 23</vt:lpstr>
      <vt:lpstr>Ethical issues related to authorship</vt:lpstr>
      <vt:lpstr>Slide 25</vt:lpstr>
      <vt:lpstr>Slide 26</vt:lpstr>
      <vt:lpstr>Slide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METHODOLOGY  &amp; INTELLECTUAL  PROPERTY RIGHTS</dc:title>
  <dc:creator>Pavana</dc:creator>
  <cp:lastModifiedBy>Pavana</cp:lastModifiedBy>
  <cp:revision>2</cp:revision>
  <dcterms:created xsi:type="dcterms:W3CDTF">2024-11-25T11:50:21Z</dcterms:created>
  <dcterms:modified xsi:type="dcterms:W3CDTF">2024-11-25T14:48:09Z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</Properties>
</file>