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doc" ContentType="application/msword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319" r:id="rId2"/>
    <p:sldId id="314" r:id="rId3"/>
    <p:sldId id="281" r:id="rId4"/>
    <p:sldId id="260" r:id="rId5"/>
    <p:sldId id="316" r:id="rId6"/>
    <p:sldId id="263" r:id="rId7"/>
    <p:sldId id="264" r:id="rId8"/>
    <p:sldId id="271" r:id="rId9"/>
    <p:sldId id="274" r:id="rId10"/>
    <p:sldId id="275" r:id="rId11"/>
    <p:sldId id="277" r:id="rId12"/>
    <p:sldId id="278" r:id="rId13"/>
    <p:sldId id="279" r:id="rId14"/>
    <p:sldId id="315" r:id="rId15"/>
    <p:sldId id="265" r:id="rId16"/>
    <p:sldId id="268" r:id="rId17"/>
    <p:sldId id="269" r:id="rId18"/>
    <p:sldId id="273" r:id="rId19"/>
    <p:sldId id="258" r:id="rId20"/>
    <p:sldId id="257" r:id="rId21"/>
    <p:sldId id="283" r:id="rId22"/>
    <p:sldId id="285" r:id="rId23"/>
    <p:sldId id="287" r:id="rId24"/>
    <p:sldId id="289" r:id="rId25"/>
    <p:sldId id="291" r:id="rId26"/>
    <p:sldId id="293" r:id="rId27"/>
    <p:sldId id="295" r:id="rId28"/>
    <p:sldId id="297" r:id="rId29"/>
    <p:sldId id="299" r:id="rId30"/>
    <p:sldId id="301" r:id="rId31"/>
    <p:sldId id="303" r:id="rId32"/>
    <p:sldId id="305" r:id="rId33"/>
    <p:sldId id="307" r:id="rId34"/>
    <p:sldId id="309" r:id="rId35"/>
    <p:sldId id="318" r:id="rId36"/>
    <p:sldId id="320" r:id="rId3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CC"/>
    <a:srgbClr val="CC3300"/>
    <a:srgbClr val="FF99CC"/>
    <a:srgbClr val="FF3300"/>
    <a:srgbClr val="006600"/>
    <a:srgbClr val="FF9900"/>
    <a:srgbClr val="9933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84" y="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3A0DCE1A-734E-48C8-94C4-B472384014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42704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A29023B-77E7-482E-89EC-21AEFD3DBE27}" type="slidenum">
              <a:rPr lang="en-US"/>
              <a:pPr/>
              <a:t>2</a:t>
            </a:fld>
            <a:endParaRPr lang="en-US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C24069-2AE0-4CD9-A6AF-77BD3A86DE9B}" type="slidenum">
              <a:rPr lang="en-US"/>
              <a:pPr/>
              <a:t>3</a:t>
            </a:fld>
            <a:endParaRPr lang="en-U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EAC659C-52F0-412C-9FF5-3074283FDA90}" type="slidenum">
              <a:rPr lang="en-US"/>
              <a:pPr/>
              <a:t>4</a:t>
            </a:fld>
            <a:endParaRPr lang="en-US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E34D4A-553B-4ECD-A6C0-66323566A010}" type="slidenum">
              <a:rPr lang="en-US"/>
              <a:pPr/>
              <a:t>6</a:t>
            </a:fld>
            <a:endParaRPr lang="en-US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A6042C2-BE68-41EF-A78D-F863432C2D00}" type="slidenum">
              <a:rPr lang="en-US"/>
              <a:pPr/>
              <a:t>7</a:t>
            </a:fld>
            <a:endParaRPr lang="en-US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58E6E9F-524B-43CF-AE61-062D577D3E49}" type="slidenum">
              <a:rPr lang="en-US"/>
              <a:pPr/>
              <a:t>8</a:t>
            </a:fld>
            <a:endParaRPr lang="en-US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D47AAD1-BB39-4C22-B29D-B2E5BC4794AB}" type="slidenum">
              <a:rPr lang="en-US"/>
              <a:pPr/>
              <a:t>9</a:t>
            </a:fld>
            <a:endParaRPr lang="en-US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CE8994D-D40B-4A65-B3E3-8BB60AA9B631}" type="slidenum">
              <a:rPr lang="en-US"/>
              <a:pPr/>
              <a:t>10</a:t>
            </a:fld>
            <a:endParaRPr lang="en-US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C1DA550-BD38-4ECD-A893-34052A4A0F67}" type="slidenum">
              <a:rPr lang="en-US"/>
              <a:pPr/>
              <a:t>11</a:t>
            </a:fld>
            <a:endParaRPr lang="en-US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CFF571-D749-4E23-923C-DEDBA6982E6B}" type="slidenum">
              <a:rPr lang="en-US"/>
              <a:pPr/>
              <a:t>12</a:t>
            </a:fld>
            <a:endParaRPr lang="en-US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EFF944B-FB54-413C-92C8-DAF08BE541C5}" type="slidenum">
              <a:rPr lang="en-US"/>
              <a:pPr/>
              <a:t>13</a:t>
            </a:fld>
            <a:endParaRPr lang="en-US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2D626C2-6CDF-4842-83A7-4331712C6470}" type="slidenum">
              <a:rPr lang="en-US"/>
              <a:pPr/>
              <a:t>14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7827E5-153F-4C28-86FC-651CEC3EE392}" type="slidenum">
              <a:rPr lang="en-US"/>
              <a:pPr/>
              <a:t>15</a:t>
            </a:fld>
            <a:endParaRPr lang="en-US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ED5B03-79D5-441F-92E7-8A2D9571FE85}" type="slidenum">
              <a:rPr lang="en-US"/>
              <a:pPr/>
              <a:t>16</a:t>
            </a:fld>
            <a:endParaRPr 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BAAC14-595E-46F4-826D-60A8F77B8B98}" type="slidenum">
              <a:rPr lang="en-US"/>
              <a:pPr/>
              <a:t>17</a:t>
            </a:fld>
            <a:endParaRPr lang="en-US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B000479-80D5-4BE3-AA95-6DF8C2397E30}" type="slidenum">
              <a:rPr lang="en-US"/>
              <a:pPr/>
              <a:t>18</a:t>
            </a:fld>
            <a:endParaRPr lang="en-US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2597F64-B167-4D3F-A940-C43128344190}" type="slidenum">
              <a:rPr lang="en-US"/>
              <a:pPr/>
              <a:t>19</a:t>
            </a:fld>
            <a:endParaRPr lang="en-US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9682F8-7562-4D4D-815E-E6512BF2E363}" type="slidenum">
              <a:rPr lang="en-US"/>
              <a:pPr/>
              <a:t>20</a:t>
            </a:fld>
            <a:endParaRPr lang="en-US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A2706F9-1683-47DB-9C41-A8A4AB2B4045}" type="slidenum">
              <a:rPr lang="en-US"/>
              <a:pPr/>
              <a:t>21</a:t>
            </a:fld>
            <a:endParaRPr lang="en-US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16E0D1-BE1E-4EF8-908F-F8B0217CF1E2}" type="slidenum">
              <a:rPr lang="en-US"/>
              <a:pPr/>
              <a:t>22</a:t>
            </a:fld>
            <a:endParaRPr lang="en-US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5DA29B0-3DA5-4727-B107-0C3EAEA6F885}" type="slidenum">
              <a:rPr lang="en-US"/>
              <a:pPr/>
              <a:t>23</a:t>
            </a:fld>
            <a:endParaRPr lang="en-US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9FD7FBE-3BEC-4F10-AAE5-7B9DD096229A}" type="slidenum">
              <a:rPr lang="en-US"/>
              <a:pPr/>
              <a:t>24</a:t>
            </a:fld>
            <a:endParaRPr lang="en-US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88EE51-83DB-47A0-B13B-BD2E35AD5FDD}" type="slidenum">
              <a:rPr lang="en-US"/>
              <a:pPr/>
              <a:t>25</a:t>
            </a:fld>
            <a:endParaRPr lang="en-US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8D537EC-9444-4204-ADF0-494F8A7DE6A0}" type="slidenum">
              <a:rPr lang="en-US"/>
              <a:pPr/>
              <a:t>26</a:t>
            </a:fld>
            <a:endParaRPr lang="en-US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4775FBF-DCBC-4551-A6E7-E8BC50F29FDC}" type="slidenum">
              <a:rPr lang="en-US"/>
              <a:pPr/>
              <a:t>27</a:t>
            </a:fld>
            <a:endParaRPr lang="en-US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5606C9D-4128-41DE-BCB4-414A957A28AB}" type="slidenum">
              <a:rPr lang="en-US"/>
              <a:pPr/>
              <a:t>28</a:t>
            </a:fld>
            <a:endParaRPr lang="en-US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CB45039-24DA-49EA-B03C-00E9004B8B5B}" type="slidenum">
              <a:rPr lang="en-US"/>
              <a:pPr/>
              <a:t>29</a:t>
            </a:fld>
            <a:endParaRPr lang="en-US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3782CED-460A-4090-9FB3-29D170252A89}" type="slidenum">
              <a:rPr lang="en-US"/>
              <a:pPr/>
              <a:t>30</a:t>
            </a:fld>
            <a:endParaRPr lang="en-US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19B2A16-8D19-4FEA-9FBA-6878B61EBD01}" type="slidenum">
              <a:rPr lang="en-US"/>
              <a:pPr/>
              <a:t>31</a:t>
            </a:fld>
            <a:endParaRPr lang="en-US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1D61FE-CB7F-424A-88EC-284BBFAF2243}" type="slidenum">
              <a:rPr lang="en-US"/>
              <a:pPr/>
              <a:t>32</a:t>
            </a:fld>
            <a:endParaRPr lang="en-US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E6CD1A9-6F43-44C4-BAA5-446C2DB973D0}" type="slidenum">
              <a:rPr lang="en-US"/>
              <a:pPr/>
              <a:t>33</a:t>
            </a:fld>
            <a:endParaRPr lang="en-US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244FB9C-883A-495C-80C4-F1E2682E078E}" type="slidenum">
              <a:rPr lang="en-US"/>
              <a:pPr/>
              <a:t>34</a:t>
            </a:fld>
            <a:endParaRPr lang="en-US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92F9EA-CE14-465D-9E6B-B38827651C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1FBCC7-D526-4C69-AD4E-34CDDBC778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D20436-933E-4EB0-AFC5-399FD4E2AA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4B7C8C-A4E8-45F7-96D7-FD41E70B59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0D71B0-EDEC-45EE-A3D8-BCFAF357F7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4E6503-F99E-4A34-B7DD-632A696905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C01466-2A8F-4B6D-A90C-CCC9931977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330555-4DD1-4028-A10D-BF428D7CFB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E27557-AFDB-4402-AC90-7030551544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859134-E351-4ED2-A9E0-3EA01B8EFF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4D617-FCF2-48B0-BDD5-9C9F5C6D8E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89D071E6-32FE-48BD-A1AD-9F3F9B8393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jpeg"/><Relationship Id="rId9" Type="http://schemas.openxmlformats.org/officeDocument/2006/relationships/image" Target="../media/image9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1.emf"/><Relationship Id="rId5" Type="http://schemas.openxmlformats.org/officeDocument/2006/relationships/oleObject" Target="../embeddings/Microsoft_Word_97_-_2003_Document1.doc"/><Relationship Id="rId4" Type="http://schemas.openxmlformats.org/officeDocument/2006/relationships/oleObject" Target="../embeddings/oleObject5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22.wmf"/><Relationship Id="rId4" Type="http://schemas.openxmlformats.org/officeDocument/2006/relationships/oleObject" Target="../embeddings/oleObject6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3.wmf"/><Relationship Id="rId5" Type="http://schemas.openxmlformats.org/officeDocument/2006/relationships/oleObject" Target="../embeddings/Microsoft_Word_97_-_2003_Document2.doc"/><Relationship Id="rId4" Type="http://schemas.openxmlformats.org/officeDocument/2006/relationships/oleObject" Target="../embeddings/oleObject7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4.wmf"/><Relationship Id="rId5" Type="http://schemas.openxmlformats.org/officeDocument/2006/relationships/oleObject" Target="../embeddings/Microsoft_Word_97_-_2003_Document3.doc"/><Relationship Id="rId4" Type="http://schemas.openxmlformats.org/officeDocument/2006/relationships/oleObject" Target="../embeddings/oleObject8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5.wmf"/><Relationship Id="rId5" Type="http://schemas.openxmlformats.org/officeDocument/2006/relationships/oleObject" Target="../embeddings/Microsoft_Word_97_-_2003_Document4.doc"/><Relationship Id="rId4" Type="http://schemas.openxmlformats.org/officeDocument/2006/relationships/oleObject" Target="../embeddings/oleObject9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6.wmf"/><Relationship Id="rId5" Type="http://schemas.openxmlformats.org/officeDocument/2006/relationships/oleObject" Target="../embeddings/Microsoft_Word_97_-_2003_Document5.doc"/><Relationship Id="rId4" Type="http://schemas.openxmlformats.org/officeDocument/2006/relationships/oleObject" Target="../embeddings/oleObject10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7.wmf"/><Relationship Id="rId5" Type="http://schemas.openxmlformats.org/officeDocument/2006/relationships/oleObject" Target="../embeddings/Microsoft_Word_97_-_2003_Document6.doc"/><Relationship Id="rId4" Type="http://schemas.openxmlformats.org/officeDocument/2006/relationships/oleObject" Target="../embeddings/oleObject11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8.emf"/><Relationship Id="rId5" Type="http://schemas.openxmlformats.org/officeDocument/2006/relationships/oleObject" Target="../embeddings/Microsoft_Word_97_-_2003_Document7.doc"/><Relationship Id="rId4" Type="http://schemas.openxmlformats.org/officeDocument/2006/relationships/oleObject" Target="../embeddings/oleObject12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9.emf"/><Relationship Id="rId5" Type="http://schemas.openxmlformats.org/officeDocument/2006/relationships/oleObject" Target="../embeddings/Microsoft_Word_97_-_2003_Document8.doc"/><Relationship Id="rId4" Type="http://schemas.openxmlformats.org/officeDocument/2006/relationships/oleObject" Target="../embeddings/oleObject13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30.wmf"/><Relationship Id="rId5" Type="http://schemas.openxmlformats.org/officeDocument/2006/relationships/oleObject" Target="../embeddings/Microsoft_Word_97_-_2003_Document9.doc"/><Relationship Id="rId4" Type="http://schemas.openxmlformats.org/officeDocument/2006/relationships/oleObject" Target="../embeddings/oleObject14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31.wmf"/><Relationship Id="rId5" Type="http://schemas.openxmlformats.org/officeDocument/2006/relationships/oleObject" Target="../embeddings/Microsoft_Word_97_-_2003_Document10.doc"/><Relationship Id="rId4" Type="http://schemas.openxmlformats.org/officeDocument/2006/relationships/oleObject" Target="../embeddings/oleObject15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32.emf"/><Relationship Id="rId5" Type="http://schemas.openxmlformats.org/officeDocument/2006/relationships/oleObject" Target="../embeddings/Microsoft_Word_97_-_2003_Document11.doc"/><Relationship Id="rId4" Type="http://schemas.openxmlformats.org/officeDocument/2006/relationships/oleObject" Target="../embeddings/oleObject16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33.wmf"/><Relationship Id="rId5" Type="http://schemas.openxmlformats.org/officeDocument/2006/relationships/oleObject" Target="../embeddings/Microsoft_Word_97_-_2003_Document12.doc"/><Relationship Id="rId4" Type="http://schemas.openxmlformats.org/officeDocument/2006/relationships/oleObject" Target="../embeddings/oleObject17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34.wmf"/><Relationship Id="rId5" Type="http://schemas.openxmlformats.org/officeDocument/2006/relationships/oleObject" Target="../embeddings/Microsoft_Word_97_-_2003_Document13.doc"/><Relationship Id="rId4" Type="http://schemas.openxmlformats.org/officeDocument/2006/relationships/oleObject" Target="../embeddings/oleObject18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XKpBkVmYlNk" TargetMode="External"/><Relationship Id="rId2" Type="http://schemas.openxmlformats.org/officeDocument/2006/relationships/hyperlink" Target="https://www.youtube.com/watch?v=djbJm-xWo2w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dVvS9OJEhig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Power_electronics" TargetMode="External"/><Relationship Id="rId2" Type="http://schemas.openxmlformats.org/officeDocument/2006/relationships/hyperlink" Target="https://nptel.ac.in/courses/108/102/108102145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ieeexplore.ieee.org/xpl/RecentIssue.jsp?punumber=63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ctrTitle"/>
          </p:nvPr>
        </p:nvSpPr>
        <p:spPr>
          <a:xfrm>
            <a:off x="761627" y="1295326"/>
            <a:ext cx="7773072" cy="45697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Introduction to Power Electronics</a:t>
            </a:r>
          </a:p>
        </p:txBody>
      </p:sp>
      <p:sp>
        <p:nvSpPr>
          <p:cNvPr id="4099" name="Subtitle 2"/>
          <p:cNvSpPr>
            <a:spLocks noGrp="1"/>
          </p:cNvSpPr>
          <p:nvPr>
            <p:ph type="subTitle" idx="1"/>
          </p:nvPr>
        </p:nvSpPr>
        <p:spPr>
          <a:xfrm>
            <a:off x="1370928" y="2743537"/>
            <a:ext cx="6402144" cy="1218042"/>
          </a:xfrm>
        </p:spPr>
        <p:txBody>
          <a:bodyPr/>
          <a:lstStyle/>
          <a:p>
            <a:pPr marL="342900" indent="-341313" eaLnBrk="1">
              <a:buClrTx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dirty="0" smtClean="0"/>
              <a:t>Arun Kumar M</a:t>
            </a:r>
          </a:p>
          <a:p>
            <a:pPr marL="342900" indent="-341313" eaLnBrk="1">
              <a:buClrTx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dirty="0" smtClean="0"/>
              <a:t>Assistant Professor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61627" y="532579"/>
            <a:ext cx="7773072" cy="458656"/>
          </a:xfrm>
          <a:prstGeom prst="rect">
            <a:avLst/>
          </a:prstGeom>
        </p:spPr>
        <p:txBody>
          <a:bodyPr anchor="ctr">
            <a:normAutofit fontScale="67500" lnSpcReduction="20000"/>
          </a:bodyPr>
          <a:lstStyle/>
          <a:p>
            <a:pPr algn="ctr" defTabSz="914400" fontAlgn="auto" hangingPunct="1">
              <a:lnSpc>
                <a:spcPct val="100000"/>
              </a:lnSpc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44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Module </a:t>
            </a:r>
            <a:r>
              <a:rPr lang="en-US" sz="4400" dirty="0">
                <a:latin typeface="+mj-lt"/>
                <a:ea typeface="+mj-ea"/>
                <a:cs typeface="+mj-cs"/>
              </a:rPr>
              <a:t>1</a:t>
            </a:r>
            <a:endParaRPr lang="en-US" sz="44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761627" y="1980790"/>
            <a:ext cx="7773072" cy="456976"/>
          </a:xfrm>
          <a:prstGeom prst="rect">
            <a:avLst/>
          </a:prstGeom>
        </p:spPr>
        <p:txBody>
          <a:bodyPr anchor="ctr">
            <a:normAutofit fontScale="45000" lnSpcReduction="20000"/>
          </a:bodyPr>
          <a:lstStyle/>
          <a:p>
            <a:pPr algn="ctr" defTabSz="914400" fontAlgn="auto" hangingPunct="1">
              <a:lnSpc>
                <a:spcPct val="100000"/>
              </a:lnSpc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44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Subject Name</a:t>
            </a:r>
            <a:r>
              <a:rPr lang="en-US" sz="4400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: Power Electronics              </a:t>
            </a:r>
            <a:r>
              <a:rPr lang="en-US" sz="44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Subject </a:t>
            </a:r>
            <a:r>
              <a:rPr lang="en-US" sz="4400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Code:15EC73</a:t>
            </a:r>
            <a:endParaRPr lang="en-US" sz="44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102" name="image1.jpg" descr="http://www.ksit.ac.in/imgs/log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14277" y="4148066"/>
            <a:ext cx="824349" cy="10332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3" name="Rectangle 2"/>
          <p:cNvSpPr>
            <a:spLocks noChangeArrowheads="1"/>
          </p:cNvSpPr>
          <p:nvPr/>
        </p:nvSpPr>
        <p:spPr bwMode="auto">
          <a:xfrm>
            <a:off x="609302" y="5389629"/>
            <a:ext cx="82300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defTabSz="914400" hangingPunct="1">
              <a:lnSpc>
                <a:spcPct val="100000"/>
              </a:lnSpc>
              <a:buClrTx/>
              <a:buSzTx/>
              <a:buFontTx/>
              <a:buNone/>
            </a:pPr>
            <a:r>
              <a:rPr lang="en-US" sz="2000" b="1">
                <a:solidFill>
                  <a:schemeClr val="tx1"/>
                </a:solidFill>
                <a:ea typeface="Times New Roman" pitchFamily="16" charset="0"/>
              </a:rPr>
              <a:t>K.S. SCHOOL OF ENGINEERING AND MANAGEMENT, BANGALORE - 560109</a:t>
            </a:r>
            <a:endParaRPr lang="en-US" sz="3200">
              <a:solidFill>
                <a:schemeClr val="tx1"/>
              </a:solidFill>
              <a:ea typeface="Times New Roman" pitchFamily="16" charset="0"/>
            </a:endParaRPr>
          </a:p>
        </p:txBody>
      </p:sp>
      <p:sp>
        <p:nvSpPr>
          <p:cNvPr id="4104" name="Rectangle 3"/>
          <p:cNvSpPr>
            <a:spLocks noChangeArrowheads="1"/>
          </p:cNvSpPr>
          <p:nvPr/>
        </p:nvSpPr>
        <p:spPr bwMode="auto">
          <a:xfrm>
            <a:off x="990115" y="6162456"/>
            <a:ext cx="731609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defTabSz="914400" hangingPunct="1">
              <a:lnSpc>
                <a:spcPct val="100000"/>
              </a:lnSpc>
              <a:buClrTx/>
              <a:buSzTx/>
              <a:buFontTx/>
              <a:buNone/>
            </a:pPr>
            <a:r>
              <a:rPr lang="en-US" sz="1600" b="1">
                <a:solidFill>
                  <a:schemeClr val="tx1"/>
                </a:solidFill>
                <a:ea typeface="Times New Roman" pitchFamily="16" charset="0"/>
              </a:rPr>
              <a:t>    DEPARTMENT OF ELETRONICS AND COMMUNICATION ENGINEERING</a:t>
            </a:r>
            <a:endParaRPr lang="en-US" sz="2400">
              <a:solidFill>
                <a:schemeClr val="tx1"/>
              </a:solidFill>
              <a:ea typeface="Times New Roman" pitchFamily="16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WordArt 5"/>
          <p:cNvSpPr>
            <a:spLocks noChangeArrowheads="1" noChangeShapeType="1" noTextEdit="1"/>
          </p:cNvSpPr>
          <p:nvPr/>
        </p:nvSpPr>
        <p:spPr bwMode="auto">
          <a:xfrm>
            <a:off x="2514600" y="304800"/>
            <a:ext cx="2762250" cy="615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b="1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REFERENCES</a:t>
            </a:r>
          </a:p>
        </p:txBody>
      </p:sp>
      <p:sp>
        <p:nvSpPr>
          <p:cNvPr id="19459" name="Text Box 6"/>
          <p:cNvSpPr txBox="1">
            <a:spLocks noChangeArrowheads="1"/>
          </p:cNvSpPr>
          <p:nvPr/>
        </p:nvSpPr>
        <p:spPr bwMode="auto">
          <a:xfrm>
            <a:off x="609600" y="1371600"/>
            <a:ext cx="7483475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en-US"/>
              <a:t>Gopal K.Dubey : </a:t>
            </a:r>
            <a:r>
              <a:rPr lang="en-US" sz="2400" b="1"/>
              <a:t>Fundamental of Electrical Drives</a:t>
            </a:r>
            <a:r>
              <a:rPr lang="en-US"/>
              <a:t>,</a:t>
            </a:r>
          </a:p>
          <a:p>
            <a:pPr marL="342900" indent="-342900"/>
            <a:r>
              <a:rPr lang="en-US"/>
              <a:t>      2</a:t>
            </a:r>
            <a:r>
              <a:rPr lang="en-US" baseline="30000"/>
              <a:t>nd</a:t>
            </a:r>
            <a:r>
              <a:rPr lang="en-US"/>
              <a:t> Edition,    Alpha Science, 2001</a:t>
            </a:r>
          </a:p>
        </p:txBody>
      </p:sp>
      <p:sp>
        <p:nvSpPr>
          <p:cNvPr id="19460" name="Text Box 7"/>
          <p:cNvSpPr txBox="1">
            <a:spLocks noChangeArrowheads="1"/>
          </p:cNvSpPr>
          <p:nvPr/>
        </p:nvSpPr>
        <p:spPr bwMode="auto">
          <a:xfrm>
            <a:off x="609600" y="2743200"/>
            <a:ext cx="7483475" cy="109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en-US"/>
              <a:t>2. Rahid H. Muhammad : </a:t>
            </a:r>
            <a:r>
              <a:rPr lang="en-US" sz="2400" b="1"/>
              <a:t>Power Electronics-Devices, Circuits and Applications</a:t>
            </a:r>
            <a:r>
              <a:rPr lang="en-US"/>
              <a:t>, 3</a:t>
            </a:r>
            <a:r>
              <a:rPr lang="en-US" baseline="30000"/>
              <a:t>rd</a:t>
            </a:r>
            <a:r>
              <a:rPr lang="en-US"/>
              <a:t>  Edition,   Pearson-Prentice Hall, 2004</a:t>
            </a:r>
          </a:p>
        </p:txBody>
      </p:sp>
      <p:sp>
        <p:nvSpPr>
          <p:cNvPr id="19461" name="Text Box 8"/>
          <p:cNvSpPr txBox="1">
            <a:spLocks noChangeArrowheads="1"/>
          </p:cNvSpPr>
          <p:nvPr/>
        </p:nvSpPr>
        <p:spPr bwMode="auto">
          <a:xfrm>
            <a:off x="685800" y="4343400"/>
            <a:ext cx="74834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en-US"/>
              <a:t>3. Subrahmanyam Vedam : </a:t>
            </a:r>
            <a:r>
              <a:rPr lang="en-US" sz="2400" b="1"/>
              <a:t>Electric Drives</a:t>
            </a:r>
            <a:r>
              <a:rPr lang="en-US"/>
              <a:t>, </a:t>
            </a:r>
            <a:r>
              <a:rPr lang="en-US" sz="2400" b="1"/>
              <a:t>Concepts and Application</a:t>
            </a:r>
            <a:r>
              <a:rPr lang="en-US"/>
              <a:t>, Tata McGraw-Hill, 2001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WordArt 5"/>
          <p:cNvSpPr>
            <a:spLocks noChangeArrowheads="1" noChangeShapeType="1" noTextEdit="1"/>
          </p:cNvSpPr>
          <p:nvPr/>
        </p:nvSpPr>
        <p:spPr bwMode="auto">
          <a:xfrm>
            <a:off x="1219200" y="228600"/>
            <a:ext cx="6248400" cy="1143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INTRODUCTION TO</a:t>
            </a:r>
          </a:p>
          <a:p>
            <a:pPr algn="ctr"/>
            <a:r>
              <a:rPr lang="en-US" sz="32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POWER ELECTRONICS SISTEM</a:t>
            </a:r>
          </a:p>
        </p:txBody>
      </p:sp>
      <p:sp>
        <p:nvSpPr>
          <p:cNvPr id="20483" name="Rectangle 6"/>
          <p:cNvSpPr>
            <a:spLocks noChangeArrowheads="1"/>
          </p:cNvSpPr>
          <p:nvPr/>
        </p:nvSpPr>
        <p:spPr bwMode="auto">
          <a:xfrm>
            <a:off x="1143000" y="1981200"/>
            <a:ext cx="7010400" cy="301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/>
              <a:t>• </a:t>
            </a:r>
            <a:r>
              <a:rPr lang="en-US" sz="3200" b="1">
                <a:solidFill>
                  <a:srgbClr val="FF3300"/>
                </a:solidFill>
              </a:rPr>
              <a:t>Definition and concepts</a:t>
            </a:r>
          </a:p>
          <a:p>
            <a:r>
              <a:rPr lang="en-US" sz="3200" b="1"/>
              <a:t>• </a:t>
            </a:r>
            <a:r>
              <a:rPr lang="en-US" sz="3200" b="1">
                <a:solidFill>
                  <a:srgbClr val="006600"/>
                </a:solidFill>
              </a:rPr>
              <a:t>Application</a:t>
            </a:r>
          </a:p>
          <a:p>
            <a:r>
              <a:rPr lang="en-US" sz="3200" b="1"/>
              <a:t>• </a:t>
            </a:r>
            <a:r>
              <a:rPr lang="en-US" sz="3200" b="1">
                <a:solidFill>
                  <a:srgbClr val="3333CC"/>
                </a:solidFill>
              </a:rPr>
              <a:t>Power semiconductor switches</a:t>
            </a:r>
          </a:p>
          <a:p>
            <a:r>
              <a:rPr lang="en-US" sz="3200" b="1"/>
              <a:t>• </a:t>
            </a:r>
            <a:r>
              <a:rPr lang="en-US" sz="3200" b="1">
                <a:solidFill>
                  <a:srgbClr val="FF0000"/>
                </a:solidFill>
              </a:rPr>
              <a:t>Gate/base drivers</a:t>
            </a:r>
          </a:p>
          <a:p>
            <a:r>
              <a:rPr lang="en-US" sz="3200" b="1"/>
              <a:t>• </a:t>
            </a:r>
            <a:r>
              <a:rPr lang="en-US" sz="3200" b="1">
                <a:solidFill>
                  <a:srgbClr val="993300"/>
                </a:solidFill>
              </a:rPr>
              <a:t>Losses</a:t>
            </a:r>
          </a:p>
          <a:p>
            <a:r>
              <a:rPr lang="en-US" sz="3200" b="1"/>
              <a:t>• </a:t>
            </a:r>
            <a:r>
              <a:rPr lang="en-US" sz="3200" b="1">
                <a:solidFill>
                  <a:schemeClr val="accent2"/>
                </a:solidFill>
              </a:rPr>
              <a:t>Snubbers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685800"/>
          </a:xfrm>
          <a:noFill/>
        </p:spPr>
        <p:txBody>
          <a:bodyPr/>
          <a:lstStyle/>
          <a:p>
            <a:pPr eaLnBrk="1" hangingPunct="1"/>
            <a:r>
              <a:rPr lang="en-US" sz="4000" smtClean="0">
                <a:solidFill>
                  <a:srgbClr val="009900"/>
                </a:solidFill>
              </a:rPr>
              <a:t>What Is POWER ELECTRONICS</a:t>
            </a:r>
            <a:r>
              <a:rPr lang="en-US" sz="4000" smtClean="0"/>
              <a:t> </a:t>
            </a:r>
            <a:r>
              <a:rPr lang="en-US" sz="4000" smtClean="0">
                <a:solidFill>
                  <a:srgbClr val="FF0000"/>
                </a:solidFill>
              </a:rPr>
              <a:t>?</a:t>
            </a:r>
          </a:p>
        </p:txBody>
      </p:sp>
      <p:graphicFrame>
        <p:nvGraphicFramePr>
          <p:cNvPr id="1026" name="Object 5"/>
          <p:cNvGraphicFramePr>
            <a:graphicFrameLocks noGrp="1" noChangeAspect="1"/>
          </p:cNvGraphicFramePr>
          <p:nvPr>
            <p:ph idx="1"/>
          </p:nvPr>
        </p:nvGraphicFramePr>
        <p:xfrm>
          <a:off x="609600" y="1371600"/>
          <a:ext cx="3179763" cy="4525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Clip" r:id="rId4" imgW="3848040" imgH="5478120" progId="">
                  <p:embed/>
                </p:oleObj>
              </mc:Choice>
              <mc:Fallback>
                <p:oleObj name="Clip" r:id="rId4" imgW="3848040" imgH="5478120" progId="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371600"/>
                        <a:ext cx="3179763" cy="4525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0" name="Text Box 7"/>
          <p:cNvSpPr txBox="1">
            <a:spLocks noChangeArrowheads="1"/>
          </p:cNvSpPr>
          <p:nvPr/>
        </p:nvSpPr>
        <p:spPr bwMode="auto">
          <a:xfrm>
            <a:off x="4114800" y="1447800"/>
            <a:ext cx="4724400" cy="4953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2400" b="1">
                <a:solidFill>
                  <a:srgbClr val="FF0000"/>
                </a:solidFill>
              </a:rPr>
              <a:t>DEFINITION</a:t>
            </a:r>
            <a:r>
              <a:rPr lang="en-US" b="1">
                <a:solidFill>
                  <a:srgbClr val="FF0000"/>
                </a:solidFill>
              </a:rPr>
              <a:t> </a:t>
            </a:r>
            <a:r>
              <a:rPr lang="en-US">
                <a:solidFill>
                  <a:srgbClr val="FF0000"/>
                </a:solidFill>
              </a:rPr>
              <a:t>:</a:t>
            </a:r>
          </a:p>
          <a:p>
            <a:r>
              <a:rPr lang="en-US"/>
              <a:t>Power Electronics </a:t>
            </a:r>
            <a:r>
              <a:rPr lang="en-US">
                <a:solidFill>
                  <a:srgbClr val="FF0000"/>
                </a:solidFill>
              </a:rPr>
              <a:t>combine</a:t>
            </a:r>
            <a:r>
              <a:rPr lang="en-US"/>
              <a:t> :</a:t>
            </a:r>
          </a:p>
          <a:p>
            <a:endParaRPr lang="en-US"/>
          </a:p>
          <a:p>
            <a:r>
              <a:rPr lang="en-US" b="1">
                <a:solidFill>
                  <a:srgbClr val="0000CC"/>
                </a:solidFill>
              </a:rPr>
              <a:t>Power</a:t>
            </a:r>
            <a:r>
              <a:rPr lang="en-US">
                <a:solidFill>
                  <a:srgbClr val="0000CC"/>
                </a:solidFill>
              </a:rPr>
              <a:t> </a:t>
            </a:r>
            <a:r>
              <a:rPr lang="en-US"/>
              <a:t>        static and rotating power equipment for generation, transmission and distribution  of electric power</a:t>
            </a:r>
          </a:p>
          <a:p>
            <a:endParaRPr lang="en-US"/>
          </a:p>
          <a:p>
            <a:r>
              <a:rPr lang="en-US" b="1">
                <a:solidFill>
                  <a:srgbClr val="0000CC"/>
                </a:solidFill>
              </a:rPr>
              <a:t>Electronics </a:t>
            </a:r>
            <a:r>
              <a:rPr lang="en-US"/>
              <a:t>      solid state devices and circuit for signal processing to meet the desired control objectives</a:t>
            </a:r>
          </a:p>
          <a:p>
            <a:endParaRPr lang="en-US"/>
          </a:p>
          <a:p>
            <a:r>
              <a:rPr lang="en-US" b="1">
                <a:solidFill>
                  <a:srgbClr val="0000CC"/>
                </a:solidFill>
              </a:rPr>
              <a:t>Control </a:t>
            </a:r>
            <a:r>
              <a:rPr lang="en-US"/>
              <a:t>       steady state and dynamic characteristics of closed-loop system</a:t>
            </a:r>
          </a:p>
          <a:p>
            <a:endParaRPr lang="en-US"/>
          </a:p>
          <a:p>
            <a:r>
              <a:rPr lang="en-US" b="1" i="1">
                <a:solidFill>
                  <a:srgbClr val="009900"/>
                </a:solidFill>
              </a:rPr>
              <a:t>Power Electronics</a:t>
            </a:r>
            <a:r>
              <a:rPr lang="en-US"/>
              <a:t> : the applications of solid-state electronics for the control and conversion of electric power.</a:t>
            </a:r>
          </a:p>
        </p:txBody>
      </p:sp>
      <p:sp>
        <p:nvSpPr>
          <p:cNvPr id="1031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027" name="Object 8"/>
          <p:cNvGraphicFramePr>
            <a:graphicFrameLocks noChangeAspect="1"/>
          </p:cNvGraphicFramePr>
          <p:nvPr/>
        </p:nvGraphicFramePr>
        <p:xfrm>
          <a:off x="0" y="0"/>
          <a:ext cx="190500" cy="142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Equation" r:id="rId6" imgW="190417" imgH="139639" progId="Equation.3">
                  <p:embed/>
                </p:oleObj>
              </mc:Choice>
              <mc:Fallback>
                <p:oleObj name="Equation" r:id="rId6" imgW="190417" imgH="139639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90500" cy="142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028" name="Object 10"/>
          <p:cNvGraphicFramePr>
            <a:graphicFrameLocks noChangeAspect="1"/>
          </p:cNvGraphicFramePr>
          <p:nvPr/>
        </p:nvGraphicFramePr>
        <p:xfrm>
          <a:off x="0" y="0"/>
          <a:ext cx="190500" cy="142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Equation" r:id="rId8" imgW="190417" imgH="139639" progId="Equation.3">
                  <p:embed/>
                </p:oleObj>
              </mc:Choice>
              <mc:Fallback>
                <p:oleObj name="Equation" r:id="rId8" imgW="190417" imgH="139639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90500" cy="142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3" name="Line 15"/>
          <p:cNvSpPr>
            <a:spLocks noChangeShapeType="1"/>
          </p:cNvSpPr>
          <p:nvPr/>
        </p:nvSpPr>
        <p:spPr bwMode="auto">
          <a:xfrm>
            <a:off x="5486400" y="3657600"/>
            <a:ext cx="381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34" name="Line 16"/>
          <p:cNvSpPr>
            <a:spLocks noChangeShapeType="1"/>
          </p:cNvSpPr>
          <p:nvPr/>
        </p:nvSpPr>
        <p:spPr bwMode="auto">
          <a:xfrm>
            <a:off x="4953000" y="2590800"/>
            <a:ext cx="381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35" name="Line 17"/>
          <p:cNvSpPr>
            <a:spLocks noChangeShapeType="1"/>
          </p:cNvSpPr>
          <p:nvPr/>
        </p:nvSpPr>
        <p:spPr bwMode="auto">
          <a:xfrm>
            <a:off x="5105400" y="4724400"/>
            <a:ext cx="381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4"/>
          <p:cNvSpPr>
            <a:spLocks noChangeArrowheads="1"/>
          </p:cNvSpPr>
          <p:nvPr/>
        </p:nvSpPr>
        <p:spPr bwMode="auto">
          <a:xfrm>
            <a:off x="457200" y="381000"/>
            <a:ext cx="8229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3200" b="1">
                <a:solidFill>
                  <a:srgbClr val="009900"/>
                </a:solidFill>
              </a:rPr>
              <a:t>What Is INDUSTRIAL ELECTRONICS</a:t>
            </a:r>
            <a:r>
              <a:rPr lang="en-US" sz="3200" b="1">
                <a:solidFill>
                  <a:schemeClr val="tx2"/>
                </a:solidFill>
              </a:rPr>
              <a:t> </a:t>
            </a:r>
            <a:r>
              <a:rPr lang="en-US" sz="3200" b="1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21507" name="Text Box 5"/>
          <p:cNvSpPr txBox="1">
            <a:spLocks noChangeArrowheads="1"/>
          </p:cNvSpPr>
          <p:nvPr/>
        </p:nvSpPr>
        <p:spPr bwMode="auto">
          <a:xfrm>
            <a:off x="533400" y="1219200"/>
            <a:ext cx="7254875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solidFill>
                  <a:schemeClr val="accent2"/>
                </a:solidFill>
              </a:rPr>
              <a:t>Industrial electronics</a:t>
            </a:r>
            <a:r>
              <a:rPr lang="en-US"/>
              <a:t> </a:t>
            </a:r>
            <a:r>
              <a:rPr lang="en-US" sz="2400"/>
              <a:t>can be defined as the control of industrial machinery and processes through the use of electronic circuits and systems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Group 26"/>
          <p:cNvGrpSpPr>
            <a:grpSpLocks/>
          </p:cNvGrpSpPr>
          <p:nvPr/>
        </p:nvGrpSpPr>
        <p:grpSpPr bwMode="auto">
          <a:xfrm>
            <a:off x="1219200" y="228600"/>
            <a:ext cx="6858000" cy="6057900"/>
            <a:chOff x="816" y="144"/>
            <a:chExt cx="4320" cy="3816"/>
          </a:xfrm>
        </p:grpSpPr>
        <p:sp>
          <p:nvSpPr>
            <p:cNvPr id="22532" name="AutoShape 5"/>
            <p:cNvSpPr>
              <a:spLocks noChangeAspect="1" noChangeArrowheads="1"/>
            </p:cNvSpPr>
            <p:nvPr/>
          </p:nvSpPr>
          <p:spPr bwMode="auto">
            <a:xfrm>
              <a:off x="816" y="144"/>
              <a:ext cx="4320" cy="38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33" name="AutoShape 6"/>
            <p:cNvSpPr>
              <a:spLocks noChangeArrowheads="1"/>
            </p:cNvSpPr>
            <p:nvPr/>
          </p:nvSpPr>
          <p:spPr bwMode="auto">
            <a:xfrm>
              <a:off x="960" y="936"/>
              <a:ext cx="4032" cy="2160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34" name="Rectangle 7"/>
            <p:cNvSpPr>
              <a:spLocks noChangeArrowheads="1"/>
            </p:cNvSpPr>
            <p:nvPr/>
          </p:nvSpPr>
          <p:spPr bwMode="auto">
            <a:xfrm>
              <a:off x="2544" y="1584"/>
              <a:ext cx="936" cy="403"/>
            </a:xfrm>
            <a:prstGeom prst="rect">
              <a:avLst/>
            </a:prstGeom>
            <a:solidFill>
              <a:srgbClr val="6699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1400" b="1"/>
                <a:t>Control</a:t>
              </a:r>
            </a:p>
            <a:p>
              <a:pPr algn="ctr"/>
              <a:r>
                <a:rPr lang="en-US" sz="1400" b="1"/>
                <a:t>Analog / Digital</a:t>
              </a:r>
              <a:endParaRPr lang="en-US"/>
            </a:p>
          </p:txBody>
        </p:sp>
        <p:sp>
          <p:nvSpPr>
            <p:cNvPr id="22535" name="Rectangle 8"/>
            <p:cNvSpPr>
              <a:spLocks noChangeArrowheads="1"/>
            </p:cNvSpPr>
            <p:nvPr/>
          </p:nvSpPr>
          <p:spPr bwMode="auto">
            <a:xfrm>
              <a:off x="1896" y="2232"/>
              <a:ext cx="936" cy="432"/>
            </a:xfrm>
            <a:prstGeom prst="rect">
              <a:avLst/>
            </a:prstGeom>
            <a:solidFill>
              <a:srgbClr val="FF99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1400" b="1"/>
                <a:t>Electronics</a:t>
              </a:r>
            </a:p>
            <a:p>
              <a:pPr algn="ctr"/>
              <a:r>
                <a:rPr lang="en-US" sz="1400" b="1"/>
                <a:t>Devices / Circuit</a:t>
              </a:r>
              <a:endParaRPr lang="en-US"/>
            </a:p>
          </p:txBody>
        </p:sp>
        <p:sp>
          <p:nvSpPr>
            <p:cNvPr id="22536" name="Rectangle 9"/>
            <p:cNvSpPr>
              <a:spLocks noChangeArrowheads="1"/>
            </p:cNvSpPr>
            <p:nvPr/>
          </p:nvSpPr>
          <p:spPr bwMode="auto">
            <a:xfrm>
              <a:off x="3120" y="2232"/>
              <a:ext cx="936" cy="432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1400" b="1"/>
                <a:t>Power</a:t>
              </a:r>
            </a:p>
            <a:p>
              <a:pPr algn="ctr"/>
              <a:r>
                <a:rPr lang="en-US" sz="1400" b="1"/>
                <a:t>Equipment</a:t>
              </a:r>
            </a:p>
            <a:p>
              <a:r>
                <a:rPr lang="en-US" sz="1200" b="1"/>
                <a:t>Static / Rotating</a:t>
              </a:r>
              <a:endParaRPr lang="en-US" sz="1200"/>
            </a:p>
          </p:txBody>
        </p:sp>
        <p:sp>
          <p:nvSpPr>
            <p:cNvPr id="22537" name="Line 10"/>
            <p:cNvSpPr>
              <a:spLocks noChangeShapeType="1"/>
            </p:cNvSpPr>
            <p:nvPr/>
          </p:nvSpPr>
          <p:spPr bwMode="auto">
            <a:xfrm>
              <a:off x="3480" y="1800"/>
              <a:ext cx="14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38" name="Line 11"/>
            <p:cNvSpPr>
              <a:spLocks noChangeShapeType="1"/>
            </p:cNvSpPr>
            <p:nvPr/>
          </p:nvSpPr>
          <p:spPr bwMode="auto">
            <a:xfrm>
              <a:off x="3624" y="1800"/>
              <a:ext cx="0" cy="43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39" name="Line 12"/>
            <p:cNvSpPr>
              <a:spLocks noChangeShapeType="1"/>
            </p:cNvSpPr>
            <p:nvPr/>
          </p:nvSpPr>
          <p:spPr bwMode="auto">
            <a:xfrm>
              <a:off x="2400" y="1800"/>
              <a:ext cx="14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40" name="Line 13"/>
            <p:cNvSpPr>
              <a:spLocks noChangeShapeType="1"/>
            </p:cNvSpPr>
            <p:nvPr/>
          </p:nvSpPr>
          <p:spPr bwMode="auto">
            <a:xfrm>
              <a:off x="2400" y="1800"/>
              <a:ext cx="0" cy="43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41" name="Line 14"/>
            <p:cNvSpPr>
              <a:spLocks noChangeShapeType="1"/>
            </p:cNvSpPr>
            <p:nvPr/>
          </p:nvSpPr>
          <p:spPr bwMode="auto">
            <a:xfrm>
              <a:off x="3624" y="1944"/>
              <a:ext cx="0" cy="7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42" name="Line 15"/>
            <p:cNvSpPr>
              <a:spLocks noChangeShapeType="1"/>
            </p:cNvSpPr>
            <p:nvPr/>
          </p:nvSpPr>
          <p:spPr bwMode="auto">
            <a:xfrm>
              <a:off x="2400" y="1944"/>
              <a:ext cx="0" cy="7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43" name="Line 16"/>
            <p:cNvSpPr>
              <a:spLocks noChangeShapeType="1"/>
            </p:cNvSpPr>
            <p:nvPr/>
          </p:nvSpPr>
          <p:spPr bwMode="auto">
            <a:xfrm>
              <a:off x="2832" y="2448"/>
              <a:ext cx="28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44" name="Line 17"/>
            <p:cNvSpPr>
              <a:spLocks noChangeShapeType="1"/>
            </p:cNvSpPr>
            <p:nvPr/>
          </p:nvSpPr>
          <p:spPr bwMode="auto">
            <a:xfrm>
              <a:off x="2904" y="2448"/>
              <a:ext cx="14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45" name="Line 18"/>
            <p:cNvSpPr>
              <a:spLocks noChangeShapeType="1"/>
            </p:cNvSpPr>
            <p:nvPr/>
          </p:nvSpPr>
          <p:spPr bwMode="auto">
            <a:xfrm flipV="1">
              <a:off x="1896" y="912"/>
              <a:ext cx="2328" cy="24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46" name="Text Box 19"/>
            <p:cNvSpPr txBox="1">
              <a:spLocks noChangeArrowheads="1"/>
            </p:cNvSpPr>
            <p:nvPr/>
          </p:nvSpPr>
          <p:spPr bwMode="auto">
            <a:xfrm>
              <a:off x="2688" y="1296"/>
              <a:ext cx="648" cy="216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1600" b="1">
                  <a:solidFill>
                    <a:srgbClr val="FF3300"/>
                  </a:solidFill>
                </a:rPr>
                <a:t>POWER</a:t>
              </a:r>
              <a:endParaRPr lang="en-US">
                <a:solidFill>
                  <a:srgbClr val="FF3300"/>
                </a:solidFill>
              </a:endParaRPr>
            </a:p>
          </p:txBody>
        </p:sp>
        <p:sp>
          <p:nvSpPr>
            <p:cNvPr id="22547" name="Text Box 20"/>
            <p:cNvSpPr txBox="1">
              <a:spLocks noChangeArrowheads="1"/>
            </p:cNvSpPr>
            <p:nvPr/>
          </p:nvSpPr>
          <p:spPr bwMode="auto">
            <a:xfrm>
              <a:off x="2544" y="2736"/>
              <a:ext cx="1080" cy="249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600" b="1">
                  <a:solidFill>
                    <a:srgbClr val="FF3300"/>
                  </a:solidFill>
                </a:rPr>
                <a:t>ELECTRONICS</a:t>
              </a:r>
              <a:endParaRPr lang="en-US">
                <a:solidFill>
                  <a:srgbClr val="FF3300"/>
                </a:solidFill>
              </a:endParaRPr>
            </a:p>
          </p:txBody>
        </p:sp>
        <p:sp>
          <p:nvSpPr>
            <p:cNvPr id="22548" name="Line 21"/>
            <p:cNvSpPr>
              <a:spLocks noChangeShapeType="1"/>
            </p:cNvSpPr>
            <p:nvPr/>
          </p:nvSpPr>
          <p:spPr bwMode="auto">
            <a:xfrm>
              <a:off x="2976" y="432"/>
              <a:ext cx="0" cy="504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49" name="Line 22"/>
            <p:cNvSpPr>
              <a:spLocks noChangeShapeType="1"/>
            </p:cNvSpPr>
            <p:nvPr/>
          </p:nvSpPr>
          <p:spPr bwMode="auto">
            <a:xfrm>
              <a:off x="1896" y="576"/>
              <a:ext cx="36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50" name="Line 23"/>
            <p:cNvSpPr>
              <a:spLocks noChangeShapeType="1"/>
            </p:cNvSpPr>
            <p:nvPr/>
          </p:nvSpPr>
          <p:spPr bwMode="auto">
            <a:xfrm>
              <a:off x="2256" y="576"/>
              <a:ext cx="360" cy="36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51" name="Line 24"/>
            <p:cNvSpPr>
              <a:spLocks noChangeShapeType="1"/>
            </p:cNvSpPr>
            <p:nvPr/>
          </p:nvSpPr>
          <p:spPr bwMode="auto">
            <a:xfrm>
              <a:off x="2976" y="3096"/>
              <a:ext cx="0" cy="504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531" name="Text Box 25"/>
          <p:cNvSpPr txBox="1">
            <a:spLocks noChangeArrowheads="1"/>
          </p:cNvSpPr>
          <p:nvPr/>
        </p:nvSpPr>
        <p:spPr bwMode="auto">
          <a:xfrm>
            <a:off x="2438400" y="5867400"/>
            <a:ext cx="4876800" cy="3429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400" b="1">
                <a:solidFill>
                  <a:srgbClr val="009900"/>
                </a:solidFill>
              </a:rPr>
              <a:t>Relationship of PE to power, electronics and control</a:t>
            </a:r>
            <a:endParaRPr lang="en-US">
              <a:solidFill>
                <a:srgbClr val="0099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52600" y="1066800"/>
            <a:ext cx="6097588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2"/>
          <p:cNvSpPr>
            <a:spLocks noChangeAspect="1" noChangeArrowheads="1"/>
          </p:cNvSpPr>
          <p:nvPr/>
        </p:nvSpPr>
        <p:spPr bwMode="auto">
          <a:xfrm>
            <a:off x="1219200" y="2362200"/>
            <a:ext cx="7339013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79" name="Oval 3"/>
          <p:cNvSpPr>
            <a:spLocks noChangeArrowheads="1"/>
          </p:cNvSpPr>
          <p:nvPr/>
        </p:nvSpPr>
        <p:spPr bwMode="auto">
          <a:xfrm>
            <a:off x="1752600" y="3657600"/>
            <a:ext cx="1068388" cy="914400"/>
          </a:xfrm>
          <a:prstGeom prst="ellipse">
            <a:avLst/>
          </a:prstGeom>
          <a:solidFill>
            <a:srgbClr val="FF33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 sz="1200">
              <a:latin typeface="Tahoma" pitchFamily="34" charset="0"/>
            </a:endParaRPr>
          </a:p>
          <a:p>
            <a:pPr algn="ctr" eaLnBrk="0" hangingPunct="0"/>
            <a:r>
              <a:rPr lang="en-US" sz="1200" b="1">
                <a:latin typeface="Tahoma" pitchFamily="34" charset="0"/>
              </a:rPr>
              <a:t>Source</a:t>
            </a:r>
            <a:endParaRPr lang="en-US">
              <a:latin typeface="Tahoma" pitchFamily="34" charset="0"/>
            </a:endParaRPr>
          </a:p>
        </p:txBody>
      </p:sp>
      <p:sp>
        <p:nvSpPr>
          <p:cNvPr id="24580" name="Oval 4"/>
          <p:cNvSpPr>
            <a:spLocks noChangeArrowheads="1"/>
          </p:cNvSpPr>
          <p:nvPr/>
        </p:nvSpPr>
        <p:spPr bwMode="auto">
          <a:xfrm>
            <a:off x="6019800" y="3657600"/>
            <a:ext cx="1068388" cy="914400"/>
          </a:xfrm>
          <a:prstGeom prst="ellipse">
            <a:avLst/>
          </a:prstGeom>
          <a:solidFill>
            <a:srgbClr val="6699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 sz="1200">
              <a:latin typeface="Tahoma" pitchFamily="34" charset="0"/>
            </a:endParaRPr>
          </a:p>
          <a:p>
            <a:pPr eaLnBrk="0" hangingPunct="0"/>
            <a:r>
              <a:rPr lang="en-US" sz="1600" b="1">
                <a:latin typeface="Tahoma" pitchFamily="34" charset="0"/>
              </a:rPr>
              <a:t>Load  </a:t>
            </a:r>
            <a:endParaRPr lang="en-US">
              <a:latin typeface="Tahoma" pitchFamily="34" charset="0"/>
            </a:endParaRPr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3721100" y="3886200"/>
            <a:ext cx="1201738" cy="571500"/>
          </a:xfrm>
          <a:prstGeom prst="rect">
            <a:avLst/>
          </a:prstGeom>
          <a:solidFill>
            <a:schemeClr val="folHlink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0" hangingPunct="0"/>
            <a:r>
              <a:rPr lang="en-US" sz="1400" b="1">
                <a:latin typeface="Tahoma" pitchFamily="34" charset="0"/>
              </a:rPr>
              <a:t>Power</a:t>
            </a:r>
          </a:p>
          <a:p>
            <a:pPr eaLnBrk="0" hangingPunct="0"/>
            <a:r>
              <a:rPr lang="en-US" sz="1400" b="1">
                <a:latin typeface="Tahoma" pitchFamily="34" charset="0"/>
              </a:rPr>
              <a:t>Processor</a:t>
            </a:r>
            <a:endParaRPr lang="en-US">
              <a:latin typeface="Tahoma" pitchFamily="34" charset="0"/>
            </a:endParaRPr>
          </a:p>
        </p:txBody>
      </p:sp>
      <p:sp>
        <p:nvSpPr>
          <p:cNvPr id="24582" name="Text Box 6"/>
          <p:cNvSpPr txBox="1">
            <a:spLocks noChangeArrowheads="1"/>
          </p:cNvSpPr>
          <p:nvPr/>
        </p:nvSpPr>
        <p:spPr bwMode="auto">
          <a:xfrm>
            <a:off x="3629025" y="5257800"/>
            <a:ext cx="1201738" cy="457200"/>
          </a:xfrm>
          <a:prstGeom prst="rect">
            <a:avLst/>
          </a:prstGeom>
          <a:solidFill>
            <a:srgbClr val="FF99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1400" b="1">
                <a:latin typeface="Tahoma" pitchFamily="34" charset="0"/>
              </a:rPr>
              <a:t>Conroller</a:t>
            </a:r>
            <a:endParaRPr lang="en-US">
              <a:latin typeface="Tahoma" pitchFamily="34" charset="0"/>
            </a:endParaRPr>
          </a:p>
        </p:txBody>
      </p:sp>
      <p:sp>
        <p:nvSpPr>
          <p:cNvPr id="24583" name="Line 7"/>
          <p:cNvSpPr>
            <a:spLocks noChangeShapeType="1"/>
          </p:cNvSpPr>
          <p:nvPr/>
        </p:nvSpPr>
        <p:spPr bwMode="auto">
          <a:xfrm>
            <a:off x="2819400" y="4114800"/>
            <a:ext cx="931863" cy="15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4584" name="Line 8"/>
          <p:cNvSpPr>
            <a:spLocks noChangeShapeType="1"/>
          </p:cNvSpPr>
          <p:nvPr/>
        </p:nvSpPr>
        <p:spPr bwMode="auto">
          <a:xfrm>
            <a:off x="4922838" y="4114800"/>
            <a:ext cx="1066800" cy="15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4585" name="Line 9"/>
          <p:cNvSpPr>
            <a:spLocks noChangeShapeType="1"/>
          </p:cNvSpPr>
          <p:nvPr/>
        </p:nvSpPr>
        <p:spPr bwMode="auto">
          <a:xfrm flipV="1">
            <a:off x="4244975" y="4457700"/>
            <a:ext cx="1588" cy="8001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4586" name="Line 10"/>
          <p:cNvSpPr>
            <a:spLocks noChangeShapeType="1"/>
          </p:cNvSpPr>
          <p:nvPr/>
        </p:nvSpPr>
        <p:spPr bwMode="auto">
          <a:xfrm>
            <a:off x="5313363" y="4114800"/>
            <a:ext cx="0" cy="12573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87" name="Line 11"/>
          <p:cNvSpPr>
            <a:spLocks noChangeShapeType="1"/>
          </p:cNvSpPr>
          <p:nvPr/>
        </p:nvSpPr>
        <p:spPr bwMode="auto">
          <a:xfrm flipH="1">
            <a:off x="4794250" y="5372100"/>
            <a:ext cx="533400" cy="15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4588" name="Line 12"/>
          <p:cNvSpPr>
            <a:spLocks noChangeShapeType="1"/>
          </p:cNvSpPr>
          <p:nvPr/>
        </p:nvSpPr>
        <p:spPr bwMode="auto">
          <a:xfrm flipH="1">
            <a:off x="4794250" y="5600700"/>
            <a:ext cx="1333500" cy="15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4589" name="Text Box 13"/>
          <p:cNvSpPr txBox="1">
            <a:spLocks noChangeArrowheads="1"/>
          </p:cNvSpPr>
          <p:nvPr/>
        </p:nvSpPr>
        <p:spPr bwMode="auto">
          <a:xfrm>
            <a:off x="5389563" y="4914900"/>
            <a:ext cx="1468437" cy="3429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r>
              <a:rPr lang="en-US" sz="1400" b="1">
                <a:latin typeface="Tahoma" pitchFamily="34" charset="0"/>
              </a:rPr>
              <a:t>measurement</a:t>
            </a:r>
            <a:endParaRPr lang="en-US">
              <a:latin typeface="Tahoma" pitchFamily="34" charset="0"/>
            </a:endParaRPr>
          </a:p>
        </p:txBody>
      </p:sp>
      <p:sp>
        <p:nvSpPr>
          <p:cNvPr id="24590" name="Text Box 14"/>
          <p:cNvSpPr txBox="1">
            <a:spLocks noChangeArrowheads="1"/>
          </p:cNvSpPr>
          <p:nvPr/>
        </p:nvSpPr>
        <p:spPr bwMode="auto">
          <a:xfrm>
            <a:off x="5984875" y="5448300"/>
            <a:ext cx="1068388" cy="3429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r>
              <a:rPr lang="en-US" sz="1400" b="1">
                <a:latin typeface="Tahoma" pitchFamily="34" charset="0"/>
              </a:rPr>
              <a:t>reference</a:t>
            </a:r>
            <a:endParaRPr lang="en-US">
              <a:latin typeface="Tahoma" pitchFamily="34" charset="0"/>
            </a:endParaRPr>
          </a:p>
        </p:txBody>
      </p:sp>
      <p:sp>
        <p:nvSpPr>
          <p:cNvPr id="24591" name="Text Box 15"/>
          <p:cNvSpPr txBox="1">
            <a:spLocks noChangeArrowheads="1"/>
          </p:cNvSpPr>
          <p:nvPr/>
        </p:nvSpPr>
        <p:spPr bwMode="auto">
          <a:xfrm>
            <a:off x="2290763" y="2933700"/>
            <a:ext cx="801687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r>
              <a:rPr lang="en-US" sz="1400" b="1">
                <a:latin typeface="Tahoma" pitchFamily="34" charset="0"/>
              </a:rPr>
              <a:t>Power</a:t>
            </a:r>
          </a:p>
          <a:p>
            <a:pPr eaLnBrk="0" hangingPunct="0"/>
            <a:r>
              <a:rPr lang="en-US" sz="1400" b="1">
                <a:latin typeface="Tahoma" pitchFamily="34" charset="0"/>
              </a:rPr>
              <a:t>Input</a:t>
            </a:r>
            <a:endParaRPr lang="en-US">
              <a:latin typeface="Tahoma" pitchFamily="34" charset="0"/>
            </a:endParaRPr>
          </a:p>
        </p:txBody>
      </p:sp>
      <p:sp>
        <p:nvSpPr>
          <p:cNvPr id="24592" name="Text Box 16"/>
          <p:cNvSpPr txBox="1">
            <a:spLocks noChangeArrowheads="1"/>
          </p:cNvSpPr>
          <p:nvPr/>
        </p:nvSpPr>
        <p:spPr bwMode="auto">
          <a:xfrm>
            <a:off x="4913313" y="2933700"/>
            <a:ext cx="931862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r>
              <a:rPr lang="en-US" sz="1400" b="1">
                <a:latin typeface="Tahoma" pitchFamily="34" charset="0"/>
              </a:rPr>
              <a:t>Power</a:t>
            </a:r>
          </a:p>
          <a:p>
            <a:pPr eaLnBrk="0" hangingPunct="0"/>
            <a:r>
              <a:rPr lang="en-US" sz="1400" b="1">
                <a:latin typeface="Tahoma" pitchFamily="34" charset="0"/>
              </a:rPr>
              <a:t>Output</a:t>
            </a:r>
            <a:endParaRPr lang="en-US">
              <a:latin typeface="Tahoma" pitchFamily="34" charset="0"/>
            </a:endParaRPr>
          </a:p>
        </p:txBody>
      </p:sp>
      <p:sp>
        <p:nvSpPr>
          <p:cNvPr id="24593" name="Text Box 17"/>
          <p:cNvSpPr txBox="1">
            <a:spLocks noChangeArrowheads="1"/>
          </p:cNvSpPr>
          <p:nvPr/>
        </p:nvSpPr>
        <p:spPr bwMode="auto">
          <a:xfrm>
            <a:off x="4953000" y="3733800"/>
            <a:ext cx="935038" cy="3429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r>
              <a:rPr lang="en-US">
                <a:latin typeface="Tahoma" pitchFamily="34" charset="0"/>
              </a:rPr>
              <a:t>V</a:t>
            </a:r>
            <a:r>
              <a:rPr lang="en-US" baseline="-25000">
                <a:latin typeface="Tahoma" pitchFamily="34" charset="0"/>
              </a:rPr>
              <a:t>o</a:t>
            </a:r>
            <a:r>
              <a:rPr lang="en-US">
                <a:latin typeface="Tahoma" pitchFamily="34" charset="0"/>
              </a:rPr>
              <a:t>,  i</a:t>
            </a:r>
            <a:r>
              <a:rPr lang="en-US" baseline="-25000">
                <a:latin typeface="Tahoma" pitchFamily="34" charset="0"/>
              </a:rPr>
              <a:t>o</a:t>
            </a:r>
            <a:endParaRPr lang="en-US">
              <a:latin typeface="Tahoma" pitchFamily="34" charset="0"/>
            </a:endParaRPr>
          </a:p>
        </p:txBody>
      </p:sp>
      <p:sp>
        <p:nvSpPr>
          <p:cNvPr id="24594" name="Text Box 18"/>
          <p:cNvSpPr txBox="1">
            <a:spLocks noChangeArrowheads="1"/>
          </p:cNvSpPr>
          <p:nvPr/>
        </p:nvSpPr>
        <p:spPr bwMode="auto">
          <a:xfrm>
            <a:off x="2887663" y="3756025"/>
            <a:ext cx="800100" cy="3429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r>
              <a:rPr lang="en-US">
                <a:latin typeface="Tahoma" pitchFamily="34" charset="0"/>
              </a:rPr>
              <a:t>V</a:t>
            </a:r>
            <a:r>
              <a:rPr lang="en-US" baseline="-25000">
                <a:latin typeface="Tahoma" pitchFamily="34" charset="0"/>
              </a:rPr>
              <a:t>i</a:t>
            </a:r>
            <a:r>
              <a:rPr lang="en-US">
                <a:latin typeface="Tahoma" pitchFamily="34" charset="0"/>
              </a:rPr>
              <a:t>,  i</a:t>
            </a:r>
            <a:r>
              <a:rPr lang="en-US" baseline="-25000">
                <a:latin typeface="Tahoma" pitchFamily="34" charset="0"/>
              </a:rPr>
              <a:t>i</a:t>
            </a:r>
            <a:endParaRPr lang="en-US">
              <a:latin typeface="Tahoma" pitchFamily="34" charset="0"/>
            </a:endParaRPr>
          </a:p>
        </p:txBody>
      </p:sp>
      <p:sp>
        <p:nvSpPr>
          <p:cNvPr id="24595" name="Text Box 19"/>
          <p:cNvSpPr txBox="1">
            <a:spLocks noChangeArrowheads="1"/>
          </p:cNvSpPr>
          <p:nvPr/>
        </p:nvSpPr>
        <p:spPr bwMode="auto">
          <a:xfrm>
            <a:off x="1219200" y="2286000"/>
            <a:ext cx="3733800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r>
              <a:rPr lang="en-US" sz="2400" b="1">
                <a:solidFill>
                  <a:srgbClr val="0000CC"/>
                </a:solidFill>
                <a:latin typeface="Tahoma" pitchFamily="34" charset="0"/>
              </a:rPr>
              <a:t>Basic Block Diagram</a:t>
            </a:r>
            <a:endParaRPr lang="en-US" sz="2400">
              <a:solidFill>
                <a:srgbClr val="0000CC"/>
              </a:solidFill>
              <a:latin typeface="Tahoma" pitchFamily="34" charset="0"/>
            </a:endParaRPr>
          </a:p>
        </p:txBody>
      </p:sp>
      <p:sp>
        <p:nvSpPr>
          <p:cNvPr id="24596" name="Text Box 20"/>
          <p:cNvSpPr txBox="1">
            <a:spLocks noChangeArrowheads="1"/>
          </p:cNvSpPr>
          <p:nvPr/>
        </p:nvSpPr>
        <p:spPr bwMode="auto">
          <a:xfrm>
            <a:off x="1066800" y="304800"/>
            <a:ext cx="7239000" cy="18288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r>
              <a:rPr lang="en-US" sz="3200" i="1">
                <a:solidFill>
                  <a:srgbClr val="009900"/>
                </a:solidFill>
                <a:latin typeface="Tahoma" pitchFamily="34" charset="0"/>
              </a:rPr>
              <a:t>Task of Power Electronics</a:t>
            </a:r>
            <a:r>
              <a:rPr lang="en-US" sz="3200" i="1">
                <a:latin typeface="Tahoma" pitchFamily="34" charset="0"/>
              </a:rPr>
              <a:t> :</a:t>
            </a:r>
          </a:p>
          <a:p>
            <a:pPr eaLnBrk="0" hangingPunct="0"/>
            <a:r>
              <a:rPr lang="en-US" sz="2400">
                <a:latin typeface="Tahoma" pitchFamily="34" charset="0"/>
              </a:rPr>
              <a:t>To </a:t>
            </a:r>
            <a:r>
              <a:rPr lang="en-US" sz="2400" u="sng">
                <a:latin typeface="Tahoma" pitchFamily="34" charset="0"/>
              </a:rPr>
              <a:t>convert </a:t>
            </a:r>
            <a:r>
              <a:rPr lang="en-US" sz="2400">
                <a:latin typeface="Tahoma" pitchFamily="34" charset="0"/>
              </a:rPr>
              <a:t>or to </a:t>
            </a:r>
            <a:r>
              <a:rPr lang="en-US" sz="2400" u="sng">
                <a:latin typeface="Tahoma" pitchFamily="34" charset="0"/>
              </a:rPr>
              <a:t>process</a:t>
            </a:r>
            <a:r>
              <a:rPr lang="en-US" sz="2400">
                <a:latin typeface="Tahoma" pitchFamily="34" charset="0"/>
              </a:rPr>
              <a:t> and </a:t>
            </a:r>
            <a:r>
              <a:rPr lang="en-US" sz="2400" u="sng">
                <a:latin typeface="Tahoma" pitchFamily="34" charset="0"/>
              </a:rPr>
              <a:t>control</a:t>
            </a:r>
            <a:r>
              <a:rPr lang="en-US" sz="2400">
                <a:latin typeface="Tahoma" pitchFamily="34" charset="0"/>
              </a:rPr>
              <a:t> the flow of electric power by supplying voltages and currents in a form that is optimally suited for user loads</a:t>
            </a:r>
          </a:p>
        </p:txBody>
      </p:sp>
      <p:sp>
        <p:nvSpPr>
          <p:cNvPr id="24597" name="Text Box 21"/>
          <p:cNvSpPr txBox="1">
            <a:spLocks noChangeArrowheads="1"/>
          </p:cNvSpPr>
          <p:nvPr/>
        </p:nvSpPr>
        <p:spPr bwMode="auto">
          <a:xfrm>
            <a:off x="533400" y="4800600"/>
            <a:ext cx="2895600" cy="13716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r>
              <a:rPr lang="en-US" sz="1600" b="1">
                <a:solidFill>
                  <a:srgbClr val="6699FF"/>
                </a:solidFill>
                <a:latin typeface="Tahoma" pitchFamily="34" charset="0"/>
              </a:rPr>
              <a:t>Building Blocks :</a:t>
            </a:r>
          </a:p>
          <a:p>
            <a:pPr eaLnBrk="0" hangingPunct="0">
              <a:buFontTx/>
              <a:buChar char="•"/>
            </a:pPr>
            <a:r>
              <a:rPr lang="en-US" sz="1600">
                <a:latin typeface="Tahoma" pitchFamily="34" charset="0"/>
              </a:rPr>
              <a:t>Input Power, Output   Power</a:t>
            </a:r>
          </a:p>
          <a:p>
            <a:pPr eaLnBrk="0" hangingPunct="0">
              <a:buFont typeface="Symbol" pitchFamily="18" charset="2"/>
              <a:buChar char="·"/>
            </a:pPr>
            <a:r>
              <a:rPr lang="en-US" sz="1600">
                <a:latin typeface="Tahoma" pitchFamily="34" charset="0"/>
              </a:rPr>
              <a:t>Power Processor</a:t>
            </a:r>
          </a:p>
          <a:p>
            <a:pPr eaLnBrk="0" hangingPunct="0">
              <a:buFont typeface="Symbol" pitchFamily="18" charset="2"/>
              <a:buChar char="·"/>
            </a:pPr>
            <a:r>
              <a:rPr lang="en-US" sz="1600">
                <a:latin typeface="Tahoma" pitchFamily="34" charset="0"/>
              </a:rPr>
              <a:t>Contoller</a:t>
            </a:r>
            <a:endParaRPr lang="en-US"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4"/>
          <p:cNvSpPr txBox="1">
            <a:spLocks noChangeArrowheads="1"/>
          </p:cNvSpPr>
          <p:nvPr/>
        </p:nvSpPr>
        <p:spPr bwMode="auto">
          <a:xfrm>
            <a:off x="533400" y="914400"/>
            <a:ext cx="7924800" cy="29718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2400">
                <a:solidFill>
                  <a:srgbClr val="00FF00"/>
                </a:solidFill>
              </a:rPr>
              <a:t>The </a:t>
            </a:r>
            <a:r>
              <a:rPr lang="en-US" sz="2400" b="1">
                <a:solidFill>
                  <a:srgbClr val="993300"/>
                </a:solidFill>
              </a:rPr>
              <a:t>goal</a:t>
            </a:r>
            <a:r>
              <a:rPr lang="en-US" sz="2400">
                <a:solidFill>
                  <a:srgbClr val="00FF00"/>
                </a:solidFill>
              </a:rPr>
              <a:t> of PE is to control the flow of energy from an electrical source to an electrical load with :</a:t>
            </a:r>
          </a:p>
          <a:p>
            <a:pPr lvl="1">
              <a:buFont typeface="Times New Roman" pitchFamily="18" charset="0"/>
              <a:buChar char="-"/>
            </a:pPr>
            <a:r>
              <a:rPr lang="en-US" sz="2400"/>
              <a:t> </a:t>
            </a:r>
            <a:r>
              <a:rPr lang="en-US" sz="2400">
                <a:solidFill>
                  <a:schemeClr val="accent2"/>
                </a:solidFill>
              </a:rPr>
              <a:t>high efficiency</a:t>
            </a:r>
          </a:p>
          <a:p>
            <a:pPr lvl="1">
              <a:buFont typeface="Times New Roman" pitchFamily="18" charset="0"/>
              <a:buChar char="-"/>
            </a:pPr>
            <a:r>
              <a:rPr lang="en-US" sz="2400"/>
              <a:t> </a:t>
            </a:r>
            <a:r>
              <a:rPr lang="en-US" sz="2400">
                <a:solidFill>
                  <a:srgbClr val="FF0000"/>
                </a:solidFill>
              </a:rPr>
              <a:t>high availability</a:t>
            </a:r>
          </a:p>
          <a:p>
            <a:pPr lvl="1">
              <a:buFont typeface="Times New Roman" pitchFamily="18" charset="0"/>
              <a:buChar char="-"/>
            </a:pPr>
            <a:r>
              <a:rPr lang="en-US" sz="2400"/>
              <a:t> </a:t>
            </a:r>
            <a:r>
              <a:rPr lang="en-US" sz="2400">
                <a:solidFill>
                  <a:schemeClr val="hlink"/>
                </a:solidFill>
              </a:rPr>
              <a:t>high reliability</a:t>
            </a:r>
          </a:p>
          <a:p>
            <a:pPr lvl="1">
              <a:buFont typeface="Times New Roman" pitchFamily="18" charset="0"/>
              <a:buChar char="-"/>
            </a:pPr>
            <a:r>
              <a:rPr lang="en-US" sz="2400"/>
              <a:t> </a:t>
            </a:r>
            <a:r>
              <a:rPr lang="en-US" sz="2400">
                <a:solidFill>
                  <a:srgbClr val="00FF00"/>
                </a:solidFill>
              </a:rPr>
              <a:t>small size</a:t>
            </a:r>
          </a:p>
          <a:p>
            <a:pPr lvl="1">
              <a:buFont typeface="Times New Roman" pitchFamily="18" charset="0"/>
              <a:buChar char="-"/>
            </a:pPr>
            <a:r>
              <a:rPr lang="en-US" sz="2400"/>
              <a:t> </a:t>
            </a:r>
            <a:r>
              <a:rPr lang="en-US" sz="2400">
                <a:solidFill>
                  <a:srgbClr val="993300"/>
                </a:solidFill>
              </a:rPr>
              <a:t>light (least) weight</a:t>
            </a:r>
          </a:p>
          <a:p>
            <a:pPr lvl="1">
              <a:buFont typeface="Times New Roman" pitchFamily="18" charset="0"/>
              <a:buChar char="-"/>
            </a:pPr>
            <a:r>
              <a:rPr lang="en-US" sz="2400"/>
              <a:t> low cost</a:t>
            </a:r>
          </a:p>
        </p:txBody>
      </p:sp>
      <p:sp>
        <p:nvSpPr>
          <p:cNvPr id="25603" name="Text Box 6"/>
          <p:cNvSpPr txBox="1">
            <a:spLocks noChangeArrowheads="1"/>
          </p:cNvSpPr>
          <p:nvPr/>
        </p:nvSpPr>
        <p:spPr bwMode="auto">
          <a:xfrm>
            <a:off x="1219200" y="381000"/>
            <a:ext cx="6781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i="1">
                <a:solidFill>
                  <a:srgbClr val="3333CC"/>
                </a:solidFill>
              </a:rPr>
              <a:t>Power Electronics (PE) Systems</a:t>
            </a:r>
          </a:p>
        </p:txBody>
      </p:sp>
      <p:sp>
        <p:nvSpPr>
          <p:cNvPr id="25604" name="Text Box 7"/>
          <p:cNvSpPr txBox="1">
            <a:spLocks noChangeArrowheads="1"/>
          </p:cNvSpPr>
          <p:nvPr/>
        </p:nvSpPr>
        <p:spPr bwMode="auto">
          <a:xfrm>
            <a:off x="533400" y="3886200"/>
            <a:ext cx="8153400" cy="2424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solidFill>
                  <a:schemeClr val="hlink"/>
                </a:solidFill>
              </a:rPr>
              <a:t>Static applications</a:t>
            </a:r>
          </a:p>
          <a:p>
            <a:r>
              <a:rPr lang="en-US" sz="2400">
                <a:solidFill>
                  <a:srgbClr val="3333CC"/>
                </a:solidFill>
              </a:rPr>
              <a:t>Involves non-rotating or moving mechanical components.</a:t>
            </a:r>
          </a:p>
          <a:p>
            <a:r>
              <a:rPr lang="en-US" sz="2400">
                <a:solidFill>
                  <a:srgbClr val="FF0000"/>
                </a:solidFill>
              </a:rPr>
              <a:t>Examples :</a:t>
            </a:r>
          </a:p>
          <a:p>
            <a:r>
              <a:rPr lang="en-US"/>
              <a:t>     </a:t>
            </a:r>
            <a:r>
              <a:rPr lang="en-US" b="1">
                <a:solidFill>
                  <a:srgbClr val="FF3300"/>
                </a:solidFill>
              </a:rPr>
              <a:t>DC Power supply</a:t>
            </a:r>
            <a:r>
              <a:rPr lang="en-US">
                <a:solidFill>
                  <a:srgbClr val="FF3300"/>
                </a:solidFill>
              </a:rPr>
              <a:t>, </a:t>
            </a:r>
            <a:r>
              <a:rPr lang="en-US" i="1">
                <a:solidFill>
                  <a:srgbClr val="FF3300"/>
                </a:solidFill>
              </a:rPr>
              <a:t>un-interruptible power supply</a:t>
            </a:r>
            <a:r>
              <a:rPr lang="en-US">
                <a:solidFill>
                  <a:srgbClr val="FF3300"/>
                </a:solidFill>
              </a:rPr>
              <a:t>, </a:t>
            </a:r>
            <a:r>
              <a:rPr lang="en-US" b="1">
                <a:solidFill>
                  <a:srgbClr val="FF3300"/>
                </a:solidFill>
              </a:rPr>
              <a:t>power generation and transmission (HVDC),</a:t>
            </a:r>
            <a:r>
              <a:rPr lang="en-US">
                <a:solidFill>
                  <a:srgbClr val="FF3300"/>
                </a:solidFill>
              </a:rPr>
              <a:t> </a:t>
            </a:r>
            <a:r>
              <a:rPr lang="en-US" i="1">
                <a:solidFill>
                  <a:srgbClr val="FF3300"/>
                </a:solidFill>
              </a:rPr>
              <a:t>electroplating</a:t>
            </a:r>
            <a:r>
              <a:rPr lang="en-US">
                <a:solidFill>
                  <a:srgbClr val="FF3300"/>
                </a:solidFill>
              </a:rPr>
              <a:t>, </a:t>
            </a:r>
            <a:r>
              <a:rPr lang="en-US" b="1">
                <a:solidFill>
                  <a:srgbClr val="FF3300"/>
                </a:solidFill>
              </a:rPr>
              <a:t>welding</a:t>
            </a:r>
            <a:r>
              <a:rPr lang="en-US">
                <a:solidFill>
                  <a:srgbClr val="FF3300"/>
                </a:solidFill>
              </a:rPr>
              <a:t>, </a:t>
            </a:r>
            <a:r>
              <a:rPr lang="en-US" i="1">
                <a:solidFill>
                  <a:srgbClr val="FF3300"/>
                </a:solidFill>
              </a:rPr>
              <a:t>heating</a:t>
            </a:r>
            <a:r>
              <a:rPr lang="en-US">
                <a:solidFill>
                  <a:srgbClr val="FF3300"/>
                </a:solidFill>
              </a:rPr>
              <a:t>, </a:t>
            </a:r>
            <a:r>
              <a:rPr lang="en-US" b="1">
                <a:solidFill>
                  <a:srgbClr val="FF3300"/>
                </a:solidFill>
              </a:rPr>
              <a:t>cooling</a:t>
            </a:r>
            <a:r>
              <a:rPr lang="en-US">
                <a:solidFill>
                  <a:srgbClr val="FF3300"/>
                </a:solidFill>
              </a:rPr>
              <a:t>, </a:t>
            </a:r>
            <a:r>
              <a:rPr lang="en-US" i="1">
                <a:solidFill>
                  <a:srgbClr val="FF3300"/>
                </a:solidFill>
              </a:rPr>
              <a:t>electronic ballast</a:t>
            </a:r>
            <a:r>
              <a:rPr lang="en-US" i="1">
                <a:solidFill>
                  <a:srgbClr val="FF9900"/>
                </a:solidFill>
              </a:rPr>
              <a:t>.</a:t>
            </a:r>
          </a:p>
          <a:p>
            <a:pPr>
              <a:spcBef>
                <a:spcPct val="50000"/>
              </a:spcBef>
            </a:pPr>
            <a:endParaRPr lang="en-US" i="1">
              <a:solidFill>
                <a:srgbClr val="FF99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b="1" i="1" smtClean="0">
                <a:solidFill>
                  <a:srgbClr val="3333CC"/>
                </a:solidFill>
              </a:rPr>
              <a:t>Power Electronics (PE) Systems</a:t>
            </a:r>
            <a:br>
              <a:rPr lang="en-US" sz="4000" b="1" i="1" smtClean="0">
                <a:solidFill>
                  <a:srgbClr val="3333CC"/>
                </a:solidFill>
              </a:rPr>
            </a:br>
            <a:endParaRPr lang="en-US" sz="4000" b="1" i="1" smtClean="0">
              <a:solidFill>
                <a:srgbClr val="3333CC"/>
              </a:solidFill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b="1" smtClean="0">
                <a:solidFill>
                  <a:srgbClr val="006600"/>
                </a:solidFill>
              </a:rPr>
              <a:t>Drive applications</a:t>
            </a:r>
          </a:p>
          <a:p>
            <a:pPr eaLnBrk="1" hangingPunct="1">
              <a:buFontTx/>
              <a:buChar char="-"/>
            </a:pPr>
            <a:r>
              <a:rPr lang="en-US" smtClean="0"/>
              <a:t>Intimately contains moving or rotating components such as motors</a:t>
            </a:r>
          </a:p>
          <a:p>
            <a:pPr eaLnBrk="1" hangingPunct="1">
              <a:buFontTx/>
              <a:buChar char="-"/>
            </a:pPr>
            <a:r>
              <a:rPr lang="en-US" smtClean="0">
                <a:solidFill>
                  <a:srgbClr val="CC3300"/>
                </a:solidFill>
              </a:rPr>
              <a:t>Examples :</a:t>
            </a:r>
          </a:p>
          <a:p>
            <a:pPr eaLnBrk="1" hangingPunct="1">
              <a:buFontTx/>
              <a:buNone/>
            </a:pPr>
            <a:r>
              <a:rPr lang="en-US" smtClean="0"/>
              <a:t>      Electric trains, electric vehicles, air conditioning system, pumps, compressor, conveyer belt (factory automation).</a:t>
            </a:r>
          </a:p>
          <a:p>
            <a:pPr eaLnBrk="1" hangingPunct="1">
              <a:buFontTx/>
              <a:buNone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0" y="381000"/>
            <a:ext cx="6400800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1" name="Rectangle 8"/>
          <p:cNvSpPr>
            <a:spLocks noChangeArrowheads="1"/>
          </p:cNvSpPr>
          <p:nvPr/>
        </p:nvSpPr>
        <p:spPr bwMode="auto">
          <a:xfrm>
            <a:off x="3505200" y="2667000"/>
            <a:ext cx="4222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b="1" i="1">
                <a:solidFill>
                  <a:schemeClr val="accent2"/>
                </a:solidFill>
              </a:rPr>
              <a:t>Static Application : DC Power Supply</a:t>
            </a:r>
          </a:p>
        </p:txBody>
      </p:sp>
      <p:pic>
        <p:nvPicPr>
          <p:cNvPr id="27652" name="Picture 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95400" y="3352800"/>
            <a:ext cx="67056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3" name="Rectangle 10"/>
          <p:cNvSpPr>
            <a:spLocks noChangeArrowheads="1"/>
          </p:cNvSpPr>
          <p:nvPr/>
        </p:nvSpPr>
        <p:spPr bwMode="auto">
          <a:xfrm>
            <a:off x="2133600" y="6172200"/>
            <a:ext cx="4946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b="1" i="1">
                <a:solidFill>
                  <a:srgbClr val="FF0000"/>
                </a:solidFill>
              </a:rPr>
              <a:t>Drive Application : Air-Conditioning System</a:t>
            </a:r>
          </a:p>
        </p:txBody>
      </p:sp>
      <p:sp>
        <p:nvSpPr>
          <p:cNvPr id="9" name="Rectangle 8"/>
          <p:cNvSpPr/>
          <p:nvPr/>
        </p:nvSpPr>
        <p:spPr>
          <a:xfrm rot="16200000">
            <a:off x="-2091779" y="2777580"/>
            <a:ext cx="5562600" cy="76944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4400" b="1" kern="10" dirty="0">
                <a:ln w="11430"/>
                <a:blipFill>
                  <a:blip r:embed="rId6"/>
                  <a:tile tx="0" ty="0" sx="100000" sy="100000" flip="none" algn="tl"/>
                </a:blip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Impact"/>
              </a:rPr>
              <a:t>Application examples</a:t>
            </a:r>
            <a:endParaRPr lang="en-US" sz="4400" b="1" dirty="0">
              <a:ln w="11430"/>
              <a:blipFill>
                <a:blip r:embed="rId6"/>
                <a:tile tx="0" ty="0" sx="100000" sy="100000" flip="none" algn="tl"/>
              </a:blip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5"/>
          <p:cNvSpPr>
            <a:spLocks noChangeArrowheads="1"/>
          </p:cNvSpPr>
          <p:nvPr/>
        </p:nvSpPr>
        <p:spPr bwMode="auto">
          <a:xfrm>
            <a:off x="685800" y="685800"/>
            <a:ext cx="1200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sz="2000" b="1"/>
              <a:t>example</a:t>
            </a:r>
          </a:p>
        </p:txBody>
      </p:sp>
      <p:pic>
        <p:nvPicPr>
          <p:cNvPr id="2053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990600"/>
            <a:ext cx="3505200" cy="191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4" name="Rectangle 7"/>
          <p:cNvSpPr>
            <a:spLocks noChangeArrowheads="1"/>
          </p:cNvSpPr>
          <p:nvPr/>
        </p:nvSpPr>
        <p:spPr bwMode="auto">
          <a:xfrm>
            <a:off x="3505200" y="609600"/>
            <a:ext cx="53340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• </a:t>
            </a:r>
            <a:r>
              <a:rPr lang="en-US" sz="2400"/>
              <a:t>Supply from TNB: 50Hz, 240V RMS</a:t>
            </a:r>
          </a:p>
          <a:p>
            <a:r>
              <a:rPr lang="en-US" sz="2400"/>
              <a:t>  (340V peak).  Customer need DC</a:t>
            </a:r>
          </a:p>
          <a:p>
            <a:r>
              <a:rPr lang="en-US" sz="2400"/>
              <a:t>   voltage for welding  purpose, say.</a:t>
            </a:r>
          </a:p>
        </p:txBody>
      </p:sp>
      <p:sp>
        <p:nvSpPr>
          <p:cNvPr id="2055" name="Rectangle 8"/>
          <p:cNvSpPr>
            <a:spLocks noChangeArrowheads="1"/>
          </p:cNvSpPr>
          <p:nvPr/>
        </p:nvSpPr>
        <p:spPr bwMode="auto">
          <a:xfrm>
            <a:off x="3962400" y="1828800"/>
            <a:ext cx="4572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/>
              <a:t>• TNB sine-wave supply gives zero DC</a:t>
            </a:r>
          </a:p>
          <a:p>
            <a:r>
              <a:rPr lang="en-US" sz="2000"/>
              <a:t>   component!</a:t>
            </a:r>
          </a:p>
        </p:txBody>
      </p:sp>
      <p:sp>
        <p:nvSpPr>
          <p:cNvPr id="2056" name="Rectangle 9"/>
          <p:cNvSpPr>
            <a:spLocks noChangeArrowheads="1"/>
          </p:cNvSpPr>
          <p:nvPr/>
        </p:nvSpPr>
        <p:spPr bwMode="auto">
          <a:xfrm>
            <a:off x="0" y="2895600"/>
            <a:ext cx="48006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/>
              <a:t>• We can use simple half-wave rectifier.</a:t>
            </a:r>
          </a:p>
          <a:p>
            <a:r>
              <a:rPr lang="en-US" sz="2000"/>
              <a:t>   A fixed DC voltage is now obtained. This is a simple PE system.</a:t>
            </a:r>
          </a:p>
        </p:txBody>
      </p:sp>
      <p:pic>
        <p:nvPicPr>
          <p:cNvPr id="2057" name="Picture 1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29200" y="2514600"/>
            <a:ext cx="32766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8" name="WordArt 13"/>
          <p:cNvSpPr>
            <a:spLocks noChangeArrowheads="1" noChangeShapeType="1" noTextEdit="1"/>
          </p:cNvSpPr>
          <p:nvPr/>
        </p:nvSpPr>
        <p:spPr bwMode="auto">
          <a:xfrm>
            <a:off x="2209800" y="0"/>
            <a:ext cx="4581525" cy="5810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4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Power Conversion Concept </a:t>
            </a:r>
          </a:p>
        </p:txBody>
      </p:sp>
      <p:pic>
        <p:nvPicPr>
          <p:cNvPr id="2059" name="Picture 1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029200" y="4495800"/>
            <a:ext cx="2895600" cy="193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60" name="Rectangle 15"/>
          <p:cNvSpPr>
            <a:spLocks noChangeArrowheads="1"/>
          </p:cNvSpPr>
          <p:nvPr/>
        </p:nvSpPr>
        <p:spPr bwMode="auto">
          <a:xfrm>
            <a:off x="304800" y="4953000"/>
            <a:ext cx="3048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/>
              <a:t>Average output voltage :</a:t>
            </a:r>
          </a:p>
        </p:txBody>
      </p:sp>
      <p:sp>
        <p:nvSpPr>
          <p:cNvPr id="2061" name="Rectangle 17"/>
          <p:cNvSpPr>
            <a:spLocks noChangeArrowheads="1"/>
          </p:cNvSpPr>
          <p:nvPr/>
        </p:nvSpPr>
        <p:spPr bwMode="auto">
          <a:xfrm>
            <a:off x="0" y="30289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2050" name="Object 16"/>
          <p:cNvGraphicFramePr>
            <a:graphicFrameLocks noChangeAspect="1"/>
          </p:cNvGraphicFramePr>
          <p:nvPr/>
        </p:nvGraphicFramePr>
        <p:xfrm>
          <a:off x="2133600" y="5486400"/>
          <a:ext cx="1143000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Equation" r:id="rId8" imgW="545626" imgH="406048" progId="Equation.3">
                  <p:embed/>
                </p:oleObj>
              </mc:Choice>
              <mc:Fallback>
                <p:oleObj name="Equation" r:id="rId8" imgW="545626" imgH="406048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5486400"/>
                        <a:ext cx="1143000" cy="800100"/>
                      </a:xfrm>
                      <a:prstGeom prst="rect">
                        <a:avLst/>
                      </a:prstGeom>
                      <a:solidFill>
                        <a:schemeClr val="hlink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WordArt 5"/>
          <p:cNvSpPr>
            <a:spLocks noChangeArrowheads="1" noChangeShapeType="1" noTextEdit="1"/>
          </p:cNvSpPr>
          <p:nvPr/>
        </p:nvSpPr>
        <p:spPr bwMode="auto">
          <a:xfrm>
            <a:off x="2209800" y="0"/>
            <a:ext cx="4581525" cy="428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4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Power Conversion Concept </a:t>
            </a:r>
          </a:p>
        </p:txBody>
      </p:sp>
      <p:sp>
        <p:nvSpPr>
          <p:cNvPr id="28675" name="Rectangle 6"/>
          <p:cNvSpPr>
            <a:spLocks noChangeArrowheads="1"/>
          </p:cNvSpPr>
          <p:nvPr/>
        </p:nvSpPr>
        <p:spPr bwMode="auto">
          <a:xfrm>
            <a:off x="0" y="533400"/>
            <a:ext cx="7010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solidFill>
                  <a:srgbClr val="FF3300"/>
                </a:solidFill>
              </a:rPr>
              <a:t>How if customer wants variable DC voltage?</a:t>
            </a:r>
          </a:p>
          <a:p>
            <a:r>
              <a:rPr lang="en-US" sz="2000">
                <a:solidFill>
                  <a:srgbClr val="993300"/>
                </a:solidFill>
              </a:rPr>
              <a:t>More complex circuit using SCR is required</a:t>
            </a:r>
            <a:r>
              <a:rPr lang="en-US">
                <a:solidFill>
                  <a:srgbClr val="FF3300"/>
                </a:solidFill>
              </a:rPr>
              <a:t>.</a:t>
            </a:r>
          </a:p>
        </p:txBody>
      </p:sp>
      <p:pic>
        <p:nvPicPr>
          <p:cNvPr id="28676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1219200"/>
            <a:ext cx="27432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57800" y="990600"/>
            <a:ext cx="3362325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8" name="Rectangle 9"/>
          <p:cNvSpPr>
            <a:spLocks noChangeArrowheads="1"/>
          </p:cNvSpPr>
          <p:nvPr/>
        </p:nvSpPr>
        <p:spPr bwMode="auto">
          <a:xfrm>
            <a:off x="0" y="3124200"/>
            <a:ext cx="30035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sz="2000"/>
              <a:t>Average output voltage : </a:t>
            </a:r>
          </a:p>
        </p:txBody>
      </p:sp>
      <p:sp>
        <p:nvSpPr>
          <p:cNvPr id="28679" name="Rectangle 11"/>
          <p:cNvSpPr>
            <a:spLocks noChangeArrowheads="1"/>
          </p:cNvSpPr>
          <p:nvPr/>
        </p:nvSpPr>
        <p:spPr bwMode="auto">
          <a:xfrm>
            <a:off x="0" y="4648200"/>
            <a:ext cx="876300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/>
              <a:t>By controlling the firing angle </a:t>
            </a:r>
            <a:r>
              <a:rPr lang="el-GR" sz="2400">
                <a:cs typeface="Arial" charset="0"/>
              </a:rPr>
              <a:t>α</a:t>
            </a:r>
            <a:r>
              <a:rPr lang="en-US" sz="2400"/>
              <a:t>, the output DC voltage (after conversion) can be varied.</a:t>
            </a:r>
          </a:p>
          <a:p>
            <a:r>
              <a:rPr lang="en-US" sz="2400"/>
              <a:t>           Obviously this needs a complicated electronic</a:t>
            </a:r>
          </a:p>
          <a:p>
            <a:r>
              <a:rPr lang="en-US" sz="2400"/>
              <a:t>           system to set the firing current pulses for the SCR.</a:t>
            </a:r>
          </a:p>
        </p:txBody>
      </p:sp>
      <p:sp>
        <p:nvSpPr>
          <p:cNvPr id="28680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pic>
        <p:nvPicPr>
          <p:cNvPr id="49164" name="Picture 12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5800" y="3657600"/>
            <a:ext cx="3276600" cy="914400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</p:pic>
      <p:sp>
        <p:nvSpPr>
          <p:cNvPr id="15" name="Right Arrow 14"/>
          <p:cNvSpPr/>
          <p:nvPr/>
        </p:nvSpPr>
        <p:spPr>
          <a:xfrm>
            <a:off x="304800" y="5638800"/>
            <a:ext cx="609600" cy="762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WordArt 4"/>
          <p:cNvSpPr>
            <a:spLocks noChangeArrowheads="1" noChangeShapeType="1" noTextEdit="1"/>
          </p:cNvSpPr>
          <p:nvPr/>
        </p:nvSpPr>
        <p:spPr bwMode="auto">
          <a:xfrm>
            <a:off x="2286000" y="533400"/>
            <a:ext cx="2514600" cy="762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kern="10">
                <a:ln w="9525">
                  <a:noFill/>
                  <a:round/>
                  <a:headEnd/>
                  <a:tailEnd/>
                </a:ln>
                <a:solidFill>
                  <a:srgbClr val="9933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PE  GROWTH</a:t>
            </a:r>
          </a:p>
        </p:txBody>
      </p:sp>
      <p:sp>
        <p:nvSpPr>
          <p:cNvPr id="29699" name="Rectangle 5"/>
          <p:cNvSpPr>
            <a:spLocks noChangeArrowheads="1"/>
          </p:cNvSpPr>
          <p:nvPr/>
        </p:nvSpPr>
        <p:spPr bwMode="auto">
          <a:xfrm>
            <a:off x="762000" y="1679575"/>
            <a:ext cx="36163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/>
              <a:t>PE rapid growth due to:</a:t>
            </a:r>
          </a:p>
        </p:txBody>
      </p:sp>
      <p:sp>
        <p:nvSpPr>
          <p:cNvPr id="29700" name="Rectangle 6"/>
          <p:cNvSpPr>
            <a:spLocks noChangeArrowheads="1"/>
          </p:cNvSpPr>
          <p:nvPr/>
        </p:nvSpPr>
        <p:spPr bwMode="auto">
          <a:xfrm>
            <a:off x="762000" y="2362200"/>
            <a:ext cx="7010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400"/>
              <a:t>  Advances in power (semiconductor) switches</a:t>
            </a:r>
          </a:p>
        </p:txBody>
      </p:sp>
      <p:sp>
        <p:nvSpPr>
          <p:cNvPr id="29701" name="Rectangle 7"/>
          <p:cNvSpPr>
            <a:spLocks noChangeArrowheads="1"/>
          </p:cNvSpPr>
          <p:nvPr/>
        </p:nvSpPr>
        <p:spPr bwMode="auto">
          <a:xfrm>
            <a:off x="914400" y="2971800"/>
            <a:ext cx="7467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400"/>
              <a:t>  Advances in microelectronics (DSP,VLSI, </a:t>
            </a:r>
          </a:p>
          <a:p>
            <a:pPr>
              <a:buFont typeface="Wingdings" pitchFamily="2" charset="2"/>
              <a:buNone/>
            </a:pPr>
            <a:r>
              <a:rPr lang="en-US" sz="2400"/>
              <a:t>     microprocessor/microcontroller, ASIC)</a:t>
            </a:r>
          </a:p>
        </p:txBody>
      </p:sp>
      <p:sp>
        <p:nvSpPr>
          <p:cNvPr id="29702" name="Rectangle 8"/>
          <p:cNvSpPr>
            <a:spLocks noChangeArrowheads="1"/>
          </p:cNvSpPr>
          <p:nvPr/>
        </p:nvSpPr>
        <p:spPr bwMode="auto">
          <a:xfrm>
            <a:off x="838200" y="4038600"/>
            <a:ext cx="533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400"/>
              <a:t>  New ideas in control algorithms</a:t>
            </a:r>
          </a:p>
        </p:txBody>
      </p:sp>
      <p:sp>
        <p:nvSpPr>
          <p:cNvPr id="29703" name="Rectangle 9"/>
          <p:cNvSpPr>
            <a:spLocks noChangeArrowheads="1"/>
          </p:cNvSpPr>
          <p:nvPr/>
        </p:nvSpPr>
        <p:spPr bwMode="auto">
          <a:xfrm>
            <a:off x="838200" y="4876800"/>
            <a:ext cx="502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400"/>
              <a:t>   Demand for new applications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457200" y="762000"/>
            <a:ext cx="7469188" cy="5795963"/>
            <a:chOff x="296" y="232"/>
            <a:chExt cx="4705" cy="3651"/>
          </a:xfrm>
        </p:grpSpPr>
        <p:sp>
          <p:nvSpPr>
            <p:cNvPr id="30724" name="Rectangle 8"/>
            <p:cNvSpPr>
              <a:spLocks noChangeArrowheads="1"/>
            </p:cNvSpPr>
            <p:nvPr/>
          </p:nvSpPr>
          <p:spPr bwMode="auto">
            <a:xfrm>
              <a:off x="898" y="611"/>
              <a:ext cx="4103" cy="3272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30725" name="Picture 9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96" y="232"/>
              <a:ext cx="4451" cy="35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0723" name="Rectangle 10"/>
          <p:cNvSpPr>
            <a:spLocks noChangeArrowheads="1"/>
          </p:cNvSpPr>
          <p:nvPr/>
        </p:nvSpPr>
        <p:spPr bwMode="auto">
          <a:xfrm>
            <a:off x="1371600" y="473075"/>
            <a:ext cx="6477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3600" b="1">
                <a:solidFill>
                  <a:srgbClr val="0000CC"/>
                </a:solidFill>
                <a:latin typeface="Arial Black" pitchFamily="34" charset="0"/>
              </a:rPr>
              <a:t>Interdisciplinary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457200"/>
            <a:ext cx="8458200" cy="57912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r>
              <a:rPr lang="en-US" sz="2800" b="1" smtClean="0">
                <a:solidFill>
                  <a:srgbClr val="FF3300"/>
                </a:solidFill>
              </a:rPr>
              <a:t>1. Energy scenario</a:t>
            </a:r>
          </a:p>
          <a:p>
            <a:pPr marL="609600" indent="-609600" eaLnBrk="1" hangingPunct="1">
              <a:buFont typeface="Wingdings" pitchFamily="2" charset="2"/>
              <a:buChar char="Ø"/>
            </a:pPr>
            <a:r>
              <a:rPr lang="en-US" sz="2400" smtClean="0">
                <a:solidFill>
                  <a:schemeClr val="hlink"/>
                </a:solidFill>
              </a:rPr>
              <a:t>Need to reduce dependence on fossil fuel</a:t>
            </a:r>
            <a:r>
              <a:rPr lang="en-US" sz="2400" smtClean="0"/>
              <a:t>: coal, natural gas, oil, and nuclear power resource.</a:t>
            </a:r>
          </a:p>
          <a:p>
            <a:pPr marL="609600" indent="-609600" eaLnBrk="1" hangingPunct="1">
              <a:buFontTx/>
              <a:buNone/>
            </a:pPr>
            <a:r>
              <a:rPr lang="en-US" sz="2400" smtClean="0"/>
              <a:t>       Depletion of these sources is expected.</a:t>
            </a:r>
          </a:p>
          <a:p>
            <a:pPr marL="609600" indent="-609600" eaLnBrk="1" hangingPunct="1">
              <a:buFont typeface="Wingdings" pitchFamily="2" charset="2"/>
              <a:buChar char="Ø"/>
            </a:pPr>
            <a:r>
              <a:rPr lang="en-US" sz="2400" smtClean="0">
                <a:solidFill>
                  <a:schemeClr val="folHlink"/>
                </a:solidFill>
              </a:rPr>
              <a:t>Tap renewable energy resources</a:t>
            </a:r>
            <a:r>
              <a:rPr lang="en-US" sz="2400" smtClean="0"/>
              <a:t> :</a:t>
            </a:r>
          </a:p>
          <a:p>
            <a:pPr marL="609600" indent="-609600" eaLnBrk="1" hangingPunct="1">
              <a:buFontTx/>
              <a:buNone/>
            </a:pPr>
            <a:r>
              <a:rPr lang="en-US" sz="2400" smtClean="0"/>
              <a:t>      solar, wind, fuel-cell, ocean-wave</a:t>
            </a:r>
          </a:p>
          <a:p>
            <a:pPr marL="609600" indent="-609600" eaLnBrk="1" hangingPunct="1">
              <a:buFont typeface="Wingdings" pitchFamily="2" charset="2"/>
              <a:buChar char="Ø"/>
            </a:pPr>
            <a:r>
              <a:rPr lang="en-US" sz="2400" smtClean="0">
                <a:solidFill>
                  <a:srgbClr val="009900"/>
                </a:solidFill>
              </a:rPr>
              <a:t>Energy saving by PE applications</a:t>
            </a:r>
            <a:r>
              <a:rPr lang="en-US" sz="2400" smtClean="0"/>
              <a:t>. Examples :</a:t>
            </a:r>
          </a:p>
          <a:p>
            <a:pPr marL="609600" indent="-609600" eaLnBrk="1" hangingPunct="1">
              <a:buFontTx/>
              <a:buNone/>
            </a:pPr>
            <a:r>
              <a:rPr lang="en-US" sz="2400" smtClean="0"/>
              <a:t>       - variable speed compressor air-conditioning system :</a:t>
            </a:r>
          </a:p>
          <a:p>
            <a:pPr marL="609600" indent="-609600" eaLnBrk="1" hangingPunct="1">
              <a:buFontTx/>
              <a:buNone/>
            </a:pPr>
            <a:r>
              <a:rPr lang="en-US" sz="2400" smtClean="0"/>
              <a:t>         30% saving compared to thermostat-controlled system.</a:t>
            </a:r>
          </a:p>
          <a:p>
            <a:pPr marL="609600" indent="-609600" eaLnBrk="1" hangingPunct="1">
              <a:buFontTx/>
              <a:buNone/>
            </a:pPr>
            <a:r>
              <a:rPr lang="en-US" sz="2400" smtClean="0"/>
              <a:t>       - Lighting using electronics ballast boost efficiency of </a:t>
            </a:r>
          </a:p>
          <a:p>
            <a:pPr marL="609600" indent="-609600" eaLnBrk="1" hangingPunct="1">
              <a:buFontTx/>
              <a:buNone/>
            </a:pPr>
            <a:r>
              <a:rPr lang="en-US" sz="2400" smtClean="0"/>
              <a:t>          fluorescent lamp by 20%.</a:t>
            </a:r>
          </a:p>
          <a:p>
            <a:pPr marL="609600" indent="-609600" eaLnBrk="1" hangingPunct="1">
              <a:buFontTx/>
              <a:buNone/>
            </a:pPr>
            <a:endParaRPr lang="en-US" sz="2400" smtClean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solidFill>
                  <a:srgbClr val="0000CC"/>
                </a:solidFill>
              </a:rPr>
              <a:t>Current issues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smtClean="0">
                <a:solidFill>
                  <a:srgbClr val="FF3300"/>
                </a:solidFill>
              </a:rPr>
              <a:t>2. Environtment issues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ü"/>
            </a:pPr>
            <a:r>
              <a:rPr lang="en-US" sz="2400" smtClean="0">
                <a:solidFill>
                  <a:schemeClr val="hlink"/>
                </a:solidFill>
              </a:rPr>
              <a:t>Nuclear safety</a:t>
            </a:r>
            <a:r>
              <a:rPr lang="en-US" sz="2400" smtClean="0"/>
              <a:t> : nuclear plant remain radioactive for thousands of years.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ü"/>
            </a:pPr>
            <a:r>
              <a:rPr lang="en-US" sz="2400" smtClean="0">
                <a:solidFill>
                  <a:srgbClr val="009900"/>
                </a:solidFill>
              </a:rPr>
              <a:t>Burning of fossil fuel</a:t>
            </a:r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en-US" sz="2400" smtClean="0"/>
              <a:t>Emits gases such as SO</a:t>
            </a:r>
            <a:r>
              <a:rPr lang="en-US" sz="2400" baseline="-25000" smtClean="0"/>
              <a:t>2</a:t>
            </a:r>
            <a:r>
              <a:rPr lang="en-US" sz="2400" smtClean="0"/>
              <a:t>, CO (oil burning), SO</a:t>
            </a:r>
            <a:r>
              <a:rPr lang="en-US" sz="2400" baseline="-25000" smtClean="0"/>
              <a:t>2</a:t>
            </a:r>
            <a:r>
              <a:rPr lang="en-US" sz="2400" smtClean="0"/>
              <a:t>, NO</a:t>
            </a:r>
            <a:r>
              <a:rPr lang="en-US" sz="2400" baseline="-25000" smtClean="0"/>
              <a:t>x</a:t>
            </a:r>
            <a:r>
              <a:rPr lang="en-US" sz="2400" smtClean="0"/>
              <a:t> (coal burning), etc</a:t>
            </a:r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en-US" sz="2400" smtClean="0"/>
              <a:t>Create global warming (green house effect), acid rain and urban pollution from smokes.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ü"/>
            </a:pPr>
            <a:r>
              <a:rPr lang="en-US" sz="2400" smtClean="0">
                <a:solidFill>
                  <a:srgbClr val="CC3300"/>
                </a:solidFill>
              </a:rPr>
              <a:t>Possible Solution by application of PE</a:t>
            </a:r>
            <a:r>
              <a:rPr lang="en-US" sz="2400" smtClean="0"/>
              <a:t>. Examples:</a:t>
            </a:r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en-US" sz="2400" smtClean="0"/>
              <a:t>Renewable energy resources</a:t>
            </a:r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en-US" sz="2400" smtClean="0"/>
              <a:t>Centralization of power stations to remote non-urban area (mitigation)</a:t>
            </a:r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en-US" sz="2400" smtClean="0"/>
              <a:t>Electric vehicles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4"/>
          <p:cNvSpPr txBox="1">
            <a:spLocks noChangeArrowheads="1"/>
          </p:cNvSpPr>
          <p:nvPr/>
        </p:nvSpPr>
        <p:spPr bwMode="auto">
          <a:xfrm>
            <a:off x="1219200" y="228600"/>
            <a:ext cx="6934200" cy="9144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400" b="1">
                <a:solidFill>
                  <a:srgbClr val="0000CC"/>
                </a:solidFill>
                <a:latin typeface="Castellar" pitchFamily="18" charset="0"/>
              </a:rPr>
              <a:t>Conversion scheme from electric to electric by static switch</a:t>
            </a:r>
            <a:endParaRPr lang="en-US" sz="2400">
              <a:solidFill>
                <a:srgbClr val="0000CC"/>
              </a:solidFill>
              <a:latin typeface="Castellar" pitchFamily="18" charset="0"/>
            </a:endParaRP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2976563" y="1119188"/>
            <a:ext cx="3398837" cy="911225"/>
            <a:chOff x="1875" y="705"/>
            <a:chExt cx="2141" cy="574"/>
          </a:xfrm>
        </p:grpSpPr>
        <p:sp>
          <p:nvSpPr>
            <p:cNvPr id="33831" name="Text Box 7"/>
            <p:cNvSpPr txBox="1">
              <a:spLocks noChangeAspect="1" noChangeArrowheads="1"/>
            </p:cNvSpPr>
            <p:nvPr/>
          </p:nvSpPr>
          <p:spPr bwMode="auto">
            <a:xfrm>
              <a:off x="1875" y="705"/>
              <a:ext cx="2141" cy="2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r>
                <a:rPr lang="en-US" sz="2400" b="1">
                  <a:solidFill>
                    <a:srgbClr val="FF3300"/>
                  </a:solidFill>
                  <a:latin typeface="Tahoma" pitchFamily="34" charset="0"/>
                </a:rPr>
                <a:t>control information</a:t>
              </a:r>
            </a:p>
          </p:txBody>
        </p:sp>
        <p:sp>
          <p:nvSpPr>
            <p:cNvPr id="33832" name="AutoShape 8"/>
            <p:cNvSpPr>
              <a:spLocks noChangeArrowheads="1"/>
            </p:cNvSpPr>
            <p:nvPr/>
          </p:nvSpPr>
          <p:spPr bwMode="auto">
            <a:xfrm>
              <a:off x="2743" y="950"/>
              <a:ext cx="194" cy="329"/>
            </a:xfrm>
            <a:prstGeom prst="downArrow">
              <a:avLst>
                <a:gd name="adj1" fmla="val 50000"/>
                <a:gd name="adj2" fmla="val 42397"/>
              </a:avLst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8921" name="Text Box 9"/>
          <p:cNvSpPr txBox="1">
            <a:spLocks noChangeAspect="1" noChangeArrowheads="1"/>
          </p:cNvSpPr>
          <p:nvPr/>
        </p:nvSpPr>
        <p:spPr bwMode="auto">
          <a:xfrm>
            <a:off x="3167063" y="2046288"/>
            <a:ext cx="2514600" cy="833437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2400" b="1">
                <a:solidFill>
                  <a:srgbClr val="000000"/>
                </a:solidFill>
                <a:latin typeface="Tahoma" pitchFamily="34" charset="0"/>
              </a:rPr>
              <a:t>POWER PROCESSOR</a:t>
            </a:r>
            <a:endParaRPr lang="en-US" sz="2400">
              <a:solidFill>
                <a:srgbClr val="000000"/>
              </a:solidFill>
              <a:latin typeface="Tahoma" pitchFamily="34" charset="0"/>
            </a:endParaRPr>
          </a:p>
        </p:txBody>
      </p: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890588" y="2220913"/>
            <a:ext cx="2252662" cy="727075"/>
            <a:chOff x="561" y="1399"/>
            <a:chExt cx="1419" cy="458"/>
          </a:xfrm>
        </p:grpSpPr>
        <p:sp>
          <p:nvSpPr>
            <p:cNvPr id="33829" name="AutoShape 11"/>
            <p:cNvSpPr>
              <a:spLocks noChangeAspect="1" noChangeArrowheads="1"/>
            </p:cNvSpPr>
            <p:nvPr/>
          </p:nvSpPr>
          <p:spPr bwMode="auto">
            <a:xfrm>
              <a:off x="1509" y="1399"/>
              <a:ext cx="471" cy="259"/>
            </a:xfrm>
            <a:prstGeom prst="rightArrow">
              <a:avLst>
                <a:gd name="adj1" fmla="val 50000"/>
                <a:gd name="adj2" fmla="val 45463"/>
              </a:avLst>
            </a:prstGeom>
            <a:solidFill>
              <a:schemeClr val="accent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30" name="Text Box 12"/>
            <p:cNvSpPr txBox="1">
              <a:spLocks noChangeAspect="1" noChangeArrowheads="1"/>
            </p:cNvSpPr>
            <p:nvPr/>
          </p:nvSpPr>
          <p:spPr bwMode="auto">
            <a:xfrm>
              <a:off x="561" y="1402"/>
              <a:ext cx="1124" cy="4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r>
                <a:rPr lang="en-US" sz="2000" b="1">
                  <a:solidFill>
                    <a:schemeClr val="hlink"/>
                  </a:solidFill>
                  <a:latin typeface="Tahoma" pitchFamily="34" charset="0"/>
                </a:rPr>
                <a:t>INPUT </a:t>
              </a:r>
            </a:p>
            <a:p>
              <a:pPr algn="ctr" eaLnBrk="0" hangingPunct="0"/>
              <a:r>
                <a:rPr lang="en-US" sz="2000" b="1">
                  <a:solidFill>
                    <a:schemeClr val="hlink"/>
                  </a:solidFill>
                  <a:latin typeface="Tahoma" pitchFamily="34" charset="0"/>
                </a:rPr>
                <a:t>POWER</a:t>
              </a:r>
            </a:p>
          </p:txBody>
        </p:sp>
      </p:grp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5692775" y="1905000"/>
            <a:ext cx="3103563" cy="912813"/>
            <a:chOff x="3586" y="1200"/>
            <a:chExt cx="1955" cy="575"/>
          </a:xfrm>
        </p:grpSpPr>
        <p:sp>
          <p:nvSpPr>
            <p:cNvPr id="33827" name="AutoShape 14"/>
            <p:cNvSpPr>
              <a:spLocks noChangeAspect="1" noChangeArrowheads="1"/>
            </p:cNvSpPr>
            <p:nvPr/>
          </p:nvSpPr>
          <p:spPr bwMode="auto">
            <a:xfrm>
              <a:off x="3586" y="1397"/>
              <a:ext cx="572" cy="259"/>
            </a:xfrm>
            <a:prstGeom prst="rightArrow">
              <a:avLst>
                <a:gd name="adj1" fmla="val 50000"/>
                <a:gd name="adj2" fmla="val 55212"/>
              </a:avLst>
            </a:prstGeom>
            <a:solidFill>
              <a:srgbClr val="00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28" name="Text Box 15"/>
            <p:cNvSpPr txBox="1">
              <a:spLocks noChangeAspect="1" noChangeArrowheads="1"/>
            </p:cNvSpPr>
            <p:nvPr/>
          </p:nvSpPr>
          <p:spPr bwMode="auto">
            <a:xfrm>
              <a:off x="4128" y="1200"/>
              <a:ext cx="1413" cy="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r>
                <a:rPr lang="en-US" sz="2000" b="1">
                  <a:solidFill>
                    <a:schemeClr val="accent2"/>
                  </a:solidFill>
                  <a:latin typeface="Tahoma" pitchFamily="34" charset="0"/>
                </a:rPr>
                <a:t>PROCESSED OUTPUT  POWER</a:t>
              </a:r>
            </a:p>
          </p:txBody>
        </p:sp>
      </p:grp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1420813" y="3192463"/>
            <a:ext cx="655637" cy="844550"/>
            <a:chOff x="895" y="2011"/>
            <a:chExt cx="413" cy="532"/>
          </a:xfrm>
        </p:grpSpPr>
        <p:sp>
          <p:nvSpPr>
            <p:cNvPr id="33824" name="Line 17"/>
            <p:cNvSpPr>
              <a:spLocks noChangeShapeType="1"/>
            </p:cNvSpPr>
            <p:nvPr/>
          </p:nvSpPr>
          <p:spPr bwMode="auto">
            <a:xfrm>
              <a:off x="896" y="2011"/>
              <a:ext cx="0" cy="5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25" name="Line 18"/>
            <p:cNvSpPr>
              <a:spLocks noChangeShapeType="1"/>
            </p:cNvSpPr>
            <p:nvPr/>
          </p:nvSpPr>
          <p:spPr bwMode="auto">
            <a:xfrm rot="5400000">
              <a:off x="1107" y="2341"/>
              <a:ext cx="0" cy="40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26" name="Line 19"/>
            <p:cNvSpPr>
              <a:spLocks noChangeShapeType="1"/>
            </p:cNvSpPr>
            <p:nvPr/>
          </p:nvSpPr>
          <p:spPr bwMode="auto">
            <a:xfrm rot="5400000">
              <a:off x="1097" y="1893"/>
              <a:ext cx="0" cy="403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8932" name="Line 20"/>
          <p:cNvSpPr>
            <a:spLocks noChangeAspect="1" noChangeShapeType="1"/>
          </p:cNvSpPr>
          <p:nvPr/>
        </p:nvSpPr>
        <p:spPr bwMode="auto">
          <a:xfrm>
            <a:off x="2817813" y="3816350"/>
            <a:ext cx="3438525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6" name="Group 21"/>
          <p:cNvGrpSpPr>
            <a:grpSpLocks/>
          </p:cNvGrpSpPr>
          <p:nvPr/>
        </p:nvGrpSpPr>
        <p:grpSpPr bwMode="auto">
          <a:xfrm>
            <a:off x="6805613" y="3119438"/>
            <a:ext cx="655637" cy="844550"/>
            <a:chOff x="4287" y="1965"/>
            <a:chExt cx="413" cy="532"/>
          </a:xfrm>
        </p:grpSpPr>
        <p:sp>
          <p:nvSpPr>
            <p:cNvPr id="33821" name="Line 22"/>
            <p:cNvSpPr>
              <a:spLocks noChangeShapeType="1"/>
            </p:cNvSpPr>
            <p:nvPr/>
          </p:nvSpPr>
          <p:spPr bwMode="auto">
            <a:xfrm>
              <a:off x="4288" y="1965"/>
              <a:ext cx="0" cy="5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22" name="Line 23"/>
            <p:cNvSpPr>
              <a:spLocks noChangeShapeType="1"/>
            </p:cNvSpPr>
            <p:nvPr/>
          </p:nvSpPr>
          <p:spPr bwMode="auto">
            <a:xfrm rot="5400000">
              <a:off x="4499" y="2295"/>
              <a:ext cx="0" cy="40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23" name="Line 24"/>
            <p:cNvSpPr>
              <a:spLocks noChangeShapeType="1"/>
            </p:cNvSpPr>
            <p:nvPr/>
          </p:nvSpPr>
          <p:spPr bwMode="auto">
            <a:xfrm rot="5400000">
              <a:off x="4489" y="2121"/>
              <a:ext cx="0" cy="403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25"/>
          <p:cNvGrpSpPr>
            <a:grpSpLocks/>
          </p:cNvGrpSpPr>
          <p:nvPr/>
        </p:nvGrpSpPr>
        <p:grpSpPr bwMode="auto">
          <a:xfrm>
            <a:off x="2800350" y="3876675"/>
            <a:ext cx="3278188" cy="1519238"/>
            <a:chOff x="1764" y="2442"/>
            <a:chExt cx="2065" cy="957"/>
          </a:xfrm>
        </p:grpSpPr>
        <p:sp>
          <p:nvSpPr>
            <p:cNvPr id="33819" name="Line 26"/>
            <p:cNvSpPr>
              <a:spLocks noChangeAspect="1" noChangeShapeType="1"/>
            </p:cNvSpPr>
            <p:nvPr/>
          </p:nvSpPr>
          <p:spPr bwMode="auto">
            <a:xfrm>
              <a:off x="1770" y="2442"/>
              <a:ext cx="2059" cy="957"/>
            </a:xfrm>
            <a:prstGeom prst="line">
              <a:avLst/>
            </a:prstGeom>
            <a:noFill/>
            <a:ln w="38100">
              <a:solidFill>
                <a:srgbClr val="CC00CC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20" name="Text Box 27"/>
            <p:cNvSpPr txBox="1">
              <a:spLocks noChangeAspect="1" noChangeArrowheads="1"/>
            </p:cNvSpPr>
            <p:nvPr/>
          </p:nvSpPr>
          <p:spPr bwMode="auto">
            <a:xfrm>
              <a:off x="1764" y="2635"/>
              <a:ext cx="578" cy="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en-US" sz="2000" b="1">
                  <a:solidFill>
                    <a:srgbClr val="CC0066"/>
                  </a:solidFill>
                  <a:latin typeface="Tahoma" pitchFamily="34" charset="0"/>
                </a:rPr>
                <a:t>dc-ac</a:t>
              </a:r>
            </a:p>
            <a:p>
              <a:pPr eaLnBrk="0" hangingPunct="0"/>
              <a:r>
                <a:rPr lang="en-US" sz="2000" b="1">
                  <a:solidFill>
                    <a:srgbClr val="CC0066"/>
                  </a:solidFill>
                  <a:latin typeface="Tahoma" pitchFamily="34" charset="0"/>
                </a:rPr>
                <a:t>conv.</a:t>
              </a:r>
              <a:endParaRPr lang="en-US" sz="2000">
                <a:solidFill>
                  <a:srgbClr val="CC0066"/>
                </a:solidFill>
                <a:latin typeface="Tahoma" pitchFamily="34" charset="0"/>
              </a:endParaRPr>
            </a:p>
          </p:txBody>
        </p:sp>
      </p:grpSp>
      <p:grpSp>
        <p:nvGrpSpPr>
          <p:cNvPr id="8" name="Group 31"/>
          <p:cNvGrpSpPr>
            <a:grpSpLocks noChangeAspect="1"/>
          </p:cNvGrpSpPr>
          <p:nvPr/>
        </p:nvGrpSpPr>
        <p:grpSpPr bwMode="auto">
          <a:xfrm>
            <a:off x="825500" y="5018088"/>
            <a:ext cx="1909763" cy="766762"/>
            <a:chOff x="765" y="1410"/>
            <a:chExt cx="4204" cy="1689"/>
          </a:xfrm>
        </p:grpSpPr>
        <p:sp>
          <p:nvSpPr>
            <p:cNvPr id="33817" name="Freeform 32"/>
            <p:cNvSpPr>
              <a:spLocks noChangeAspect="1"/>
            </p:cNvSpPr>
            <p:nvPr/>
          </p:nvSpPr>
          <p:spPr bwMode="auto">
            <a:xfrm>
              <a:off x="765" y="1410"/>
              <a:ext cx="2100" cy="825"/>
            </a:xfrm>
            <a:custGeom>
              <a:avLst/>
              <a:gdLst>
                <a:gd name="T0" fmla="*/ 0 w 2100"/>
                <a:gd name="T1" fmla="*/ 825 h 825"/>
                <a:gd name="T2" fmla="*/ 1065 w 2100"/>
                <a:gd name="T3" fmla="*/ 0 h 825"/>
                <a:gd name="T4" fmla="*/ 2100 w 2100"/>
                <a:gd name="T5" fmla="*/ 825 h 825"/>
                <a:gd name="T6" fmla="*/ 0 60000 65536"/>
                <a:gd name="T7" fmla="*/ 0 60000 65536"/>
                <a:gd name="T8" fmla="*/ 0 60000 65536"/>
                <a:gd name="T9" fmla="*/ 0 w 2100"/>
                <a:gd name="T10" fmla="*/ 0 h 825"/>
                <a:gd name="T11" fmla="*/ 2100 w 2100"/>
                <a:gd name="T12" fmla="*/ 825 h 82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00" h="825">
                  <a:moveTo>
                    <a:pt x="0" y="825"/>
                  </a:moveTo>
                  <a:cubicBezTo>
                    <a:pt x="357" y="412"/>
                    <a:pt x="715" y="0"/>
                    <a:pt x="1065" y="0"/>
                  </a:cubicBezTo>
                  <a:cubicBezTo>
                    <a:pt x="1415" y="0"/>
                    <a:pt x="1928" y="688"/>
                    <a:pt x="2100" y="825"/>
                  </a:cubicBezTo>
                </a:path>
              </a:pathLst>
            </a:custGeom>
            <a:noFill/>
            <a:ln w="38100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18" name="Freeform 33"/>
            <p:cNvSpPr>
              <a:spLocks noChangeAspect="1"/>
            </p:cNvSpPr>
            <p:nvPr/>
          </p:nvSpPr>
          <p:spPr bwMode="auto">
            <a:xfrm flipV="1">
              <a:off x="2869" y="2244"/>
              <a:ext cx="2100" cy="855"/>
            </a:xfrm>
            <a:custGeom>
              <a:avLst/>
              <a:gdLst>
                <a:gd name="T0" fmla="*/ 0 w 2100"/>
                <a:gd name="T1" fmla="*/ 886 h 825"/>
                <a:gd name="T2" fmla="*/ 1065 w 2100"/>
                <a:gd name="T3" fmla="*/ 0 h 825"/>
                <a:gd name="T4" fmla="*/ 2100 w 2100"/>
                <a:gd name="T5" fmla="*/ 886 h 825"/>
                <a:gd name="T6" fmla="*/ 0 60000 65536"/>
                <a:gd name="T7" fmla="*/ 0 60000 65536"/>
                <a:gd name="T8" fmla="*/ 0 60000 65536"/>
                <a:gd name="T9" fmla="*/ 0 w 2100"/>
                <a:gd name="T10" fmla="*/ 0 h 825"/>
                <a:gd name="T11" fmla="*/ 2100 w 2100"/>
                <a:gd name="T12" fmla="*/ 825 h 82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00" h="825">
                  <a:moveTo>
                    <a:pt x="0" y="825"/>
                  </a:moveTo>
                  <a:cubicBezTo>
                    <a:pt x="357" y="412"/>
                    <a:pt x="715" y="0"/>
                    <a:pt x="1065" y="0"/>
                  </a:cubicBezTo>
                  <a:cubicBezTo>
                    <a:pt x="1415" y="0"/>
                    <a:pt x="1928" y="688"/>
                    <a:pt x="2100" y="825"/>
                  </a:cubicBezTo>
                </a:path>
              </a:pathLst>
            </a:custGeom>
            <a:noFill/>
            <a:ln w="38100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34"/>
          <p:cNvGrpSpPr>
            <a:grpSpLocks/>
          </p:cNvGrpSpPr>
          <p:nvPr/>
        </p:nvGrpSpPr>
        <p:grpSpPr bwMode="auto">
          <a:xfrm>
            <a:off x="2782888" y="5553075"/>
            <a:ext cx="3476625" cy="530225"/>
            <a:chOff x="1753" y="3498"/>
            <a:chExt cx="2190" cy="334"/>
          </a:xfrm>
        </p:grpSpPr>
        <p:sp>
          <p:nvSpPr>
            <p:cNvPr id="33815" name="Line 35"/>
            <p:cNvSpPr>
              <a:spLocks noChangeAspect="1" noChangeShapeType="1"/>
            </p:cNvSpPr>
            <p:nvPr/>
          </p:nvSpPr>
          <p:spPr bwMode="auto">
            <a:xfrm>
              <a:off x="1753" y="3498"/>
              <a:ext cx="2167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16" name="Text Box 36"/>
            <p:cNvSpPr txBox="1">
              <a:spLocks noChangeAspect="1" noChangeArrowheads="1"/>
            </p:cNvSpPr>
            <p:nvPr/>
          </p:nvSpPr>
          <p:spPr bwMode="auto">
            <a:xfrm>
              <a:off x="1819" y="3587"/>
              <a:ext cx="2124" cy="2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r>
                <a:rPr lang="en-US" sz="2000" b="1">
                  <a:solidFill>
                    <a:srgbClr val="FF6600"/>
                  </a:solidFill>
                  <a:latin typeface="Tahoma" pitchFamily="34" charset="0"/>
                </a:rPr>
                <a:t>ac-ac conversion</a:t>
              </a:r>
              <a:endParaRPr lang="en-US" sz="2000">
                <a:latin typeface="Tahoma" pitchFamily="34" charset="0"/>
              </a:endParaRPr>
            </a:p>
          </p:txBody>
        </p:sp>
      </p:grpSp>
      <p:grpSp>
        <p:nvGrpSpPr>
          <p:cNvPr id="10" name="Group 37"/>
          <p:cNvGrpSpPr>
            <a:grpSpLocks noChangeAspect="1"/>
          </p:cNvGrpSpPr>
          <p:nvPr/>
        </p:nvGrpSpPr>
        <p:grpSpPr bwMode="auto">
          <a:xfrm>
            <a:off x="6718300" y="5294313"/>
            <a:ext cx="757238" cy="612775"/>
            <a:chOff x="765" y="1410"/>
            <a:chExt cx="4204" cy="1689"/>
          </a:xfrm>
        </p:grpSpPr>
        <p:sp>
          <p:nvSpPr>
            <p:cNvPr id="33813" name="Freeform 38"/>
            <p:cNvSpPr>
              <a:spLocks noChangeAspect="1"/>
            </p:cNvSpPr>
            <p:nvPr/>
          </p:nvSpPr>
          <p:spPr bwMode="auto">
            <a:xfrm>
              <a:off x="765" y="1410"/>
              <a:ext cx="2100" cy="825"/>
            </a:xfrm>
            <a:custGeom>
              <a:avLst/>
              <a:gdLst>
                <a:gd name="T0" fmla="*/ 0 w 2100"/>
                <a:gd name="T1" fmla="*/ 825 h 825"/>
                <a:gd name="T2" fmla="*/ 1065 w 2100"/>
                <a:gd name="T3" fmla="*/ 0 h 825"/>
                <a:gd name="T4" fmla="*/ 2100 w 2100"/>
                <a:gd name="T5" fmla="*/ 825 h 825"/>
                <a:gd name="T6" fmla="*/ 0 60000 65536"/>
                <a:gd name="T7" fmla="*/ 0 60000 65536"/>
                <a:gd name="T8" fmla="*/ 0 60000 65536"/>
                <a:gd name="T9" fmla="*/ 0 w 2100"/>
                <a:gd name="T10" fmla="*/ 0 h 825"/>
                <a:gd name="T11" fmla="*/ 2100 w 2100"/>
                <a:gd name="T12" fmla="*/ 825 h 82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00" h="825">
                  <a:moveTo>
                    <a:pt x="0" y="825"/>
                  </a:moveTo>
                  <a:cubicBezTo>
                    <a:pt x="357" y="412"/>
                    <a:pt x="715" y="0"/>
                    <a:pt x="1065" y="0"/>
                  </a:cubicBezTo>
                  <a:cubicBezTo>
                    <a:pt x="1415" y="0"/>
                    <a:pt x="1928" y="688"/>
                    <a:pt x="2100" y="825"/>
                  </a:cubicBezTo>
                </a:path>
              </a:pathLst>
            </a:custGeom>
            <a:noFill/>
            <a:ln w="38100">
              <a:solidFill>
                <a:srgbClr val="99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14" name="Freeform 39"/>
            <p:cNvSpPr>
              <a:spLocks noChangeAspect="1"/>
            </p:cNvSpPr>
            <p:nvPr/>
          </p:nvSpPr>
          <p:spPr bwMode="auto">
            <a:xfrm flipV="1">
              <a:off x="2869" y="2244"/>
              <a:ext cx="2100" cy="855"/>
            </a:xfrm>
            <a:custGeom>
              <a:avLst/>
              <a:gdLst>
                <a:gd name="T0" fmla="*/ 0 w 2100"/>
                <a:gd name="T1" fmla="*/ 886 h 825"/>
                <a:gd name="T2" fmla="*/ 1065 w 2100"/>
                <a:gd name="T3" fmla="*/ 0 h 825"/>
                <a:gd name="T4" fmla="*/ 2100 w 2100"/>
                <a:gd name="T5" fmla="*/ 886 h 825"/>
                <a:gd name="T6" fmla="*/ 0 60000 65536"/>
                <a:gd name="T7" fmla="*/ 0 60000 65536"/>
                <a:gd name="T8" fmla="*/ 0 60000 65536"/>
                <a:gd name="T9" fmla="*/ 0 w 2100"/>
                <a:gd name="T10" fmla="*/ 0 h 825"/>
                <a:gd name="T11" fmla="*/ 2100 w 2100"/>
                <a:gd name="T12" fmla="*/ 825 h 82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00" h="825">
                  <a:moveTo>
                    <a:pt x="0" y="825"/>
                  </a:moveTo>
                  <a:cubicBezTo>
                    <a:pt x="357" y="412"/>
                    <a:pt x="715" y="0"/>
                    <a:pt x="1065" y="0"/>
                  </a:cubicBezTo>
                  <a:cubicBezTo>
                    <a:pt x="1415" y="0"/>
                    <a:pt x="1928" y="688"/>
                    <a:pt x="2100" y="825"/>
                  </a:cubicBezTo>
                </a:path>
              </a:pathLst>
            </a:custGeom>
            <a:noFill/>
            <a:ln w="38100">
              <a:solidFill>
                <a:srgbClr val="99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40"/>
          <p:cNvGrpSpPr>
            <a:grpSpLocks noChangeAspect="1"/>
          </p:cNvGrpSpPr>
          <p:nvPr/>
        </p:nvGrpSpPr>
        <p:grpSpPr bwMode="auto">
          <a:xfrm>
            <a:off x="6573838" y="4887913"/>
            <a:ext cx="1527175" cy="612775"/>
            <a:chOff x="765" y="1410"/>
            <a:chExt cx="4204" cy="1689"/>
          </a:xfrm>
        </p:grpSpPr>
        <p:sp>
          <p:nvSpPr>
            <p:cNvPr id="33811" name="Freeform 41"/>
            <p:cNvSpPr>
              <a:spLocks noChangeAspect="1"/>
            </p:cNvSpPr>
            <p:nvPr/>
          </p:nvSpPr>
          <p:spPr bwMode="auto">
            <a:xfrm>
              <a:off x="765" y="1410"/>
              <a:ext cx="2100" cy="825"/>
            </a:xfrm>
            <a:custGeom>
              <a:avLst/>
              <a:gdLst>
                <a:gd name="T0" fmla="*/ 0 w 2100"/>
                <a:gd name="T1" fmla="*/ 825 h 825"/>
                <a:gd name="T2" fmla="*/ 1065 w 2100"/>
                <a:gd name="T3" fmla="*/ 0 h 825"/>
                <a:gd name="T4" fmla="*/ 2100 w 2100"/>
                <a:gd name="T5" fmla="*/ 825 h 825"/>
                <a:gd name="T6" fmla="*/ 0 60000 65536"/>
                <a:gd name="T7" fmla="*/ 0 60000 65536"/>
                <a:gd name="T8" fmla="*/ 0 60000 65536"/>
                <a:gd name="T9" fmla="*/ 0 w 2100"/>
                <a:gd name="T10" fmla="*/ 0 h 825"/>
                <a:gd name="T11" fmla="*/ 2100 w 2100"/>
                <a:gd name="T12" fmla="*/ 825 h 82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00" h="825">
                  <a:moveTo>
                    <a:pt x="0" y="825"/>
                  </a:moveTo>
                  <a:cubicBezTo>
                    <a:pt x="357" y="412"/>
                    <a:pt x="715" y="0"/>
                    <a:pt x="1065" y="0"/>
                  </a:cubicBezTo>
                  <a:cubicBezTo>
                    <a:pt x="1415" y="0"/>
                    <a:pt x="1928" y="688"/>
                    <a:pt x="2100" y="825"/>
                  </a:cubicBezTo>
                </a:path>
              </a:pathLst>
            </a:custGeom>
            <a:noFill/>
            <a:ln w="38100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12" name="Freeform 42"/>
            <p:cNvSpPr>
              <a:spLocks noChangeAspect="1"/>
            </p:cNvSpPr>
            <p:nvPr/>
          </p:nvSpPr>
          <p:spPr bwMode="auto">
            <a:xfrm flipV="1">
              <a:off x="2869" y="2244"/>
              <a:ext cx="2100" cy="855"/>
            </a:xfrm>
            <a:custGeom>
              <a:avLst/>
              <a:gdLst>
                <a:gd name="T0" fmla="*/ 0 w 2100"/>
                <a:gd name="T1" fmla="*/ 886 h 825"/>
                <a:gd name="T2" fmla="*/ 1065 w 2100"/>
                <a:gd name="T3" fmla="*/ 0 h 825"/>
                <a:gd name="T4" fmla="*/ 2100 w 2100"/>
                <a:gd name="T5" fmla="*/ 886 h 825"/>
                <a:gd name="T6" fmla="*/ 0 60000 65536"/>
                <a:gd name="T7" fmla="*/ 0 60000 65536"/>
                <a:gd name="T8" fmla="*/ 0 60000 65536"/>
                <a:gd name="T9" fmla="*/ 0 w 2100"/>
                <a:gd name="T10" fmla="*/ 0 h 825"/>
                <a:gd name="T11" fmla="*/ 2100 w 2100"/>
                <a:gd name="T12" fmla="*/ 825 h 82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00" h="825">
                  <a:moveTo>
                    <a:pt x="0" y="825"/>
                  </a:moveTo>
                  <a:cubicBezTo>
                    <a:pt x="357" y="412"/>
                    <a:pt x="715" y="0"/>
                    <a:pt x="1065" y="0"/>
                  </a:cubicBezTo>
                  <a:cubicBezTo>
                    <a:pt x="1415" y="0"/>
                    <a:pt x="1928" y="688"/>
                    <a:pt x="2100" y="825"/>
                  </a:cubicBezTo>
                </a:path>
              </a:pathLst>
            </a:custGeom>
            <a:noFill/>
            <a:ln w="38100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43"/>
          <p:cNvGrpSpPr>
            <a:grpSpLocks/>
          </p:cNvGrpSpPr>
          <p:nvPr/>
        </p:nvGrpSpPr>
        <p:grpSpPr bwMode="auto">
          <a:xfrm>
            <a:off x="2900363" y="3930650"/>
            <a:ext cx="3595687" cy="1554163"/>
            <a:chOff x="1827" y="2476"/>
            <a:chExt cx="2265" cy="979"/>
          </a:xfrm>
        </p:grpSpPr>
        <p:sp>
          <p:nvSpPr>
            <p:cNvPr id="33809" name="Line 44"/>
            <p:cNvSpPr>
              <a:spLocks noChangeAspect="1" noChangeShapeType="1"/>
            </p:cNvSpPr>
            <p:nvPr/>
          </p:nvSpPr>
          <p:spPr bwMode="auto">
            <a:xfrm flipV="1">
              <a:off x="1827" y="2476"/>
              <a:ext cx="2059" cy="979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10" name="Text Box 45"/>
            <p:cNvSpPr txBox="1">
              <a:spLocks noChangeAspect="1" noChangeArrowheads="1"/>
            </p:cNvSpPr>
            <p:nvPr/>
          </p:nvSpPr>
          <p:spPr bwMode="auto">
            <a:xfrm>
              <a:off x="3531" y="2583"/>
              <a:ext cx="561" cy="3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en-US" sz="2000" b="1">
                  <a:solidFill>
                    <a:srgbClr val="009900"/>
                  </a:solidFill>
                  <a:latin typeface="Tahoma" pitchFamily="34" charset="0"/>
                </a:rPr>
                <a:t>ac-dc</a:t>
              </a:r>
            </a:p>
            <a:p>
              <a:pPr eaLnBrk="0" hangingPunct="0"/>
              <a:r>
                <a:rPr lang="en-US" sz="2000" b="1">
                  <a:solidFill>
                    <a:srgbClr val="009900"/>
                  </a:solidFill>
                  <a:latin typeface="Tahoma" pitchFamily="34" charset="0"/>
                </a:rPr>
                <a:t>conv.</a:t>
              </a:r>
              <a:endParaRPr lang="en-US" sz="2000">
                <a:solidFill>
                  <a:srgbClr val="009900"/>
                </a:solidFill>
                <a:latin typeface="Tahoma" pitchFamily="34" charset="0"/>
              </a:endParaRPr>
            </a:p>
          </p:txBody>
        </p:sp>
      </p:grpSp>
      <p:sp>
        <p:nvSpPr>
          <p:cNvPr id="38958" name="Text Box 46"/>
          <p:cNvSpPr txBox="1">
            <a:spLocks noChangeAspect="1" noChangeArrowheads="1"/>
          </p:cNvSpPr>
          <p:nvPr/>
        </p:nvSpPr>
        <p:spPr bwMode="auto">
          <a:xfrm>
            <a:off x="2843213" y="3367088"/>
            <a:ext cx="3357562" cy="38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2000">
                <a:solidFill>
                  <a:srgbClr val="FF0000"/>
                </a:solidFill>
                <a:latin typeface="Tahoma" pitchFamily="34" charset="0"/>
              </a:rPr>
              <a:t>dc-dc conversion</a:t>
            </a:r>
            <a:endParaRPr lang="en-US" sz="2000"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2000"/>
                                        <p:tgtEl>
                                          <p:spTgt spid="38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2000"/>
                                        <p:tgtEl>
                                          <p:spTgt spid="38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0" dur="2000"/>
                                        <p:tgtEl>
                                          <p:spTgt spid="38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21" grpId="0" animBg="1"/>
      <p:bldP spid="38932" grpId="0" animBg="1"/>
      <p:bldP spid="3895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228600"/>
            <a:ext cx="7620000" cy="762000"/>
          </a:xfrm>
        </p:spPr>
        <p:txBody>
          <a:bodyPr/>
          <a:lstStyle/>
          <a:p>
            <a:pPr eaLnBrk="1" hangingPunct="1"/>
            <a:r>
              <a:rPr lang="en-US" sz="3200" b="1" smtClean="0">
                <a:solidFill>
                  <a:schemeClr val="hlink"/>
                </a:solidFill>
              </a:rPr>
              <a:t>Power Electronics Circuits Symbol</a:t>
            </a:r>
            <a:r>
              <a:rPr lang="en-US" smtClean="0"/>
              <a:t> 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4800" y="1066800"/>
            <a:ext cx="8534400" cy="5257800"/>
          </a:xfrm>
        </p:spPr>
        <p:txBody>
          <a:bodyPr/>
          <a:lstStyle/>
          <a:p>
            <a:pPr eaLnBrk="1" hangingPunct="1"/>
            <a:r>
              <a:rPr lang="en-US" sz="2800" b="1" smtClean="0">
                <a:solidFill>
                  <a:srgbClr val="0000CC"/>
                </a:solidFill>
              </a:rPr>
              <a:t>Rectifier : AC-DC Converter</a:t>
            </a:r>
            <a:endParaRPr lang="en-US" b="1" smtClean="0">
              <a:solidFill>
                <a:srgbClr val="0000CC"/>
              </a:solidFill>
            </a:endParaRPr>
          </a:p>
        </p:txBody>
      </p:sp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3733800" y="1828800"/>
            <a:ext cx="1143000" cy="1028700"/>
          </a:xfrm>
          <a:prstGeom prst="rect">
            <a:avLst/>
          </a:prstGeom>
          <a:solidFill>
            <a:schemeClr val="folHlink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21" name="Line 5"/>
          <p:cNvSpPr>
            <a:spLocks noChangeShapeType="1"/>
          </p:cNvSpPr>
          <p:nvPr/>
        </p:nvSpPr>
        <p:spPr bwMode="auto">
          <a:xfrm flipV="1">
            <a:off x="3733800" y="1828800"/>
            <a:ext cx="1143000" cy="10287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22" name="Freeform 6"/>
          <p:cNvSpPr>
            <a:spLocks/>
          </p:cNvSpPr>
          <p:nvPr/>
        </p:nvSpPr>
        <p:spPr bwMode="auto">
          <a:xfrm>
            <a:off x="3848100" y="1943100"/>
            <a:ext cx="571500" cy="366713"/>
          </a:xfrm>
          <a:custGeom>
            <a:avLst/>
            <a:gdLst>
              <a:gd name="T0" fmla="*/ 0 w 1387"/>
              <a:gd name="T1" fmla="*/ 95259749 h 758"/>
              <a:gd name="T2" fmla="*/ 47707267 w 1387"/>
              <a:gd name="T3" fmla="*/ 701980 h 758"/>
              <a:gd name="T4" fmla="*/ 110355138 w 1387"/>
              <a:gd name="T5" fmla="*/ 91046421 h 758"/>
              <a:gd name="T6" fmla="*/ 172833210 w 1387"/>
              <a:gd name="T7" fmla="*/ 177412173 h 758"/>
              <a:gd name="T8" fmla="*/ 235481094 w 1387"/>
              <a:gd name="T9" fmla="*/ 91046421 h 75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87"/>
              <a:gd name="T16" fmla="*/ 0 h 758"/>
              <a:gd name="T17" fmla="*/ 1387 w 1387"/>
              <a:gd name="T18" fmla="*/ 758 h 75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87" h="758">
                <a:moveTo>
                  <a:pt x="0" y="407"/>
                </a:moveTo>
                <a:cubicBezTo>
                  <a:pt x="47" y="340"/>
                  <a:pt x="173" y="6"/>
                  <a:pt x="281" y="3"/>
                </a:cubicBezTo>
                <a:cubicBezTo>
                  <a:pt x="389" y="0"/>
                  <a:pt x="527" y="263"/>
                  <a:pt x="650" y="389"/>
                </a:cubicBezTo>
                <a:cubicBezTo>
                  <a:pt x="773" y="515"/>
                  <a:pt x="895" y="758"/>
                  <a:pt x="1018" y="758"/>
                </a:cubicBezTo>
                <a:cubicBezTo>
                  <a:pt x="1141" y="758"/>
                  <a:pt x="1310" y="466"/>
                  <a:pt x="1387" y="389"/>
                </a:cubicBez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23" name="Line 7"/>
          <p:cNvSpPr>
            <a:spLocks noChangeShapeType="1"/>
          </p:cNvSpPr>
          <p:nvPr/>
        </p:nvSpPr>
        <p:spPr bwMode="auto">
          <a:xfrm>
            <a:off x="4419600" y="2514600"/>
            <a:ext cx="3429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24" name="Line 8"/>
          <p:cNvSpPr>
            <a:spLocks noChangeShapeType="1"/>
          </p:cNvSpPr>
          <p:nvPr/>
        </p:nvSpPr>
        <p:spPr bwMode="auto">
          <a:xfrm>
            <a:off x="4419600" y="2628900"/>
            <a:ext cx="342900" cy="1588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25" name="Line 9"/>
          <p:cNvSpPr>
            <a:spLocks noChangeShapeType="1"/>
          </p:cNvSpPr>
          <p:nvPr/>
        </p:nvSpPr>
        <p:spPr bwMode="auto">
          <a:xfrm>
            <a:off x="2590800" y="2057400"/>
            <a:ext cx="11430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26" name="Line 10"/>
          <p:cNvSpPr>
            <a:spLocks noChangeShapeType="1"/>
          </p:cNvSpPr>
          <p:nvPr/>
        </p:nvSpPr>
        <p:spPr bwMode="auto">
          <a:xfrm>
            <a:off x="4876800" y="2628900"/>
            <a:ext cx="1143000" cy="1588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27" name="Line 11"/>
          <p:cNvSpPr>
            <a:spLocks noChangeShapeType="1"/>
          </p:cNvSpPr>
          <p:nvPr/>
        </p:nvSpPr>
        <p:spPr bwMode="auto">
          <a:xfrm>
            <a:off x="4876800" y="2057400"/>
            <a:ext cx="11430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28" name="Line 12"/>
          <p:cNvSpPr>
            <a:spLocks noChangeShapeType="1"/>
          </p:cNvSpPr>
          <p:nvPr/>
        </p:nvSpPr>
        <p:spPr bwMode="auto">
          <a:xfrm>
            <a:off x="2590800" y="2628900"/>
            <a:ext cx="1143000" cy="1588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29" name="Text Box 13"/>
          <p:cNvSpPr txBox="1">
            <a:spLocks noChangeArrowheads="1"/>
          </p:cNvSpPr>
          <p:nvPr/>
        </p:nvSpPr>
        <p:spPr bwMode="auto">
          <a:xfrm>
            <a:off x="2362200" y="2176463"/>
            <a:ext cx="1028700" cy="35083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 b="1"/>
              <a:t>AC input</a:t>
            </a:r>
            <a:endParaRPr lang="en-US"/>
          </a:p>
        </p:txBody>
      </p:sp>
      <p:sp>
        <p:nvSpPr>
          <p:cNvPr id="34830" name="Text Box 14"/>
          <p:cNvSpPr txBox="1">
            <a:spLocks noChangeArrowheads="1"/>
          </p:cNvSpPr>
          <p:nvPr/>
        </p:nvSpPr>
        <p:spPr bwMode="auto">
          <a:xfrm>
            <a:off x="5676900" y="2171700"/>
            <a:ext cx="1104900" cy="3429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 b="1"/>
              <a:t>DC output</a:t>
            </a:r>
            <a:endParaRPr lang="en-US"/>
          </a:p>
        </p:txBody>
      </p:sp>
      <p:sp>
        <p:nvSpPr>
          <p:cNvPr id="34831" name="Text Box 15"/>
          <p:cNvSpPr txBox="1">
            <a:spLocks noChangeArrowheads="1"/>
          </p:cNvSpPr>
          <p:nvPr/>
        </p:nvSpPr>
        <p:spPr bwMode="auto">
          <a:xfrm>
            <a:off x="1905000" y="3048000"/>
            <a:ext cx="5715000" cy="342900"/>
          </a:xfrm>
          <a:prstGeom prst="rect">
            <a:avLst/>
          </a:prstGeom>
          <a:solidFill>
            <a:srgbClr val="FFFFFF"/>
          </a:solidFill>
          <a:ln w="19050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2400" b="1">
                <a:solidFill>
                  <a:srgbClr val="FF3300"/>
                </a:solidFill>
              </a:rPr>
              <a:t>DC CHOPPER : DC-DC Converter</a:t>
            </a:r>
            <a:endParaRPr lang="en-US" sz="2400">
              <a:solidFill>
                <a:srgbClr val="FF3300"/>
              </a:solidFill>
            </a:endParaRPr>
          </a:p>
        </p:txBody>
      </p:sp>
      <p:sp>
        <p:nvSpPr>
          <p:cNvPr id="34832" name="Rectangle 16"/>
          <p:cNvSpPr>
            <a:spLocks noChangeArrowheads="1"/>
          </p:cNvSpPr>
          <p:nvPr/>
        </p:nvSpPr>
        <p:spPr bwMode="auto">
          <a:xfrm>
            <a:off x="3733800" y="3581400"/>
            <a:ext cx="1143000" cy="1028700"/>
          </a:xfrm>
          <a:prstGeom prst="rect">
            <a:avLst/>
          </a:prstGeom>
          <a:solidFill>
            <a:schemeClr val="hlink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33" name="Line 17"/>
          <p:cNvSpPr>
            <a:spLocks noChangeShapeType="1"/>
          </p:cNvSpPr>
          <p:nvPr/>
        </p:nvSpPr>
        <p:spPr bwMode="auto">
          <a:xfrm flipV="1">
            <a:off x="3733800" y="3581400"/>
            <a:ext cx="1143000" cy="10287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34" name="Line 18"/>
          <p:cNvSpPr>
            <a:spLocks noChangeShapeType="1"/>
          </p:cNvSpPr>
          <p:nvPr/>
        </p:nvSpPr>
        <p:spPr bwMode="auto">
          <a:xfrm>
            <a:off x="4419600" y="4267200"/>
            <a:ext cx="3429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35" name="Line 19"/>
          <p:cNvSpPr>
            <a:spLocks noChangeShapeType="1"/>
          </p:cNvSpPr>
          <p:nvPr/>
        </p:nvSpPr>
        <p:spPr bwMode="auto">
          <a:xfrm>
            <a:off x="4419600" y="4381500"/>
            <a:ext cx="342900" cy="1588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36" name="Line 20"/>
          <p:cNvSpPr>
            <a:spLocks noChangeShapeType="1"/>
          </p:cNvSpPr>
          <p:nvPr/>
        </p:nvSpPr>
        <p:spPr bwMode="auto">
          <a:xfrm>
            <a:off x="2590800" y="3810000"/>
            <a:ext cx="11430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37" name="Line 21"/>
          <p:cNvSpPr>
            <a:spLocks noChangeShapeType="1"/>
          </p:cNvSpPr>
          <p:nvPr/>
        </p:nvSpPr>
        <p:spPr bwMode="auto">
          <a:xfrm>
            <a:off x="4876800" y="4381500"/>
            <a:ext cx="1143000" cy="1588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38" name="Line 22"/>
          <p:cNvSpPr>
            <a:spLocks noChangeShapeType="1"/>
          </p:cNvSpPr>
          <p:nvPr/>
        </p:nvSpPr>
        <p:spPr bwMode="auto">
          <a:xfrm>
            <a:off x="4876800" y="3810000"/>
            <a:ext cx="11430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39" name="Line 23"/>
          <p:cNvSpPr>
            <a:spLocks noChangeShapeType="1"/>
          </p:cNvSpPr>
          <p:nvPr/>
        </p:nvSpPr>
        <p:spPr bwMode="auto">
          <a:xfrm>
            <a:off x="2590800" y="4381500"/>
            <a:ext cx="1143000" cy="1588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40" name="Text Box 24"/>
          <p:cNvSpPr txBox="1">
            <a:spLocks noChangeArrowheads="1"/>
          </p:cNvSpPr>
          <p:nvPr/>
        </p:nvSpPr>
        <p:spPr bwMode="auto">
          <a:xfrm>
            <a:off x="2362200" y="3929063"/>
            <a:ext cx="1028700" cy="35083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 b="1"/>
              <a:t>DC input</a:t>
            </a:r>
            <a:endParaRPr lang="en-US"/>
          </a:p>
        </p:txBody>
      </p:sp>
      <p:sp>
        <p:nvSpPr>
          <p:cNvPr id="34841" name="Text Box 25"/>
          <p:cNvSpPr txBox="1">
            <a:spLocks noChangeArrowheads="1"/>
          </p:cNvSpPr>
          <p:nvPr/>
        </p:nvSpPr>
        <p:spPr bwMode="auto">
          <a:xfrm>
            <a:off x="5638800" y="3962400"/>
            <a:ext cx="1143000" cy="3429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 b="1"/>
              <a:t>DC output</a:t>
            </a:r>
            <a:endParaRPr lang="en-US"/>
          </a:p>
        </p:txBody>
      </p:sp>
      <p:sp>
        <p:nvSpPr>
          <p:cNvPr id="34842" name="Line 26"/>
          <p:cNvSpPr>
            <a:spLocks noChangeShapeType="1"/>
          </p:cNvSpPr>
          <p:nvPr/>
        </p:nvSpPr>
        <p:spPr bwMode="auto">
          <a:xfrm>
            <a:off x="3848100" y="3810000"/>
            <a:ext cx="342900" cy="1588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43" name="Line 27"/>
          <p:cNvSpPr>
            <a:spLocks noChangeShapeType="1"/>
          </p:cNvSpPr>
          <p:nvPr/>
        </p:nvSpPr>
        <p:spPr bwMode="auto">
          <a:xfrm>
            <a:off x="3848100" y="3695700"/>
            <a:ext cx="342900" cy="1588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44" name="Text Box 28"/>
          <p:cNvSpPr txBox="1">
            <a:spLocks noChangeArrowheads="1"/>
          </p:cNvSpPr>
          <p:nvPr/>
        </p:nvSpPr>
        <p:spPr bwMode="auto">
          <a:xfrm>
            <a:off x="2133600" y="4724400"/>
            <a:ext cx="5029200" cy="342900"/>
          </a:xfrm>
          <a:prstGeom prst="rect">
            <a:avLst/>
          </a:prstGeom>
          <a:solidFill>
            <a:srgbClr val="FFFFFF"/>
          </a:solidFill>
          <a:ln w="19050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2400" b="1">
                <a:solidFill>
                  <a:srgbClr val="009900"/>
                </a:solidFill>
              </a:rPr>
              <a:t>INVERTER : DC-AC Converter</a:t>
            </a:r>
            <a:endParaRPr lang="en-US" sz="2400">
              <a:solidFill>
                <a:srgbClr val="009900"/>
              </a:solidFill>
            </a:endParaRPr>
          </a:p>
        </p:txBody>
      </p:sp>
      <p:sp>
        <p:nvSpPr>
          <p:cNvPr id="34845" name="Rectangle 29"/>
          <p:cNvSpPr>
            <a:spLocks noChangeArrowheads="1"/>
          </p:cNvSpPr>
          <p:nvPr/>
        </p:nvSpPr>
        <p:spPr bwMode="auto">
          <a:xfrm>
            <a:off x="3733800" y="5257800"/>
            <a:ext cx="1143000" cy="1028700"/>
          </a:xfrm>
          <a:prstGeom prst="rect">
            <a:avLst/>
          </a:prstGeom>
          <a:solidFill>
            <a:srgbClr val="6699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46" name="Line 30"/>
          <p:cNvSpPr>
            <a:spLocks noChangeShapeType="1"/>
          </p:cNvSpPr>
          <p:nvPr/>
        </p:nvSpPr>
        <p:spPr bwMode="auto">
          <a:xfrm flipV="1">
            <a:off x="3733800" y="5257800"/>
            <a:ext cx="1143000" cy="10287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47" name="Line 31"/>
          <p:cNvSpPr>
            <a:spLocks noChangeShapeType="1"/>
          </p:cNvSpPr>
          <p:nvPr/>
        </p:nvSpPr>
        <p:spPr bwMode="auto">
          <a:xfrm>
            <a:off x="2590800" y="5486400"/>
            <a:ext cx="11430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48" name="Line 32"/>
          <p:cNvSpPr>
            <a:spLocks noChangeShapeType="1"/>
          </p:cNvSpPr>
          <p:nvPr/>
        </p:nvSpPr>
        <p:spPr bwMode="auto">
          <a:xfrm>
            <a:off x="4876800" y="6057900"/>
            <a:ext cx="1143000" cy="1588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49" name="Line 33"/>
          <p:cNvSpPr>
            <a:spLocks noChangeShapeType="1"/>
          </p:cNvSpPr>
          <p:nvPr/>
        </p:nvSpPr>
        <p:spPr bwMode="auto">
          <a:xfrm>
            <a:off x="4876800" y="5486400"/>
            <a:ext cx="11430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50" name="Line 34"/>
          <p:cNvSpPr>
            <a:spLocks noChangeShapeType="1"/>
          </p:cNvSpPr>
          <p:nvPr/>
        </p:nvSpPr>
        <p:spPr bwMode="auto">
          <a:xfrm>
            <a:off x="2590800" y="6057900"/>
            <a:ext cx="1143000" cy="1588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51" name="Text Box 35"/>
          <p:cNvSpPr txBox="1">
            <a:spLocks noChangeArrowheads="1"/>
          </p:cNvSpPr>
          <p:nvPr/>
        </p:nvSpPr>
        <p:spPr bwMode="auto">
          <a:xfrm>
            <a:off x="2362200" y="5605463"/>
            <a:ext cx="1028700" cy="35083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 b="1"/>
              <a:t>DC input</a:t>
            </a:r>
            <a:endParaRPr lang="en-US"/>
          </a:p>
        </p:txBody>
      </p:sp>
      <p:sp>
        <p:nvSpPr>
          <p:cNvPr id="34852" name="Text Box 36"/>
          <p:cNvSpPr txBox="1">
            <a:spLocks noChangeArrowheads="1"/>
          </p:cNvSpPr>
          <p:nvPr/>
        </p:nvSpPr>
        <p:spPr bwMode="auto">
          <a:xfrm>
            <a:off x="5676900" y="5600700"/>
            <a:ext cx="952500" cy="3429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 b="1"/>
              <a:t>AC output</a:t>
            </a:r>
            <a:endParaRPr lang="en-US"/>
          </a:p>
        </p:txBody>
      </p:sp>
      <p:sp>
        <p:nvSpPr>
          <p:cNvPr id="34853" name="Line 37"/>
          <p:cNvSpPr>
            <a:spLocks noChangeShapeType="1"/>
          </p:cNvSpPr>
          <p:nvPr/>
        </p:nvSpPr>
        <p:spPr bwMode="auto">
          <a:xfrm>
            <a:off x="3848100" y="5486400"/>
            <a:ext cx="342900" cy="1588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54" name="Line 38"/>
          <p:cNvSpPr>
            <a:spLocks noChangeShapeType="1"/>
          </p:cNvSpPr>
          <p:nvPr/>
        </p:nvSpPr>
        <p:spPr bwMode="auto">
          <a:xfrm>
            <a:off x="3848100" y="5372100"/>
            <a:ext cx="342900" cy="1588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55" name="Freeform 39"/>
          <p:cNvSpPr>
            <a:spLocks/>
          </p:cNvSpPr>
          <p:nvPr/>
        </p:nvSpPr>
        <p:spPr bwMode="auto">
          <a:xfrm>
            <a:off x="4225925" y="5832475"/>
            <a:ext cx="571500" cy="366713"/>
          </a:xfrm>
          <a:custGeom>
            <a:avLst/>
            <a:gdLst>
              <a:gd name="T0" fmla="*/ 0 w 1387"/>
              <a:gd name="T1" fmla="*/ 95259749 h 758"/>
              <a:gd name="T2" fmla="*/ 47707267 w 1387"/>
              <a:gd name="T3" fmla="*/ 701980 h 758"/>
              <a:gd name="T4" fmla="*/ 110355138 w 1387"/>
              <a:gd name="T5" fmla="*/ 91046421 h 758"/>
              <a:gd name="T6" fmla="*/ 172833210 w 1387"/>
              <a:gd name="T7" fmla="*/ 177412173 h 758"/>
              <a:gd name="T8" fmla="*/ 235481094 w 1387"/>
              <a:gd name="T9" fmla="*/ 91046421 h 75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87"/>
              <a:gd name="T16" fmla="*/ 0 h 758"/>
              <a:gd name="T17" fmla="*/ 1387 w 1387"/>
              <a:gd name="T18" fmla="*/ 758 h 75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87" h="758">
                <a:moveTo>
                  <a:pt x="0" y="407"/>
                </a:moveTo>
                <a:cubicBezTo>
                  <a:pt x="47" y="340"/>
                  <a:pt x="173" y="6"/>
                  <a:pt x="281" y="3"/>
                </a:cubicBezTo>
                <a:cubicBezTo>
                  <a:pt x="389" y="0"/>
                  <a:pt x="527" y="263"/>
                  <a:pt x="650" y="389"/>
                </a:cubicBezTo>
                <a:cubicBezTo>
                  <a:pt x="773" y="515"/>
                  <a:pt x="895" y="758"/>
                  <a:pt x="1018" y="758"/>
                </a:cubicBezTo>
                <a:cubicBezTo>
                  <a:pt x="1141" y="758"/>
                  <a:pt x="1310" y="466"/>
                  <a:pt x="1387" y="389"/>
                </a:cubicBez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4"/>
          <p:cNvSpPr>
            <a:spLocks noChangeArrowheads="1"/>
          </p:cNvSpPr>
          <p:nvPr/>
        </p:nvSpPr>
        <p:spPr bwMode="auto">
          <a:xfrm>
            <a:off x="2590800" y="381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2400" b="1">
                <a:solidFill>
                  <a:srgbClr val="00FF00"/>
                </a:solidFill>
              </a:rPr>
              <a:t>Power Semiconductor devices </a:t>
            </a:r>
          </a:p>
        </p:txBody>
      </p:sp>
      <p:sp>
        <p:nvSpPr>
          <p:cNvPr id="35843" name="Rectangle 5"/>
          <p:cNvSpPr>
            <a:spLocks noChangeArrowheads="1"/>
          </p:cNvSpPr>
          <p:nvPr/>
        </p:nvSpPr>
        <p:spPr bwMode="auto">
          <a:xfrm>
            <a:off x="3200400" y="53340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2400" b="1"/>
              <a:t>(Power Switches) </a:t>
            </a:r>
          </a:p>
        </p:txBody>
      </p:sp>
      <p:sp>
        <p:nvSpPr>
          <p:cNvPr id="35844" name="Rectangle 6"/>
          <p:cNvSpPr>
            <a:spLocks noChangeArrowheads="1"/>
          </p:cNvSpPr>
          <p:nvPr/>
        </p:nvSpPr>
        <p:spPr bwMode="auto">
          <a:xfrm>
            <a:off x="228600" y="609600"/>
            <a:ext cx="22860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/>
              <a:t>Power switches:</a:t>
            </a:r>
          </a:p>
          <a:p>
            <a:r>
              <a:rPr lang="en-US" sz="2000"/>
              <a:t>work-horses of PE</a:t>
            </a:r>
          </a:p>
          <a:p>
            <a:r>
              <a:rPr lang="en-US" sz="2000"/>
              <a:t>systems.</a:t>
            </a:r>
          </a:p>
        </p:txBody>
      </p:sp>
      <p:pic>
        <p:nvPicPr>
          <p:cNvPr id="35845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1800" y="1143000"/>
            <a:ext cx="1219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6" name="Rectangle 8"/>
          <p:cNvSpPr>
            <a:spLocks noChangeArrowheads="1"/>
          </p:cNvSpPr>
          <p:nvPr/>
        </p:nvSpPr>
        <p:spPr bwMode="auto">
          <a:xfrm>
            <a:off x="3962400" y="1600200"/>
            <a:ext cx="1530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Power switch</a:t>
            </a:r>
          </a:p>
        </p:txBody>
      </p:sp>
      <p:sp>
        <p:nvSpPr>
          <p:cNvPr id="35847" name="Rectangle 9"/>
          <p:cNvSpPr>
            <a:spLocks noChangeArrowheads="1"/>
          </p:cNvSpPr>
          <p:nvPr/>
        </p:nvSpPr>
        <p:spPr bwMode="auto">
          <a:xfrm>
            <a:off x="1828800" y="2165350"/>
            <a:ext cx="3962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2400"/>
              <a:t>Operates in two states : </a:t>
            </a:r>
          </a:p>
        </p:txBody>
      </p:sp>
      <p:sp>
        <p:nvSpPr>
          <p:cNvPr id="35848" name="Rectangle 10"/>
          <p:cNvSpPr>
            <a:spLocks noChangeArrowheads="1"/>
          </p:cNvSpPr>
          <p:nvPr/>
        </p:nvSpPr>
        <p:spPr bwMode="auto">
          <a:xfrm>
            <a:off x="2667000" y="2743200"/>
            <a:ext cx="24384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/>
              <a:t>– Fully </a:t>
            </a:r>
            <a:r>
              <a:rPr lang="en-US" sz="2000" b="1"/>
              <a:t>on</a:t>
            </a:r>
            <a:r>
              <a:rPr lang="en-US" sz="2000"/>
              <a:t>. i.e.</a:t>
            </a:r>
          </a:p>
          <a:p>
            <a:r>
              <a:rPr lang="en-US" sz="2000"/>
              <a:t>   switch closed.</a:t>
            </a:r>
          </a:p>
          <a:p>
            <a:r>
              <a:rPr lang="en-US" sz="2000"/>
              <a:t>– </a:t>
            </a:r>
            <a:r>
              <a:rPr lang="en-US" sz="2000" b="1"/>
              <a:t>Conducting </a:t>
            </a:r>
            <a:r>
              <a:rPr lang="en-US" sz="2000"/>
              <a:t>state</a:t>
            </a:r>
          </a:p>
        </p:txBody>
      </p:sp>
      <p:sp>
        <p:nvSpPr>
          <p:cNvPr id="35849" name="Rectangle 11"/>
          <p:cNvSpPr>
            <a:spLocks noChangeArrowheads="1"/>
          </p:cNvSpPr>
          <p:nvPr/>
        </p:nvSpPr>
        <p:spPr bwMode="auto">
          <a:xfrm>
            <a:off x="6553200" y="2133600"/>
            <a:ext cx="22860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/>
              <a:t>– Fully </a:t>
            </a:r>
            <a:r>
              <a:rPr lang="en-US" sz="2000" b="1"/>
              <a:t>off </a:t>
            </a:r>
            <a:r>
              <a:rPr lang="en-US" sz="2000"/>
              <a:t>, i.e.</a:t>
            </a:r>
          </a:p>
          <a:p>
            <a:r>
              <a:rPr lang="en-US" sz="2000"/>
              <a:t>   switch opened.</a:t>
            </a:r>
          </a:p>
          <a:p>
            <a:r>
              <a:rPr lang="en-US" sz="2000"/>
              <a:t>– </a:t>
            </a:r>
            <a:r>
              <a:rPr lang="en-US" sz="2000" b="1"/>
              <a:t>Blocking </a:t>
            </a:r>
            <a:r>
              <a:rPr lang="en-US" sz="2000"/>
              <a:t>state</a:t>
            </a:r>
          </a:p>
        </p:txBody>
      </p:sp>
      <p:pic>
        <p:nvPicPr>
          <p:cNvPr id="35850" name="Picture 1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2514600"/>
            <a:ext cx="20574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51" name="Picture 1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19800" y="3276600"/>
            <a:ext cx="22098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52" name="Rectangle 14"/>
          <p:cNvSpPr>
            <a:spLocks noChangeArrowheads="1"/>
          </p:cNvSpPr>
          <p:nvPr/>
        </p:nvSpPr>
        <p:spPr bwMode="auto">
          <a:xfrm>
            <a:off x="93663" y="3795713"/>
            <a:ext cx="29432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sz="2000" i="1"/>
              <a:t>Switch ON (fully closed)</a:t>
            </a:r>
            <a:r>
              <a:rPr lang="en-US"/>
              <a:t> </a:t>
            </a:r>
          </a:p>
        </p:txBody>
      </p:sp>
      <p:sp>
        <p:nvSpPr>
          <p:cNvPr id="35853" name="Rectangle 15"/>
          <p:cNvSpPr>
            <a:spLocks noChangeArrowheads="1"/>
          </p:cNvSpPr>
          <p:nvPr/>
        </p:nvSpPr>
        <p:spPr bwMode="auto">
          <a:xfrm>
            <a:off x="5791200" y="4495800"/>
            <a:ext cx="31829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sz="2000" i="1"/>
              <a:t>Switch OFF (fully opened)</a:t>
            </a:r>
            <a:r>
              <a:rPr lang="en-US"/>
              <a:t> </a:t>
            </a:r>
          </a:p>
        </p:txBody>
      </p:sp>
      <p:sp>
        <p:nvSpPr>
          <p:cNvPr id="35854" name="Rectangle 16"/>
          <p:cNvSpPr>
            <a:spLocks noChangeArrowheads="1"/>
          </p:cNvSpPr>
          <p:nvPr/>
        </p:nvSpPr>
        <p:spPr bwMode="auto">
          <a:xfrm>
            <a:off x="0" y="4343400"/>
            <a:ext cx="5638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>
                <a:solidFill>
                  <a:schemeClr val="accent2"/>
                </a:solidFill>
              </a:rPr>
              <a:t>Power switch never operates in linear mode.</a:t>
            </a:r>
          </a:p>
        </p:txBody>
      </p:sp>
      <p:sp>
        <p:nvSpPr>
          <p:cNvPr id="35855" name="Rectangle 17"/>
          <p:cNvSpPr>
            <a:spLocks noChangeArrowheads="1"/>
          </p:cNvSpPr>
          <p:nvPr/>
        </p:nvSpPr>
        <p:spPr bwMode="auto">
          <a:xfrm>
            <a:off x="1143000" y="4940300"/>
            <a:ext cx="7010400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/>
              <a:t>Can be categorised into three groups:</a:t>
            </a:r>
          </a:p>
          <a:p>
            <a:r>
              <a:rPr lang="en-US" sz="2400"/>
              <a:t>  – </a:t>
            </a:r>
            <a:r>
              <a:rPr lang="en-US" sz="2400" b="1"/>
              <a:t>Uncontrolled</a:t>
            </a:r>
            <a:r>
              <a:rPr lang="en-US" sz="2400"/>
              <a:t>: Diode :</a:t>
            </a:r>
          </a:p>
          <a:p>
            <a:r>
              <a:rPr lang="en-US" sz="2400"/>
              <a:t>  – </a:t>
            </a:r>
            <a:r>
              <a:rPr lang="en-US" sz="2400" b="1"/>
              <a:t>Semi-controlled</a:t>
            </a:r>
            <a:r>
              <a:rPr lang="en-US" sz="2400"/>
              <a:t>: Thyristor (SCR).</a:t>
            </a:r>
          </a:p>
          <a:p>
            <a:r>
              <a:rPr lang="en-US" sz="2400"/>
              <a:t>  – </a:t>
            </a:r>
            <a:r>
              <a:rPr lang="en-US" sz="2400" b="1"/>
              <a:t>Fully controlled</a:t>
            </a:r>
            <a:r>
              <a:rPr lang="en-US" sz="2400"/>
              <a:t>: Power transistors: e.g. BJT,</a:t>
            </a:r>
          </a:p>
          <a:p>
            <a:r>
              <a:rPr lang="en-US" sz="2400"/>
              <a:t>     MOSFET, IGBT, GTO, IGCT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457200" y="457200"/>
          <a:ext cx="8237538" cy="5903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Document" r:id="rId5" imgW="8237638" imgH="5903330" progId="Word.Document.8">
                  <p:embed/>
                </p:oleObj>
              </mc:Choice>
              <mc:Fallback>
                <p:oleObj name="Document" r:id="rId5" imgW="8237638" imgH="5903330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457200"/>
                        <a:ext cx="8237538" cy="59039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8213725" y="6396038"/>
            <a:ext cx="4381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900"/>
              <a:t>Fig.3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457200" y="381000"/>
          <a:ext cx="8464550" cy="548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r:id="rId4" imgW="9145125" imgH="6136490" progId="">
                  <p:embed/>
                </p:oleObj>
              </mc:Choice>
              <mc:Fallback>
                <p:oleObj r:id="rId4" imgW="9145125" imgH="6136490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381000"/>
                        <a:ext cx="8464550" cy="5480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2270125" y="6003925"/>
            <a:ext cx="40274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b="1"/>
              <a:t>POWER ELECTRONICS APPLICATIONS</a:t>
            </a: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8137525" y="6396038"/>
            <a:ext cx="4381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900"/>
              <a:t>Fig.4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533400" y="685800"/>
          <a:ext cx="8229600" cy="556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" name="Document" r:id="rId5" imgW="8229600" imgH="5271840" progId="Word.Document.8">
                  <p:embed/>
                </p:oleObj>
              </mc:Choice>
              <mc:Fallback>
                <p:oleObj name="Document" r:id="rId5" imgW="8229600" imgH="5271840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685800"/>
                        <a:ext cx="8229600" cy="5562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8137525" y="6396038"/>
            <a:ext cx="4381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900"/>
              <a:t>Fig.5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6" name="Object 2"/>
          <p:cNvGraphicFramePr>
            <a:graphicFrameLocks noChangeAspect="1"/>
          </p:cNvGraphicFramePr>
          <p:nvPr/>
        </p:nvGraphicFramePr>
        <p:xfrm>
          <a:off x="457200" y="530225"/>
          <a:ext cx="8229600" cy="579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7" name="Document" r:id="rId5" imgW="8229600" imgH="5797440" progId="Word.Document.8">
                  <p:embed/>
                </p:oleObj>
              </mc:Choice>
              <mc:Fallback>
                <p:oleObj name="Document" r:id="rId5" imgW="8229600" imgH="5797440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530225"/>
                        <a:ext cx="8229600" cy="5797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8061325" y="6396038"/>
            <a:ext cx="4381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900"/>
              <a:t>Fig.6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457200" y="690563"/>
          <a:ext cx="8229600" cy="5478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1" name="Document" r:id="rId5" imgW="8229600" imgH="5478120" progId="Word.Document.8">
                  <p:embed/>
                </p:oleObj>
              </mc:Choice>
              <mc:Fallback>
                <p:oleObj name="Document" r:id="rId5" imgW="8229600" imgH="5478120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690563"/>
                        <a:ext cx="8229600" cy="54784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8061325" y="6396038"/>
            <a:ext cx="4381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900"/>
              <a:t>Fig.7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94" name="Object 2"/>
          <p:cNvGraphicFramePr>
            <a:graphicFrameLocks noChangeAspect="1"/>
          </p:cNvGraphicFramePr>
          <p:nvPr/>
        </p:nvGraphicFramePr>
        <p:xfrm>
          <a:off x="457200" y="661988"/>
          <a:ext cx="8229600" cy="5534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5" name="Document" r:id="rId5" imgW="8229600" imgH="5534640" progId="Word.Document.8">
                  <p:embed/>
                </p:oleObj>
              </mc:Choice>
              <mc:Fallback>
                <p:oleObj name="Document" r:id="rId5" imgW="8229600" imgH="5534640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661988"/>
                        <a:ext cx="8229600" cy="5534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7832725" y="6396038"/>
            <a:ext cx="4381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900"/>
              <a:t>Fig.9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18" name="Object 2"/>
          <p:cNvGraphicFramePr>
            <a:graphicFrameLocks noChangeAspect="1"/>
          </p:cNvGraphicFramePr>
          <p:nvPr/>
        </p:nvGraphicFramePr>
        <p:xfrm>
          <a:off x="457200" y="479425"/>
          <a:ext cx="8610600" cy="6173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9" name="Document" r:id="rId5" imgW="8229600" imgH="5900040" progId="Word.Document.8">
                  <p:embed/>
                </p:oleObj>
              </mc:Choice>
              <mc:Fallback>
                <p:oleObj name="Document" r:id="rId5" imgW="8229600" imgH="5900040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479425"/>
                        <a:ext cx="8610600" cy="61737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8061325" y="6396038"/>
            <a:ext cx="5016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900"/>
              <a:t>Fig.10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42" name="Object 2"/>
          <p:cNvGraphicFramePr>
            <a:graphicFrameLocks noChangeAspect="1"/>
          </p:cNvGraphicFramePr>
          <p:nvPr/>
        </p:nvGraphicFramePr>
        <p:xfrm>
          <a:off x="452438" y="514350"/>
          <a:ext cx="8237537" cy="582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3" name="Document" r:id="rId5" imgW="8237638" imgH="5829097" progId="Word.Document.8">
                  <p:embed/>
                </p:oleObj>
              </mc:Choice>
              <mc:Fallback>
                <p:oleObj name="Document" r:id="rId5" imgW="8237638" imgH="5829097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438" y="514350"/>
                        <a:ext cx="8237537" cy="5829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7985125" y="6396038"/>
            <a:ext cx="5016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900"/>
              <a:t>Fig.11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66" name="Object 2"/>
          <p:cNvGraphicFramePr>
            <a:graphicFrameLocks noChangeAspect="1"/>
          </p:cNvGraphicFramePr>
          <p:nvPr/>
        </p:nvGraphicFramePr>
        <p:xfrm>
          <a:off x="452438" y="482600"/>
          <a:ext cx="8237537" cy="589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7" name="Document" r:id="rId5" imgW="8237638" imgH="5892520" progId="Word.Document.8">
                  <p:embed/>
                </p:oleObj>
              </mc:Choice>
              <mc:Fallback>
                <p:oleObj name="Document" r:id="rId5" imgW="8237638" imgH="5892520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438" y="482600"/>
                        <a:ext cx="8237537" cy="5892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7908925" y="6396038"/>
            <a:ext cx="5016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900"/>
              <a:t>Fig.12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290" name="Object 2"/>
          <p:cNvGraphicFramePr>
            <a:graphicFrameLocks noChangeAspect="1"/>
          </p:cNvGraphicFramePr>
          <p:nvPr/>
        </p:nvGraphicFramePr>
        <p:xfrm>
          <a:off x="457200" y="525463"/>
          <a:ext cx="8229600" cy="5808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1" name="Document" r:id="rId5" imgW="8229600" imgH="5808600" progId="Word.Document.8">
                  <p:embed/>
                </p:oleObj>
              </mc:Choice>
              <mc:Fallback>
                <p:oleObj name="Document" r:id="rId5" imgW="8229600" imgH="5808600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525463"/>
                        <a:ext cx="8229600" cy="58086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7985125" y="6396038"/>
            <a:ext cx="5016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900"/>
              <a:t>Fig.13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14" name="Object 2"/>
          <p:cNvGraphicFramePr>
            <a:graphicFrameLocks/>
          </p:cNvGraphicFramePr>
          <p:nvPr/>
        </p:nvGraphicFramePr>
        <p:xfrm>
          <a:off x="457200" y="304800"/>
          <a:ext cx="8001000" cy="5780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5" name="Document" r:id="rId5" imgW="8229600" imgH="5779440" progId="Word.Document.8">
                  <p:embed/>
                </p:oleObj>
              </mc:Choice>
              <mc:Fallback>
                <p:oleObj name="Document" r:id="rId5" imgW="8229600" imgH="5779440" progId="Word.Document.8">
                  <p:embed/>
                  <p:pic>
                    <p:nvPicPr>
                      <p:cNvPr id="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304800"/>
                        <a:ext cx="8001000" cy="5780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38" name="Object 2"/>
          <p:cNvGraphicFramePr>
            <a:graphicFrameLocks noChangeAspect="1"/>
          </p:cNvGraphicFramePr>
          <p:nvPr/>
        </p:nvGraphicFramePr>
        <p:xfrm>
          <a:off x="452438" y="463550"/>
          <a:ext cx="8237537" cy="593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9" name="Document" r:id="rId5" imgW="8237638" imgH="5930717" progId="Word.Document.8">
                  <p:embed/>
                </p:oleObj>
              </mc:Choice>
              <mc:Fallback>
                <p:oleObj name="Document" r:id="rId5" imgW="8237638" imgH="5930717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438" y="463550"/>
                        <a:ext cx="8237537" cy="5930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62" name="Object 2"/>
          <p:cNvGraphicFramePr>
            <a:graphicFrameLocks noChangeAspect="1"/>
          </p:cNvGraphicFramePr>
          <p:nvPr/>
        </p:nvGraphicFramePr>
        <p:xfrm>
          <a:off x="457200" y="684213"/>
          <a:ext cx="8229600" cy="5491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3" name="Document" r:id="rId5" imgW="8229600" imgH="5491080" progId="Word.Document.8">
                  <p:embed/>
                </p:oleObj>
              </mc:Choice>
              <mc:Fallback>
                <p:oleObj name="Document" r:id="rId5" imgW="8229600" imgH="5491080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684213"/>
                        <a:ext cx="8229600" cy="54911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386" name="Object 2"/>
          <p:cNvGraphicFramePr>
            <a:graphicFrameLocks noChangeAspect="1"/>
          </p:cNvGraphicFramePr>
          <p:nvPr/>
        </p:nvGraphicFramePr>
        <p:xfrm>
          <a:off x="457200" y="381000"/>
          <a:ext cx="8229600" cy="579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7" name="Document" r:id="rId5" imgW="8229600" imgH="4873680" progId="Word.Document.8">
                  <p:embed/>
                </p:oleObj>
              </mc:Choice>
              <mc:Fallback>
                <p:oleObj name="Document" r:id="rId5" imgW="8229600" imgH="4873680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381000"/>
                        <a:ext cx="8229600" cy="5791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76400"/>
            <a:ext cx="8610600" cy="44196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2800" dirty="0" smtClean="0">
                <a:hlinkClick r:id="rId2"/>
              </a:rPr>
              <a:t>https://www.youtube.com/watch?v=djbJm-xWo2w</a:t>
            </a:r>
            <a:endParaRPr lang="en-US" sz="2800" dirty="0" smtClean="0"/>
          </a:p>
          <a:p>
            <a:pPr>
              <a:defRPr/>
            </a:pPr>
            <a:r>
              <a:rPr lang="en-US" sz="2800" dirty="0" smtClean="0">
                <a:hlinkClick r:id="rId3"/>
              </a:rPr>
              <a:t>https://www.youtube.com/watch?v=XKpBkVmYlNk</a:t>
            </a:r>
            <a:endParaRPr lang="en-US" sz="2800" dirty="0" smtClean="0"/>
          </a:p>
          <a:p>
            <a:pPr>
              <a:defRPr/>
            </a:pPr>
            <a:r>
              <a:rPr lang="en-US" sz="2800" dirty="0" smtClean="0">
                <a:hlinkClick r:id="rId4"/>
              </a:rPr>
              <a:t>https://www.youtube.com/watch?v=dVvS9OJEhig</a:t>
            </a:r>
            <a:endParaRPr lang="en-US" sz="2800" dirty="0" smtClean="0"/>
          </a:p>
          <a:p>
            <a:pPr>
              <a:buNone/>
              <a:defRPr/>
            </a:pPr>
            <a:endParaRPr lang="en-US" sz="2800" dirty="0" smtClean="0"/>
          </a:p>
          <a:p>
            <a:pPr algn="just">
              <a:buNone/>
              <a:defRPr/>
            </a:pPr>
            <a:r>
              <a:rPr lang="en-US" sz="2800" dirty="0" smtClean="0"/>
              <a:t>		The above web links gives an introduction to power electronics and its various application areas. The videos also gives information relating to major manufacturers of power electronics components and systems.</a:t>
            </a:r>
          </a:p>
          <a:p>
            <a:pPr>
              <a:buNone/>
              <a:defRPr/>
            </a:pPr>
            <a:endParaRPr lang="en-US" sz="28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09600" y="228600"/>
            <a:ext cx="8229600" cy="792162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Web links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Useful Web Resources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hlinkClick r:id="rId2"/>
              </a:rPr>
              <a:t>https://nptel.ac.in/courses/108/102/108102145/</a:t>
            </a:r>
            <a:endParaRPr lang="en-US" dirty="0" smtClean="0"/>
          </a:p>
          <a:p>
            <a:pPr>
              <a:defRPr/>
            </a:pPr>
            <a:r>
              <a:rPr lang="en-US" dirty="0" smtClean="0">
                <a:hlinkClick r:id="rId3"/>
              </a:rPr>
              <a:t>https://en.wikipedia.org/wiki/Power_electronics</a:t>
            </a:r>
            <a:endParaRPr lang="en-US" dirty="0" smtClean="0"/>
          </a:p>
          <a:p>
            <a:pPr>
              <a:defRPr/>
            </a:pPr>
            <a:r>
              <a:rPr lang="en-US" dirty="0" smtClean="0">
                <a:hlinkClick r:id="rId4"/>
              </a:rPr>
              <a:t>https://ieeexplore.ieee.org/xpl/RecentIssue.jsp?punumber=63</a:t>
            </a:r>
            <a:endParaRPr lang="en-US" dirty="0" smtClean="0"/>
          </a:p>
          <a:p>
            <a:pPr>
              <a:defRPr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747</TotalTime>
  <Words>1001</Words>
  <Application>Microsoft Office PowerPoint</Application>
  <PresentationFormat>On-screen Show (4:3)</PresentationFormat>
  <Paragraphs>226</Paragraphs>
  <Slides>36</Slides>
  <Notes>32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36</vt:i4>
      </vt:variant>
    </vt:vector>
  </HeadingPairs>
  <TitlesOfParts>
    <vt:vector size="40" baseType="lpstr">
      <vt:lpstr>Default Design</vt:lpstr>
      <vt:lpstr>Clip</vt:lpstr>
      <vt:lpstr>Equation</vt:lpstr>
      <vt:lpstr>Document</vt:lpstr>
      <vt:lpstr>Introduction to Power Electronics</vt:lpstr>
      <vt:lpstr>PowerPoint Presentation</vt:lpstr>
      <vt:lpstr>PowerPoint Presentation</vt:lpstr>
      <vt:lpstr>What Is POWER ELECTRONICS 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 Electronics (PE) Systems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Current issues</vt:lpstr>
      <vt:lpstr>PowerPoint Presentation</vt:lpstr>
      <vt:lpstr>Power Electronics Circuits Symbol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Useful Web Resources </vt:lpstr>
    </vt:vector>
  </TitlesOfParts>
  <Company> 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 Electronics Circuits Symbol </dc:title>
  <dc:creator>Admin</dc:creator>
  <cp:lastModifiedBy>naac</cp:lastModifiedBy>
  <cp:revision>31</cp:revision>
  <dcterms:created xsi:type="dcterms:W3CDTF">2005-11-18T19:27:01Z</dcterms:created>
  <dcterms:modified xsi:type="dcterms:W3CDTF">2020-01-24T04:24:38Z</dcterms:modified>
</cp:coreProperties>
</file>