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9"/>
  </p:notesMasterIdLst>
  <p:sldIdLst>
    <p:sldId id="313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11" r:id="rId55"/>
    <p:sldId id="310" r:id="rId56"/>
    <p:sldId id="314" r:id="rId57"/>
    <p:sldId id="312" r:id="rId5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0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BCE086-1F85-49B6-BFA5-FE6FE6C4E298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7693D1B-3B67-4A9A-A203-A0EF0D584396}">
      <dgm:prSet phldrT="[Text]"/>
      <dgm:spPr/>
      <dgm:t>
        <a:bodyPr/>
        <a:lstStyle/>
        <a:p>
          <a:r>
            <a:rPr lang="en-US" dirty="0" smtClean="0"/>
            <a:t>Voltage Source Inverters</a:t>
          </a:r>
          <a:endParaRPr lang="en-US" dirty="0"/>
        </a:p>
      </dgm:t>
    </dgm:pt>
    <dgm:pt modelId="{7A2CA66C-914C-4DD1-9492-04B59B86C3D0}" type="parTrans" cxnId="{3219EAFF-AA16-412B-97E5-5C610A5840EB}">
      <dgm:prSet/>
      <dgm:spPr/>
      <dgm:t>
        <a:bodyPr/>
        <a:lstStyle/>
        <a:p>
          <a:endParaRPr lang="en-US"/>
        </a:p>
      </dgm:t>
    </dgm:pt>
    <dgm:pt modelId="{CDA92EA2-C752-43FA-9A5E-24365BD80CA8}" type="sibTrans" cxnId="{3219EAFF-AA16-412B-97E5-5C610A5840EB}">
      <dgm:prSet/>
      <dgm:spPr/>
      <dgm:t>
        <a:bodyPr/>
        <a:lstStyle/>
        <a:p>
          <a:endParaRPr lang="en-US"/>
        </a:p>
      </dgm:t>
    </dgm:pt>
    <dgm:pt modelId="{EC59817F-89B8-4A0B-936A-8B76FCFE3223}">
      <dgm:prSet phldrT="[Text]"/>
      <dgm:spPr/>
      <dgm:t>
        <a:bodyPr/>
        <a:lstStyle/>
        <a:p>
          <a:r>
            <a:rPr lang="en-US" dirty="0" smtClean="0"/>
            <a:t>Input voltage is constant</a:t>
          </a:r>
          <a:endParaRPr lang="en-US" dirty="0"/>
        </a:p>
      </dgm:t>
    </dgm:pt>
    <dgm:pt modelId="{90120CFE-F219-4E6D-B352-30B9FA8EA25C}" type="parTrans" cxnId="{DD9208DD-8947-44C7-B6C5-0EAB42FEAC74}">
      <dgm:prSet/>
      <dgm:spPr/>
      <dgm:t>
        <a:bodyPr/>
        <a:lstStyle/>
        <a:p>
          <a:endParaRPr lang="en-US"/>
        </a:p>
      </dgm:t>
    </dgm:pt>
    <dgm:pt modelId="{5CEDE99A-DC07-4C36-B5BC-D1189089CD92}" type="sibTrans" cxnId="{DD9208DD-8947-44C7-B6C5-0EAB42FEAC74}">
      <dgm:prSet/>
      <dgm:spPr/>
      <dgm:t>
        <a:bodyPr/>
        <a:lstStyle/>
        <a:p>
          <a:endParaRPr lang="en-US"/>
        </a:p>
      </dgm:t>
    </dgm:pt>
    <dgm:pt modelId="{2420E659-3038-4B48-A271-390888E75602}">
      <dgm:prSet phldrT="[Text]"/>
      <dgm:spPr/>
      <dgm:t>
        <a:bodyPr/>
        <a:lstStyle/>
        <a:p>
          <a:r>
            <a:rPr lang="en-US" dirty="0" smtClean="0"/>
            <a:t>Output voltage does not depend on load</a:t>
          </a:r>
        </a:p>
      </dgm:t>
    </dgm:pt>
    <dgm:pt modelId="{B1B53D15-654A-45AF-87A1-5CD69B3F5F03}" type="parTrans" cxnId="{97DDD050-2F70-476D-8591-C52337003277}">
      <dgm:prSet/>
      <dgm:spPr/>
      <dgm:t>
        <a:bodyPr/>
        <a:lstStyle/>
        <a:p>
          <a:endParaRPr lang="en-US"/>
        </a:p>
      </dgm:t>
    </dgm:pt>
    <dgm:pt modelId="{49B232E9-0D47-40DD-9861-7C0485E6A41F}" type="sibTrans" cxnId="{97DDD050-2F70-476D-8591-C52337003277}">
      <dgm:prSet/>
      <dgm:spPr/>
      <dgm:t>
        <a:bodyPr/>
        <a:lstStyle/>
        <a:p>
          <a:endParaRPr lang="en-US"/>
        </a:p>
      </dgm:t>
    </dgm:pt>
    <dgm:pt modelId="{9BE488B5-E09A-4E57-9DE7-F20E15A40554}">
      <dgm:prSet phldrT="[Text]"/>
      <dgm:spPr/>
      <dgm:t>
        <a:bodyPr/>
        <a:lstStyle/>
        <a:p>
          <a:r>
            <a:rPr lang="en-US" dirty="0" smtClean="0"/>
            <a:t>Current Source Inverters</a:t>
          </a:r>
          <a:endParaRPr lang="en-US" dirty="0"/>
        </a:p>
      </dgm:t>
    </dgm:pt>
    <dgm:pt modelId="{8B61A14F-48C6-4212-AF60-385DAA3C7F2B}" type="parTrans" cxnId="{116C2A13-7F19-47F3-84FE-81FE700F8822}">
      <dgm:prSet/>
      <dgm:spPr/>
      <dgm:t>
        <a:bodyPr/>
        <a:lstStyle/>
        <a:p>
          <a:endParaRPr lang="en-US"/>
        </a:p>
      </dgm:t>
    </dgm:pt>
    <dgm:pt modelId="{2703A549-9DE4-41DA-84A8-5FF1441676CC}" type="sibTrans" cxnId="{116C2A13-7F19-47F3-84FE-81FE700F8822}">
      <dgm:prSet/>
      <dgm:spPr/>
      <dgm:t>
        <a:bodyPr/>
        <a:lstStyle/>
        <a:p>
          <a:endParaRPr lang="en-US"/>
        </a:p>
      </dgm:t>
    </dgm:pt>
    <dgm:pt modelId="{7DB46EB4-2AD1-4E45-9DCF-7601617F6F04}">
      <dgm:prSet phldrT="[Text]"/>
      <dgm:spPr/>
      <dgm:t>
        <a:bodyPr/>
        <a:lstStyle/>
        <a:p>
          <a:r>
            <a:rPr lang="en-US" dirty="0" smtClean="0"/>
            <a:t>Input current is constant</a:t>
          </a:r>
          <a:endParaRPr lang="en-US" dirty="0"/>
        </a:p>
      </dgm:t>
    </dgm:pt>
    <dgm:pt modelId="{8F648359-64BE-463E-9866-2470847DFE09}" type="parTrans" cxnId="{296BB534-5227-4634-8612-77F1E0041597}">
      <dgm:prSet/>
      <dgm:spPr/>
      <dgm:t>
        <a:bodyPr/>
        <a:lstStyle/>
        <a:p>
          <a:endParaRPr lang="en-US"/>
        </a:p>
      </dgm:t>
    </dgm:pt>
    <dgm:pt modelId="{9C6EA1AE-3A3A-475A-959E-E61BC694E15C}" type="sibTrans" cxnId="{296BB534-5227-4634-8612-77F1E0041597}">
      <dgm:prSet/>
      <dgm:spPr/>
      <dgm:t>
        <a:bodyPr/>
        <a:lstStyle/>
        <a:p>
          <a:endParaRPr lang="en-US"/>
        </a:p>
      </dgm:t>
    </dgm:pt>
    <dgm:pt modelId="{675CC245-04B1-4CF6-BE73-03CCB183859D}">
      <dgm:prSet phldrT="[Text]"/>
      <dgm:spPr/>
      <dgm:t>
        <a:bodyPr/>
        <a:lstStyle/>
        <a:p>
          <a:r>
            <a:rPr lang="en-US" dirty="0" smtClean="0"/>
            <a:t>Output current does not depend on load</a:t>
          </a:r>
          <a:endParaRPr lang="en-US" dirty="0"/>
        </a:p>
      </dgm:t>
    </dgm:pt>
    <dgm:pt modelId="{4C954076-9CFD-4463-8C04-F4A83DCD604C}" type="parTrans" cxnId="{4FD522C3-75AA-4848-A82D-6E22F09A400B}">
      <dgm:prSet/>
      <dgm:spPr/>
      <dgm:t>
        <a:bodyPr/>
        <a:lstStyle/>
        <a:p>
          <a:endParaRPr lang="en-US"/>
        </a:p>
      </dgm:t>
    </dgm:pt>
    <dgm:pt modelId="{0FB90179-3E0B-4FAF-85F8-C2832FBB67FA}" type="sibTrans" cxnId="{4FD522C3-75AA-4848-A82D-6E22F09A400B}">
      <dgm:prSet/>
      <dgm:spPr/>
      <dgm:t>
        <a:bodyPr/>
        <a:lstStyle/>
        <a:p>
          <a:endParaRPr lang="en-US"/>
        </a:p>
      </dgm:t>
    </dgm:pt>
    <dgm:pt modelId="{243C9CA4-97D0-45F3-B596-EC61CAB4922D}">
      <dgm:prSet phldrT="[Text]"/>
      <dgm:spPr/>
      <dgm:t>
        <a:bodyPr/>
        <a:lstStyle/>
        <a:p>
          <a:r>
            <a:rPr lang="en-US" dirty="0" smtClean="0"/>
            <a:t>Magnitude of load current &amp; its shape depends on load</a:t>
          </a:r>
        </a:p>
      </dgm:t>
    </dgm:pt>
    <dgm:pt modelId="{9C4FD914-E721-4DF4-B50E-6711845D8B07}" type="parTrans" cxnId="{E8381E46-7887-4028-ADAF-CBB496DE802D}">
      <dgm:prSet/>
      <dgm:spPr/>
      <dgm:t>
        <a:bodyPr/>
        <a:lstStyle/>
        <a:p>
          <a:endParaRPr lang="en-US"/>
        </a:p>
      </dgm:t>
    </dgm:pt>
    <dgm:pt modelId="{074F6C0F-3506-43CB-8426-BB423C5D3A95}" type="sibTrans" cxnId="{E8381E46-7887-4028-ADAF-CBB496DE802D}">
      <dgm:prSet/>
      <dgm:spPr/>
      <dgm:t>
        <a:bodyPr/>
        <a:lstStyle/>
        <a:p>
          <a:endParaRPr lang="en-US"/>
        </a:p>
      </dgm:t>
    </dgm:pt>
    <dgm:pt modelId="{C2A7D04D-8A7C-41C5-A557-72AD0088C387}">
      <dgm:prSet phldrT="[Text]"/>
      <dgm:spPr/>
      <dgm:t>
        <a:bodyPr/>
        <a:lstStyle/>
        <a:p>
          <a:r>
            <a:rPr lang="en-US" dirty="0" smtClean="0"/>
            <a:t>Magnitude of load voltage &amp; its shape depends on load</a:t>
          </a:r>
          <a:endParaRPr lang="en-US" dirty="0"/>
        </a:p>
      </dgm:t>
    </dgm:pt>
    <dgm:pt modelId="{0FCCC7D6-77AA-4927-9D17-8AD8121C3E6E}" type="parTrans" cxnId="{80C93657-E454-4752-B863-2D151A9C1E92}">
      <dgm:prSet/>
      <dgm:spPr/>
      <dgm:t>
        <a:bodyPr/>
        <a:lstStyle/>
        <a:p>
          <a:endParaRPr lang="en-US"/>
        </a:p>
      </dgm:t>
    </dgm:pt>
    <dgm:pt modelId="{9693195A-19BC-4802-94CB-43CD9E1FE2ED}" type="sibTrans" cxnId="{80C93657-E454-4752-B863-2D151A9C1E92}">
      <dgm:prSet/>
      <dgm:spPr/>
      <dgm:t>
        <a:bodyPr/>
        <a:lstStyle/>
        <a:p>
          <a:endParaRPr lang="en-US"/>
        </a:p>
      </dgm:t>
    </dgm:pt>
    <dgm:pt modelId="{F3251457-84DA-4280-9791-A094A75F3931}" type="pres">
      <dgm:prSet presAssocID="{D8BCE086-1F85-49B6-BFA5-FE6FE6C4E29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691A9C09-F284-4294-8E4B-C13F5F7697CA}" type="pres">
      <dgm:prSet presAssocID="{77693D1B-3B67-4A9A-A203-A0EF0D584396}" presName="root" presStyleCnt="0"/>
      <dgm:spPr/>
    </dgm:pt>
    <dgm:pt modelId="{42F8CD6C-2243-407E-8EAA-5BE7B6E2682C}" type="pres">
      <dgm:prSet presAssocID="{77693D1B-3B67-4A9A-A203-A0EF0D584396}" presName="rootComposite" presStyleCnt="0"/>
      <dgm:spPr/>
    </dgm:pt>
    <dgm:pt modelId="{C5BD3F07-D577-452D-A69D-3C62D925A4C7}" type="pres">
      <dgm:prSet presAssocID="{77693D1B-3B67-4A9A-A203-A0EF0D584396}" presName="rootText" presStyleLbl="node1" presStyleIdx="0" presStyleCnt="2"/>
      <dgm:spPr/>
      <dgm:t>
        <a:bodyPr/>
        <a:lstStyle/>
        <a:p>
          <a:endParaRPr lang="en-US"/>
        </a:p>
      </dgm:t>
    </dgm:pt>
    <dgm:pt modelId="{4B741FAA-036E-4300-B851-BD6807F5543B}" type="pres">
      <dgm:prSet presAssocID="{77693D1B-3B67-4A9A-A203-A0EF0D584396}" presName="rootConnector" presStyleLbl="node1" presStyleIdx="0" presStyleCnt="2"/>
      <dgm:spPr/>
      <dgm:t>
        <a:bodyPr/>
        <a:lstStyle/>
        <a:p>
          <a:endParaRPr lang="en-US"/>
        </a:p>
      </dgm:t>
    </dgm:pt>
    <dgm:pt modelId="{05DA5163-6580-4C08-BA3F-BA4556AA4B6D}" type="pres">
      <dgm:prSet presAssocID="{77693D1B-3B67-4A9A-A203-A0EF0D584396}" presName="childShape" presStyleCnt="0"/>
      <dgm:spPr/>
    </dgm:pt>
    <dgm:pt modelId="{85DCCE7A-FB12-4520-8C5A-1DCF0FB4F169}" type="pres">
      <dgm:prSet presAssocID="{90120CFE-F219-4E6D-B352-30B9FA8EA25C}" presName="Name13" presStyleLbl="parChTrans1D2" presStyleIdx="0" presStyleCnt="6"/>
      <dgm:spPr/>
      <dgm:t>
        <a:bodyPr/>
        <a:lstStyle/>
        <a:p>
          <a:endParaRPr lang="en-US"/>
        </a:p>
      </dgm:t>
    </dgm:pt>
    <dgm:pt modelId="{F69C6A08-6401-4193-B461-05804A77B611}" type="pres">
      <dgm:prSet presAssocID="{EC59817F-89B8-4A0B-936A-8B76FCFE3223}" presName="childText" presStyleLbl="bgAcc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D7C9CA-E509-4B65-A19A-661547D05E49}" type="pres">
      <dgm:prSet presAssocID="{B1B53D15-654A-45AF-87A1-5CD69B3F5F03}" presName="Name13" presStyleLbl="parChTrans1D2" presStyleIdx="1" presStyleCnt="6"/>
      <dgm:spPr/>
      <dgm:t>
        <a:bodyPr/>
        <a:lstStyle/>
        <a:p>
          <a:endParaRPr lang="en-US"/>
        </a:p>
      </dgm:t>
    </dgm:pt>
    <dgm:pt modelId="{C62AE6D5-B36A-4D29-970E-3E1EC15EC00E}" type="pres">
      <dgm:prSet presAssocID="{2420E659-3038-4B48-A271-390888E75602}" presName="childText" presStyleLbl="bgAcc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1E2FA4-DAFF-4A43-9D56-AF952216F3D7}" type="pres">
      <dgm:prSet presAssocID="{9C4FD914-E721-4DF4-B50E-6711845D8B07}" presName="Name13" presStyleLbl="parChTrans1D2" presStyleIdx="2" presStyleCnt="6"/>
      <dgm:spPr/>
      <dgm:t>
        <a:bodyPr/>
        <a:lstStyle/>
        <a:p>
          <a:endParaRPr lang="en-US"/>
        </a:p>
      </dgm:t>
    </dgm:pt>
    <dgm:pt modelId="{85B7C8B0-8B2D-43D6-AF59-F2EF1D37773F}" type="pres">
      <dgm:prSet presAssocID="{243C9CA4-97D0-45F3-B596-EC61CAB4922D}" presName="childText" presStyleLbl="bgAcc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8FB064-C343-4657-B1ED-86F397D8FAFD}" type="pres">
      <dgm:prSet presAssocID="{9BE488B5-E09A-4E57-9DE7-F20E15A40554}" presName="root" presStyleCnt="0"/>
      <dgm:spPr/>
    </dgm:pt>
    <dgm:pt modelId="{37297298-5941-4552-9CA0-2838098ADB05}" type="pres">
      <dgm:prSet presAssocID="{9BE488B5-E09A-4E57-9DE7-F20E15A40554}" presName="rootComposite" presStyleCnt="0"/>
      <dgm:spPr/>
    </dgm:pt>
    <dgm:pt modelId="{94868D10-2EEE-424F-9C64-D168EFB747A4}" type="pres">
      <dgm:prSet presAssocID="{9BE488B5-E09A-4E57-9DE7-F20E15A40554}" presName="rootText" presStyleLbl="node1" presStyleIdx="1" presStyleCnt="2"/>
      <dgm:spPr/>
      <dgm:t>
        <a:bodyPr/>
        <a:lstStyle/>
        <a:p>
          <a:endParaRPr lang="en-US"/>
        </a:p>
      </dgm:t>
    </dgm:pt>
    <dgm:pt modelId="{2F09660A-79DD-4151-A725-03F7CD19DD62}" type="pres">
      <dgm:prSet presAssocID="{9BE488B5-E09A-4E57-9DE7-F20E15A40554}" presName="rootConnector" presStyleLbl="node1" presStyleIdx="1" presStyleCnt="2"/>
      <dgm:spPr/>
      <dgm:t>
        <a:bodyPr/>
        <a:lstStyle/>
        <a:p>
          <a:endParaRPr lang="en-US"/>
        </a:p>
      </dgm:t>
    </dgm:pt>
    <dgm:pt modelId="{FB381997-FFEE-4ED8-805A-B618B40C8E81}" type="pres">
      <dgm:prSet presAssocID="{9BE488B5-E09A-4E57-9DE7-F20E15A40554}" presName="childShape" presStyleCnt="0"/>
      <dgm:spPr/>
    </dgm:pt>
    <dgm:pt modelId="{D2A0C29E-E6D3-49BF-A184-88890C61E17F}" type="pres">
      <dgm:prSet presAssocID="{8F648359-64BE-463E-9866-2470847DFE09}" presName="Name13" presStyleLbl="parChTrans1D2" presStyleIdx="3" presStyleCnt="6"/>
      <dgm:spPr/>
      <dgm:t>
        <a:bodyPr/>
        <a:lstStyle/>
        <a:p>
          <a:endParaRPr lang="en-US"/>
        </a:p>
      </dgm:t>
    </dgm:pt>
    <dgm:pt modelId="{FA00D88D-7BEC-4753-B385-30EB915161FE}" type="pres">
      <dgm:prSet presAssocID="{7DB46EB4-2AD1-4E45-9DCF-7601617F6F04}" presName="childText" presStyleLbl="bgAcc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2641F6-8601-4ADA-9014-1B849FFD05F4}" type="pres">
      <dgm:prSet presAssocID="{4C954076-9CFD-4463-8C04-F4A83DCD604C}" presName="Name13" presStyleLbl="parChTrans1D2" presStyleIdx="4" presStyleCnt="6"/>
      <dgm:spPr/>
      <dgm:t>
        <a:bodyPr/>
        <a:lstStyle/>
        <a:p>
          <a:endParaRPr lang="en-US"/>
        </a:p>
      </dgm:t>
    </dgm:pt>
    <dgm:pt modelId="{25C949A9-430E-4449-816C-9E4929CD9D04}" type="pres">
      <dgm:prSet presAssocID="{675CC245-04B1-4CF6-BE73-03CCB183859D}" presName="childText" presStyleLbl="bgAcc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1A9259-4F20-4362-987C-59384F566A7D}" type="pres">
      <dgm:prSet presAssocID="{0FCCC7D6-77AA-4927-9D17-8AD8121C3E6E}" presName="Name13" presStyleLbl="parChTrans1D2" presStyleIdx="5" presStyleCnt="6"/>
      <dgm:spPr/>
      <dgm:t>
        <a:bodyPr/>
        <a:lstStyle/>
        <a:p>
          <a:endParaRPr lang="en-US"/>
        </a:p>
      </dgm:t>
    </dgm:pt>
    <dgm:pt modelId="{C4A1E1F9-0573-4B1D-94C6-DEA65BC3368E}" type="pres">
      <dgm:prSet presAssocID="{C2A7D04D-8A7C-41C5-A557-72AD0088C387}" presName="childText" presStyleLbl="bgAcc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0FD0F14-79A0-466B-A7B6-B09FF7A6B784}" type="presOf" srcId="{C2A7D04D-8A7C-41C5-A557-72AD0088C387}" destId="{C4A1E1F9-0573-4B1D-94C6-DEA65BC3368E}" srcOrd="0" destOrd="0" presId="urn:microsoft.com/office/officeart/2005/8/layout/hierarchy3"/>
    <dgm:cxn modelId="{91DD72F4-C7BB-48D9-8237-94C6C2935904}" type="presOf" srcId="{9C4FD914-E721-4DF4-B50E-6711845D8B07}" destId="{CF1E2FA4-DAFF-4A43-9D56-AF952216F3D7}" srcOrd="0" destOrd="0" presId="urn:microsoft.com/office/officeart/2005/8/layout/hierarchy3"/>
    <dgm:cxn modelId="{569D86FD-5A14-4A4C-9ED9-84C3FF7DF56C}" type="presOf" srcId="{4C954076-9CFD-4463-8C04-F4A83DCD604C}" destId="{B82641F6-8601-4ADA-9014-1B849FFD05F4}" srcOrd="0" destOrd="0" presId="urn:microsoft.com/office/officeart/2005/8/layout/hierarchy3"/>
    <dgm:cxn modelId="{41761945-AE75-489C-A5B5-342DB5EA6EB1}" type="presOf" srcId="{B1B53D15-654A-45AF-87A1-5CD69B3F5F03}" destId="{36D7C9CA-E509-4B65-A19A-661547D05E49}" srcOrd="0" destOrd="0" presId="urn:microsoft.com/office/officeart/2005/8/layout/hierarchy3"/>
    <dgm:cxn modelId="{9517F4F7-E268-4DC9-8589-AD1CBD98165C}" type="presOf" srcId="{9BE488B5-E09A-4E57-9DE7-F20E15A40554}" destId="{2F09660A-79DD-4151-A725-03F7CD19DD62}" srcOrd="1" destOrd="0" presId="urn:microsoft.com/office/officeart/2005/8/layout/hierarchy3"/>
    <dgm:cxn modelId="{F6D0A1D3-88D0-42D9-A885-7997E3FD96A6}" type="presOf" srcId="{90120CFE-F219-4E6D-B352-30B9FA8EA25C}" destId="{85DCCE7A-FB12-4520-8C5A-1DCF0FB4F169}" srcOrd="0" destOrd="0" presId="urn:microsoft.com/office/officeart/2005/8/layout/hierarchy3"/>
    <dgm:cxn modelId="{ADBDBF5C-5579-4B23-9A7D-0EC67B20812B}" type="presOf" srcId="{77693D1B-3B67-4A9A-A203-A0EF0D584396}" destId="{4B741FAA-036E-4300-B851-BD6807F5543B}" srcOrd="1" destOrd="0" presId="urn:microsoft.com/office/officeart/2005/8/layout/hierarchy3"/>
    <dgm:cxn modelId="{81BF8EA3-6FBD-40FB-85AF-ABB12C23CBDD}" type="presOf" srcId="{77693D1B-3B67-4A9A-A203-A0EF0D584396}" destId="{C5BD3F07-D577-452D-A69D-3C62D925A4C7}" srcOrd="0" destOrd="0" presId="urn:microsoft.com/office/officeart/2005/8/layout/hierarchy3"/>
    <dgm:cxn modelId="{DD9208DD-8947-44C7-B6C5-0EAB42FEAC74}" srcId="{77693D1B-3B67-4A9A-A203-A0EF0D584396}" destId="{EC59817F-89B8-4A0B-936A-8B76FCFE3223}" srcOrd="0" destOrd="0" parTransId="{90120CFE-F219-4E6D-B352-30B9FA8EA25C}" sibTransId="{5CEDE99A-DC07-4C36-B5BC-D1189089CD92}"/>
    <dgm:cxn modelId="{0A0D961C-089B-4DED-9EAD-42DF3F102C19}" type="presOf" srcId="{9BE488B5-E09A-4E57-9DE7-F20E15A40554}" destId="{94868D10-2EEE-424F-9C64-D168EFB747A4}" srcOrd="0" destOrd="0" presId="urn:microsoft.com/office/officeart/2005/8/layout/hierarchy3"/>
    <dgm:cxn modelId="{80C93657-E454-4752-B863-2D151A9C1E92}" srcId="{9BE488B5-E09A-4E57-9DE7-F20E15A40554}" destId="{C2A7D04D-8A7C-41C5-A557-72AD0088C387}" srcOrd="2" destOrd="0" parTransId="{0FCCC7D6-77AA-4927-9D17-8AD8121C3E6E}" sibTransId="{9693195A-19BC-4802-94CB-43CD9E1FE2ED}"/>
    <dgm:cxn modelId="{E8381E46-7887-4028-ADAF-CBB496DE802D}" srcId="{77693D1B-3B67-4A9A-A203-A0EF0D584396}" destId="{243C9CA4-97D0-45F3-B596-EC61CAB4922D}" srcOrd="2" destOrd="0" parTransId="{9C4FD914-E721-4DF4-B50E-6711845D8B07}" sibTransId="{074F6C0F-3506-43CB-8426-BB423C5D3A95}"/>
    <dgm:cxn modelId="{4DE43E46-255D-4AF4-8603-DE4D8490D187}" type="presOf" srcId="{7DB46EB4-2AD1-4E45-9DCF-7601617F6F04}" destId="{FA00D88D-7BEC-4753-B385-30EB915161FE}" srcOrd="0" destOrd="0" presId="urn:microsoft.com/office/officeart/2005/8/layout/hierarchy3"/>
    <dgm:cxn modelId="{6816CFD7-175C-494D-AEF9-59DC7342B74D}" type="presOf" srcId="{EC59817F-89B8-4A0B-936A-8B76FCFE3223}" destId="{F69C6A08-6401-4193-B461-05804A77B611}" srcOrd="0" destOrd="0" presId="urn:microsoft.com/office/officeart/2005/8/layout/hierarchy3"/>
    <dgm:cxn modelId="{B2A29BC0-5AE9-4209-9CEA-F5921D7E131B}" type="presOf" srcId="{0FCCC7D6-77AA-4927-9D17-8AD8121C3E6E}" destId="{6A1A9259-4F20-4362-987C-59384F566A7D}" srcOrd="0" destOrd="0" presId="urn:microsoft.com/office/officeart/2005/8/layout/hierarchy3"/>
    <dgm:cxn modelId="{3E3777DA-214A-4DF1-A529-8441D651EDBA}" type="presOf" srcId="{243C9CA4-97D0-45F3-B596-EC61CAB4922D}" destId="{85B7C8B0-8B2D-43D6-AF59-F2EF1D37773F}" srcOrd="0" destOrd="0" presId="urn:microsoft.com/office/officeart/2005/8/layout/hierarchy3"/>
    <dgm:cxn modelId="{09D7D4AB-C588-4CD0-8593-BA6C14342E18}" type="presOf" srcId="{2420E659-3038-4B48-A271-390888E75602}" destId="{C62AE6D5-B36A-4D29-970E-3E1EC15EC00E}" srcOrd="0" destOrd="0" presId="urn:microsoft.com/office/officeart/2005/8/layout/hierarchy3"/>
    <dgm:cxn modelId="{97DDD050-2F70-476D-8591-C52337003277}" srcId="{77693D1B-3B67-4A9A-A203-A0EF0D584396}" destId="{2420E659-3038-4B48-A271-390888E75602}" srcOrd="1" destOrd="0" parTransId="{B1B53D15-654A-45AF-87A1-5CD69B3F5F03}" sibTransId="{49B232E9-0D47-40DD-9861-7C0485E6A41F}"/>
    <dgm:cxn modelId="{C59A0C67-EFAB-4716-8F23-B0F1A506F4BE}" type="presOf" srcId="{D8BCE086-1F85-49B6-BFA5-FE6FE6C4E298}" destId="{F3251457-84DA-4280-9791-A094A75F3931}" srcOrd="0" destOrd="0" presId="urn:microsoft.com/office/officeart/2005/8/layout/hierarchy3"/>
    <dgm:cxn modelId="{4FD522C3-75AA-4848-A82D-6E22F09A400B}" srcId="{9BE488B5-E09A-4E57-9DE7-F20E15A40554}" destId="{675CC245-04B1-4CF6-BE73-03CCB183859D}" srcOrd="1" destOrd="0" parTransId="{4C954076-9CFD-4463-8C04-F4A83DCD604C}" sibTransId="{0FB90179-3E0B-4FAF-85F8-C2832FBB67FA}"/>
    <dgm:cxn modelId="{3219EAFF-AA16-412B-97E5-5C610A5840EB}" srcId="{D8BCE086-1F85-49B6-BFA5-FE6FE6C4E298}" destId="{77693D1B-3B67-4A9A-A203-A0EF0D584396}" srcOrd="0" destOrd="0" parTransId="{7A2CA66C-914C-4DD1-9492-04B59B86C3D0}" sibTransId="{CDA92EA2-C752-43FA-9A5E-24365BD80CA8}"/>
    <dgm:cxn modelId="{116C2A13-7F19-47F3-84FE-81FE700F8822}" srcId="{D8BCE086-1F85-49B6-BFA5-FE6FE6C4E298}" destId="{9BE488B5-E09A-4E57-9DE7-F20E15A40554}" srcOrd="1" destOrd="0" parTransId="{8B61A14F-48C6-4212-AF60-385DAA3C7F2B}" sibTransId="{2703A549-9DE4-41DA-84A8-5FF1441676CC}"/>
    <dgm:cxn modelId="{296BB534-5227-4634-8612-77F1E0041597}" srcId="{9BE488B5-E09A-4E57-9DE7-F20E15A40554}" destId="{7DB46EB4-2AD1-4E45-9DCF-7601617F6F04}" srcOrd="0" destOrd="0" parTransId="{8F648359-64BE-463E-9866-2470847DFE09}" sibTransId="{9C6EA1AE-3A3A-475A-959E-E61BC694E15C}"/>
    <dgm:cxn modelId="{A8652E3A-D80C-44F2-9A72-FD9B384D7A25}" type="presOf" srcId="{675CC245-04B1-4CF6-BE73-03CCB183859D}" destId="{25C949A9-430E-4449-816C-9E4929CD9D04}" srcOrd="0" destOrd="0" presId="urn:microsoft.com/office/officeart/2005/8/layout/hierarchy3"/>
    <dgm:cxn modelId="{C4D05404-C0C8-4EF0-BD32-FE2ACBD43792}" type="presOf" srcId="{8F648359-64BE-463E-9866-2470847DFE09}" destId="{D2A0C29E-E6D3-49BF-A184-88890C61E17F}" srcOrd="0" destOrd="0" presId="urn:microsoft.com/office/officeart/2005/8/layout/hierarchy3"/>
    <dgm:cxn modelId="{E48BC3A4-14B3-46D6-A856-157F0D3D4F19}" type="presParOf" srcId="{F3251457-84DA-4280-9791-A094A75F3931}" destId="{691A9C09-F284-4294-8E4B-C13F5F7697CA}" srcOrd="0" destOrd="0" presId="urn:microsoft.com/office/officeart/2005/8/layout/hierarchy3"/>
    <dgm:cxn modelId="{A9DE4092-B9F5-43EC-8ECA-E5C9943EAF55}" type="presParOf" srcId="{691A9C09-F284-4294-8E4B-C13F5F7697CA}" destId="{42F8CD6C-2243-407E-8EAA-5BE7B6E2682C}" srcOrd="0" destOrd="0" presId="urn:microsoft.com/office/officeart/2005/8/layout/hierarchy3"/>
    <dgm:cxn modelId="{20A3C6B4-EBD8-4FBC-B9D2-49E30309F0C5}" type="presParOf" srcId="{42F8CD6C-2243-407E-8EAA-5BE7B6E2682C}" destId="{C5BD3F07-D577-452D-A69D-3C62D925A4C7}" srcOrd="0" destOrd="0" presId="urn:microsoft.com/office/officeart/2005/8/layout/hierarchy3"/>
    <dgm:cxn modelId="{6CADF4AB-CE82-4989-A33C-6745AC4C937F}" type="presParOf" srcId="{42F8CD6C-2243-407E-8EAA-5BE7B6E2682C}" destId="{4B741FAA-036E-4300-B851-BD6807F5543B}" srcOrd="1" destOrd="0" presId="urn:microsoft.com/office/officeart/2005/8/layout/hierarchy3"/>
    <dgm:cxn modelId="{B9F9E8C2-3068-47AE-A947-FEAF3425E860}" type="presParOf" srcId="{691A9C09-F284-4294-8E4B-C13F5F7697CA}" destId="{05DA5163-6580-4C08-BA3F-BA4556AA4B6D}" srcOrd="1" destOrd="0" presId="urn:microsoft.com/office/officeart/2005/8/layout/hierarchy3"/>
    <dgm:cxn modelId="{894419B4-31BF-4608-9AE7-9A5A4089279C}" type="presParOf" srcId="{05DA5163-6580-4C08-BA3F-BA4556AA4B6D}" destId="{85DCCE7A-FB12-4520-8C5A-1DCF0FB4F169}" srcOrd="0" destOrd="0" presId="urn:microsoft.com/office/officeart/2005/8/layout/hierarchy3"/>
    <dgm:cxn modelId="{D3F2F315-8195-4BF1-8828-EA2172C3C0A6}" type="presParOf" srcId="{05DA5163-6580-4C08-BA3F-BA4556AA4B6D}" destId="{F69C6A08-6401-4193-B461-05804A77B611}" srcOrd="1" destOrd="0" presId="urn:microsoft.com/office/officeart/2005/8/layout/hierarchy3"/>
    <dgm:cxn modelId="{EDDF782B-E0D0-49B4-8B55-D0715DFF4B75}" type="presParOf" srcId="{05DA5163-6580-4C08-BA3F-BA4556AA4B6D}" destId="{36D7C9CA-E509-4B65-A19A-661547D05E49}" srcOrd="2" destOrd="0" presId="urn:microsoft.com/office/officeart/2005/8/layout/hierarchy3"/>
    <dgm:cxn modelId="{91CEA655-1A5C-4E12-BD1F-E9AC12F1EDFC}" type="presParOf" srcId="{05DA5163-6580-4C08-BA3F-BA4556AA4B6D}" destId="{C62AE6D5-B36A-4D29-970E-3E1EC15EC00E}" srcOrd="3" destOrd="0" presId="urn:microsoft.com/office/officeart/2005/8/layout/hierarchy3"/>
    <dgm:cxn modelId="{59B6C639-616F-42DC-A204-45D83B4E1FBD}" type="presParOf" srcId="{05DA5163-6580-4C08-BA3F-BA4556AA4B6D}" destId="{CF1E2FA4-DAFF-4A43-9D56-AF952216F3D7}" srcOrd="4" destOrd="0" presId="urn:microsoft.com/office/officeart/2005/8/layout/hierarchy3"/>
    <dgm:cxn modelId="{7BEC98E7-754D-4C5D-8725-C4110D2EC38B}" type="presParOf" srcId="{05DA5163-6580-4C08-BA3F-BA4556AA4B6D}" destId="{85B7C8B0-8B2D-43D6-AF59-F2EF1D37773F}" srcOrd="5" destOrd="0" presId="urn:microsoft.com/office/officeart/2005/8/layout/hierarchy3"/>
    <dgm:cxn modelId="{B4D93CBA-0699-4181-A1A7-4DE09C82ACDD}" type="presParOf" srcId="{F3251457-84DA-4280-9791-A094A75F3931}" destId="{718FB064-C343-4657-B1ED-86F397D8FAFD}" srcOrd="1" destOrd="0" presId="urn:microsoft.com/office/officeart/2005/8/layout/hierarchy3"/>
    <dgm:cxn modelId="{53109EF9-0155-406D-8A16-65BE74845479}" type="presParOf" srcId="{718FB064-C343-4657-B1ED-86F397D8FAFD}" destId="{37297298-5941-4552-9CA0-2838098ADB05}" srcOrd="0" destOrd="0" presId="urn:microsoft.com/office/officeart/2005/8/layout/hierarchy3"/>
    <dgm:cxn modelId="{F882C3FB-8CC7-4888-9814-5D9BDF81D805}" type="presParOf" srcId="{37297298-5941-4552-9CA0-2838098ADB05}" destId="{94868D10-2EEE-424F-9C64-D168EFB747A4}" srcOrd="0" destOrd="0" presId="urn:microsoft.com/office/officeart/2005/8/layout/hierarchy3"/>
    <dgm:cxn modelId="{A22829B4-D6F7-4C7E-89D9-2FF6636FE70E}" type="presParOf" srcId="{37297298-5941-4552-9CA0-2838098ADB05}" destId="{2F09660A-79DD-4151-A725-03F7CD19DD62}" srcOrd="1" destOrd="0" presId="urn:microsoft.com/office/officeart/2005/8/layout/hierarchy3"/>
    <dgm:cxn modelId="{E948D420-3EAE-4ECB-801F-4917198CADD0}" type="presParOf" srcId="{718FB064-C343-4657-B1ED-86F397D8FAFD}" destId="{FB381997-FFEE-4ED8-805A-B618B40C8E81}" srcOrd="1" destOrd="0" presId="urn:microsoft.com/office/officeart/2005/8/layout/hierarchy3"/>
    <dgm:cxn modelId="{3DC5AA6C-C055-45D4-9D72-E163133522AE}" type="presParOf" srcId="{FB381997-FFEE-4ED8-805A-B618B40C8E81}" destId="{D2A0C29E-E6D3-49BF-A184-88890C61E17F}" srcOrd="0" destOrd="0" presId="urn:microsoft.com/office/officeart/2005/8/layout/hierarchy3"/>
    <dgm:cxn modelId="{BF80A395-AA42-4F00-A282-BB3D168B269F}" type="presParOf" srcId="{FB381997-FFEE-4ED8-805A-B618B40C8E81}" destId="{FA00D88D-7BEC-4753-B385-30EB915161FE}" srcOrd="1" destOrd="0" presId="urn:microsoft.com/office/officeart/2005/8/layout/hierarchy3"/>
    <dgm:cxn modelId="{5D4D776E-AF4A-4C11-99D1-8C1797CF5B6B}" type="presParOf" srcId="{FB381997-FFEE-4ED8-805A-B618B40C8E81}" destId="{B82641F6-8601-4ADA-9014-1B849FFD05F4}" srcOrd="2" destOrd="0" presId="urn:microsoft.com/office/officeart/2005/8/layout/hierarchy3"/>
    <dgm:cxn modelId="{2231D0E7-BE40-4457-9857-C155420C6BF0}" type="presParOf" srcId="{FB381997-FFEE-4ED8-805A-B618B40C8E81}" destId="{25C949A9-430E-4449-816C-9E4929CD9D04}" srcOrd="3" destOrd="0" presId="urn:microsoft.com/office/officeart/2005/8/layout/hierarchy3"/>
    <dgm:cxn modelId="{55299121-27BA-44C9-B540-FD5264B13C95}" type="presParOf" srcId="{FB381997-FFEE-4ED8-805A-B618B40C8E81}" destId="{6A1A9259-4F20-4362-987C-59384F566A7D}" srcOrd="4" destOrd="0" presId="urn:microsoft.com/office/officeart/2005/8/layout/hierarchy3"/>
    <dgm:cxn modelId="{F24C2D6B-A407-46F0-9FBF-A40094FA5340}" type="presParOf" srcId="{FB381997-FFEE-4ED8-805A-B618B40C8E81}" destId="{C4A1E1F9-0573-4B1D-94C6-DEA65BC3368E}" srcOrd="5" destOrd="0" presId="urn:microsoft.com/office/officeart/2005/8/layout/hierarchy3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F06A59-D08C-4A75-BE3D-E82D2CE53ACD}" type="datetimeFigureOut">
              <a:rPr lang="en-US" smtClean="0"/>
              <a:pPr/>
              <a:t>1/20/2020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35846A-125E-4059-833A-056F9D72615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002DB2-759D-41E3-AFFF-9CFD82AB1B6C}" type="slidenum">
              <a:rPr lang="en-US"/>
              <a:pPr/>
              <a:t>54</a:t>
            </a:fld>
            <a:endParaRPr lang="en-US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3.png"/><Relationship Id="rId5" Type="http://schemas.openxmlformats.org/officeDocument/2006/relationships/image" Target="../media/image18.png"/><Relationship Id="rId10" Type="http://schemas.openxmlformats.org/officeDocument/2006/relationships/image" Target="../media/image22.png"/><Relationship Id="rId4" Type="http://schemas.openxmlformats.org/officeDocument/2006/relationships/image" Target="../media/image17.png"/><Relationship Id="rId9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5.png"/><Relationship Id="rId7" Type="http://schemas.openxmlformats.org/officeDocument/2006/relationships/image" Target="../media/image28.png"/><Relationship Id="rId12" Type="http://schemas.openxmlformats.org/officeDocument/2006/relationships/image" Target="../media/image3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8.png"/><Relationship Id="rId11" Type="http://schemas.openxmlformats.org/officeDocument/2006/relationships/image" Target="../media/image30.png"/><Relationship Id="rId5" Type="http://schemas.openxmlformats.org/officeDocument/2006/relationships/image" Target="../media/image27.png"/><Relationship Id="rId10" Type="http://schemas.openxmlformats.org/officeDocument/2006/relationships/oleObject" Target="../embeddings/oleObject1.bin"/><Relationship Id="rId4" Type="http://schemas.openxmlformats.org/officeDocument/2006/relationships/image" Target="../media/image26.png"/><Relationship Id="rId9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12" Type="http://schemas.openxmlformats.org/officeDocument/2006/relationships/image" Target="../media/image4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11" Type="http://schemas.openxmlformats.org/officeDocument/2006/relationships/image" Target="../media/image42.png"/><Relationship Id="rId5" Type="http://schemas.openxmlformats.org/officeDocument/2006/relationships/image" Target="../media/image37.png"/><Relationship Id="rId10" Type="http://schemas.openxmlformats.org/officeDocument/2006/relationships/image" Target="../media/image18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37.png"/><Relationship Id="rId7" Type="http://schemas.openxmlformats.org/officeDocument/2006/relationships/image" Target="../media/image45.png"/><Relationship Id="rId12" Type="http://schemas.openxmlformats.org/officeDocument/2006/relationships/image" Target="../media/image5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5" Type="http://schemas.openxmlformats.org/officeDocument/2006/relationships/image" Target="../media/image39.png"/><Relationship Id="rId10" Type="http://schemas.openxmlformats.org/officeDocument/2006/relationships/image" Target="../media/image48.png"/><Relationship Id="rId4" Type="http://schemas.openxmlformats.org/officeDocument/2006/relationships/image" Target="../media/image38.png"/><Relationship Id="rId9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7" Type="http://schemas.openxmlformats.org/officeDocument/2006/relationships/image" Target="../media/image83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jpeg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QNyoak45MSY" TargetMode="External"/><Relationship Id="rId2" Type="http://schemas.openxmlformats.org/officeDocument/2006/relationships/hyperlink" Target="https://nptel.ac.in/courses/108/102/108102145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pAtPUeyHDZI" TargetMode="Externa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s://ieeexplore.ieee.org/xpl/RecentIssue.jsp?punumber=63" TargetMode="External"/><Relationship Id="rId2" Type="http://schemas.openxmlformats.org/officeDocument/2006/relationships/hyperlink" Target="https://en.wikipedia.org/wiki/Power_electronics" TargetMode="Externa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ctrTitle"/>
          </p:nvPr>
        </p:nvSpPr>
        <p:spPr>
          <a:xfrm>
            <a:off x="761627" y="1295326"/>
            <a:ext cx="7773072" cy="45697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Inverters</a:t>
            </a:r>
          </a:p>
        </p:txBody>
      </p:sp>
      <p:sp>
        <p:nvSpPr>
          <p:cNvPr id="4099" name="Subtitle 2"/>
          <p:cNvSpPr>
            <a:spLocks noGrp="1"/>
          </p:cNvSpPr>
          <p:nvPr>
            <p:ph type="subTitle" idx="1"/>
          </p:nvPr>
        </p:nvSpPr>
        <p:spPr>
          <a:xfrm>
            <a:off x="1370928" y="2743537"/>
            <a:ext cx="6402144" cy="1218042"/>
          </a:xfrm>
        </p:spPr>
        <p:txBody>
          <a:bodyPr/>
          <a:lstStyle/>
          <a:p>
            <a:pPr marL="342900" indent="-341313" eaLnBrk="1">
              <a:buClrTx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dirty="0" smtClean="0"/>
              <a:t>C R </a:t>
            </a:r>
            <a:r>
              <a:rPr lang="en-US" dirty="0" err="1" smtClean="0"/>
              <a:t>Gopalakrishna</a:t>
            </a:r>
            <a:r>
              <a:rPr lang="en-US" dirty="0" smtClean="0"/>
              <a:t> Murthy</a:t>
            </a:r>
          </a:p>
          <a:p>
            <a:pPr marL="342900" indent="-341313" eaLnBrk="1">
              <a:buClrTx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dirty="0" smtClean="0"/>
              <a:t>Associate Professor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61627" y="532579"/>
            <a:ext cx="7773072" cy="458656"/>
          </a:xfrm>
          <a:prstGeom prst="rect">
            <a:avLst/>
          </a:prstGeom>
        </p:spPr>
        <p:txBody>
          <a:bodyPr anchor="ctr">
            <a:normAutofit fontScale="67500" lnSpcReduction="20000"/>
          </a:bodyPr>
          <a:lstStyle/>
          <a:p>
            <a:pPr algn="ctr" defTabSz="914400" fontAlgn="auto" hangingPunct="1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4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Module </a:t>
            </a:r>
            <a:r>
              <a:rPr lang="en-US" sz="4400" dirty="0" smtClean="0">
                <a:latin typeface="+mj-lt"/>
                <a:ea typeface="+mj-ea"/>
                <a:cs typeface="+mj-cs"/>
              </a:rPr>
              <a:t>3</a:t>
            </a:r>
            <a:endParaRPr lang="en-US" sz="44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52400" y="1980790"/>
            <a:ext cx="8839200" cy="456976"/>
          </a:xfrm>
          <a:prstGeom prst="rect">
            <a:avLst/>
          </a:prstGeom>
        </p:spPr>
        <p:txBody>
          <a:bodyPr anchor="ctr">
            <a:normAutofit fontScale="45000" lnSpcReduction="20000"/>
          </a:bodyPr>
          <a:lstStyle/>
          <a:p>
            <a:pPr algn="ctr" defTabSz="914400" fontAlgn="auto" hangingPunct="1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44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Subject Name</a:t>
            </a:r>
            <a:r>
              <a:rPr lang="en-US" sz="4400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: Power Electronics and Instrumentation              </a:t>
            </a:r>
            <a:r>
              <a:rPr lang="en-US" sz="44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Subject </a:t>
            </a:r>
            <a:r>
              <a:rPr lang="en-US" sz="4400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Code:18EC36</a:t>
            </a:r>
            <a:endParaRPr lang="en-US" sz="44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102" name="image1.jpg" descr="http://www.ksit.ac.in/imgs/log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14277" y="4148066"/>
            <a:ext cx="824349" cy="1033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3" name="Rectangle 2"/>
          <p:cNvSpPr>
            <a:spLocks noChangeArrowheads="1"/>
          </p:cNvSpPr>
          <p:nvPr/>
        </p:nvSpPr>
        <p:spPr bwMode="auto">
          <a:xfrm>
            <a:off x="609302" y="5389629"/>
            <a:ext cx="82300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defTabSz="914400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en-US" sz="2000" b="1">
                <a:solidFill>
                  <a:schemeClr val="tx1"/>
                </a:solidFill>
                <a:ea typeface="Times New Roman" pitchFamily="16" charset="0"/>
              </a:rPr>
              <a:t>K.S. SCHOOL OF ENGINEERING AND MANAGEMENT, BANGALORE - 560109</a:t>
            </a:r>
            <a:endParaRPr lang="en-US" sz="3200">
              <a:solidFill>
                <a:schemeClr val="tx1"/>
              </a:solidFill>
              <a:ea typeface="Times New Roman" pitchFamily="16" charset="0"/>
            </a:endParaRPr>
          </a:p>
        </p:txBody>
      </p:sp>
      <p:sp>
        <p:nvSpPr>
          <p:cNvPr id="4104" name="Rectangle 3"/>
          <p:cNvSpPr>
            <a:spLocks noChangeArrowheads="1"/>
          </p:cNvSpPr>
          <p:nvPr/>
        </p:nvSpPr>
        <p:spPr bwMode="auto">
          <a:xfrm>
            <a:off x="990115" y="6162456"/>
            <a:ext cx="731609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defTabSz="914400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en-US" sz="1600" b="1">
                <a:solidFill>
                  <a:schemeClr val="tx1"/>
                </a:solidFill>
                <a:ea typeface="Times New Roman" pitchFamily="16" charset="0"/>
              </a:rPr>
              <a:t>    DEPARTMENT OF ELETRONICS AND COMMUNICATION ENGINEERING</a:t>
            </a:r>
            <a:endParaRPr lang="en-US" sz="2400">
              <a:solidFill>
                <a:schemeClr val="tx1"/>
              </a:solidFill>
              <a:ea typeface="Times New Roman" pitchFamily="16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83104"/>
          </a:xfrm>
        </p:spPr>
        <p:txBody>
          <a:bodyPr/>
          <a:lstStyle/>
          <a:p>
            <a:r>
              <a:rPr lang="en-US" dirty="0">
                <a:solidFill>
                  <a:srgbClr val="0070C0"/>
                </a:solidFill>
                <a:latin typeface="AR JULIAN" panose="02000000000000000000" pitchFamily="2" charset="0"/>
              </a:rPr>
              <a:t>What is an Inverter?</a:t>
            </a:r>
            <a:endParaRPr lang="en-IN" dirty="0">
              <a:solidFill>
                <a:srgbClr val="0070C0"/>
              </a:solidFill>
              <a:latin typeface="AR JULI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4972"/>
            <a:ext cx="7886700" cy="4949372"/>
          </a:xfrm>
        </p:spPr>
        <p:txBody>
          <a:bodyPr>
            <a:normAutofit fontScale="85000" lnSpcReduction="20000"/>
          </a:bodyPr>
          <a:lstStyle/>
          <a:p>
            <a:pPr algn="just">
              <a:lnSpc>
                <a:spcPct val="150000"/>
              </a:lnSpc>
            </a:pPr>
            <a:r>
              <a:rPr lang="en-US" sz="3200" dirty="0">
                <a:solidFill>
                  <a:srgbClr val="0070C0"/>
                </a:solidFill>
              </a:rPr>
              <a:t>A static </a:t>
            </a:r>
            <a:r>
              <a:rPr lang="en-US" sz="3200" dirty="0" smtClean="0">
                <a:solidFill>
                  <a:srgbClr val="0070C0"/>
                </a:solidFill>
              </a:rPr>
              <a:t>device </a:t>
            </a:r>
            <a:r>
              <a:rPr lang="en-US" sz="3200" dirty="0">
                <a:solidFill>
                  <a:srgbClr val="0070C0"/>
                </a:solidFill>
              </a:rPr>
              <a:t>that converts DC power into AC power at desired output voltage and frequency is called an </a:t>
            </a:r>
            <a:r>
              <a:rPr lang="en-US" sz="3200" b="1" i="1" dirty="0">
                <a:solidFill>
                  <a:srgbClr val="0070C0"/>
                </a:solidFill>
              </a:rPr>
              <a:t>Inverter</a:t>
            </a:r>
            <a:r>
              <a:rPr lang="en-US" sz="3200" b="1" i="1" dirty="0" smtClean="0">
                <a:solidFill>
                  <a:srgbClr val="0070C0"/>
                </a:solidFill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</a:rPr>
              <a:t>Applications</a:t>
            </a:r>
            <a:endParaRPr lang="en-US" sz="3200" b="1" dirty="0">
              <a:solidFill>
                <a:schemeClr val="accent2">
                  <a:lumMod val="75000"/>
                </a:schemeClr>
              </a:solidFill>
            </a:endParaRPr>
          </a:p>
          <a:p>
            <a:pPr lvl="1" algn="just">
              <a:lnSpc>
                <a:spcPct val="150000"/>
              </a:lnSpc>
            </a:pPr>
            <a:r>
              <a:rPr lang="en-US" sz="3200" dirty="0">
                <a:solidFill>
                  <a:schemeClr val="accent2">
                    <a:lumMod val="75000"/>
                  </a:schemeClr>
                </a:solidFill>
              </a:rPr>
              <a:t>Adjustable – speed AC drives,</a:t>
            </a:r>
          </a:p>
          <a:p>
            <a:pPr lvl="1" algn="just">
              <a:lnSpc>
                <a:spcPct val="150000"/>
              </a:lnSpc>
            </a:pPr>
            <a:r>
              <a:rPr lang="en-US" sz="3200" dirty="0">
                <a:solidFill>
                  <a:schemeClr val="accent2">
                    <a:lumMod val="75000"/>
                  </a:schemeClr>
                </a:solidFill>
              </a:rPr>
              <a:t>Induction Heating,</a:t>
            </a:r>
          </a:p>
          <a:p>
            <a:pPr lvl="1" algn="just">
              <a:lnSpc>
                <a:spcPct val="150000"/>
              </a:lnSpc>
            </a:pPr>
            <a:r>
              <a:rPr lang="en-US" sz="3200" dirty="0">
                <a:solidFill>
                  <a:schemeClr val="accent2">
                    <a:lumMod val="75000"/>
                  </a:schemeClr>
                </a:solidFill>
              </a:rPr>
              <a:t>Aircraft power supplies,</a:t>
            </a:r>
          </a:p>
          <a:p>
            <a:pPr lvl="1" algn="just">
              <a:lnSpc>
                <a:spcPct val="150000"/>
              </a:lnSpc>
            </a:pPr>
            <a:r>
              <a:rPr lang="en-US" sz="3200" dirty="0">
                <a:solidFill>
                  <a:schemeClr val="accent2">
                    <a:lumMod val="75000"/>
                  </a:schemeClr>
                </a:solidFill>
              </a:rPr>
              <a:t>UPS   etc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</a:rPr>
              <a:t>….</a:t>
            </a:r>
            <a:endParaRPr lang="en-US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9032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18386"/>
            <a:ext cx="7886700" cy="810529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accent6">
                    <a:lumMod val="75000"/>
                  </a:schemeClr>
                </a:solidFill>
                <a:latin typeface="AR JULIAN" panose="02000000000000000000" pitchFamily="2" charset="0"/>
              </a:rPr>
              <a:t>Classification of Inverters</a:t>
            </a:r>
            <a:endParaRPr lang="en-IN" sz="4000" dirty="0">
              <a:solidFill>
                <a:schemeClr val="accent6">
                  <a:lumMod val="75000"/>
                </a:schemeClr>
              </a:solidFill>
              <a:latin typeface="AR JULI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928914"/>
            <a:ext cx="7886700" cy="5660572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defRPr/>
            </a:pPr>
            <a:r>
              <a:rPr lang="en-US" sz="3000" b="1" dirty="0">
                <a:solidFill>
                  <a:srgbClr val="FF0000"/>
                </a:solidFill>
              </a:rPr>
              <a:t>According to </a:t>
            </a:r>
            <a:r>
              <a:rPr lang="en-US" sz="3000" b="1" dirty="0" smtClean="0">
                <a:solidFill>
                  <a:srgbClr val="FF0000"/>
                </a:solidFill>
              </a:rPr>
              <a:t>the method </a:t>
            </a:r>
            <a:r>
              <a:rPr lang="en-US" sz="3000" b="1" dirty="0">
                <a:solidFill>
                  <a:srgbClr val="FF0000"/>
                </a:solidFill>
              </a:rPr>
              <a:t>of Commutation</a:t>
            </a:r>
          </a:p>
          <a:p>
            <a:pPr lvl="1" algn="just">
              <a:lnSpc>
                <a:spcPct val="120000"/>
              </a:lnSpc>
              <a:spcBef>
                <a:spcPts val="0"/>
              </a:spcBef>
              <a:defRPr/>
            </a:pPr>
            <a:r>
              <a:rPr lang="en-US" sz="3000" dirty="0">
                <a:solidFill>
                  <a:srgbClr val="FF0000"/>
                </a:solidFill>
              </a:rPr>
              <a:t>Line Commutated Inverter</a:t>
            </a:r>
          </a:p>
          <a:p>
            <a:pPr lvl="1" algn="just">
              <a:lnSpc>
                <a:spcPct val="120000"/>
              </a:lnSpc>
              <a:spcBef>
                <a:spcPts val="0"/>
              </a:spcBef>
              <a:defRPr/>
            </a:pPr>
            <a:r>
              <a:rPr lang="en-US" sz="3000" dirty="0">
                <a:solidFill>
                  <a:srgbClr val="FF0000"/>
                </a:solidFill>
              </a:rPr>
              <a:t>Force Commutated Inverter</a:t>
            </a:r>
          </a:p>
          <a:p>
            <a:pPr marL="349250" lvl="2" indent="-349250" algn="just">
              <a:lnSpc>
                <a:spcPct val="120000"/>
              </a:lnSpc>
              <a:spcBef>
                <a:spcPts val="0"/>
              </a:spcBef>
              <a:defRPr/>
            </a:pPr>
            <a:r>
              <a:rPr lang="en-US" sz="3000" b="1" dirty="0">
                <a:solidFill>
                  <a:schemeClr val="accent5">
                    <a:lumMod val="75000"/>
                  </a:schemeClr>
                </a:solidFill>
              </a:rPr>
              <a:t>According to </a:t>
            </a:r>
            <a:r>
              <a:rPr lang="en-US" sz="3000" b="1" dirty="0" smtClean="0">
                <a:solidFill>
                  <a:schemeClr val="accent5">
                    <a:lumMod val="75000"/>
                  </a:schemeClr>
                </a:solidFill>
              </a:rPr>
              <a:t>the method </a:t>
            </a:r>
            <a:r>
              <a:rPr lang="en-US" sz="3000" b="1" dirty="0">
                <a:solidFill>
                  <a:schemeClr val="accent5">
                    <a:lumMod val="75000"/>
                  </a:schemeClr>
                </a:solidFill>
              </a:rPr>
              <a:t>of Connections</a:t>
            </a:r>
          </a:p>
          <a:p>
            <a:pPr marL="685800" lvl="3" algn="just">
              <a:lnSpc>
                <a:spcPct val="120000"/>
              </a:lnSpc>
              <a:spcBef>
                <a:spcPts val="0"/>
              </a:spcBef>
              <a:defRPr/>
            </a:pPr>
            <a:r>
              <a:rPr lang="en-US" sz="3000" dirty="0">
                <a:solidFill>
                  <a:schemeClr val="accent5">
                    <a:lumMod val="75000"/>
                  </a:schemeClr>
                </a:solidFill>
              </a:rPr>
              <a:t>Series Inverter</a:t>
            </a:r>
          </a:p>
          <a:p>
            <a:pPr marL="685800" lvl="3" algn="just">
              <a:lnSpc>
                <a:spcPct val="120000"/>
              </a:lnSpc>
              <a:spcBef>
                <a:spcPts val="0"/>
              </a:spcBef>
              <a:defRPr/>
            </a:pPr>
            <a:r>
              <a:rPr lang="en-US" sz="3000" dirty="0">
                <a:solidFill>
                  <a:schemeClr val="accent5">
                    <a:lumMod val="75000"/>
                  </a:schemeClr>
                </a:solidFill>
              </a:rPr>
              <a:t>Parallel Inverter</a:t>
            </a:r>
          </a:p>
          <a:p>
            <a:pPr marL="685800" lvl="3" algn="just">
              <a:lnSpc>
                <a:spcPct val="120000"/>
              </a:lnSpc>
              <a:spcBef>
                <a:spcPts val="0"/>
              </a:spcBef>
              <a:defRPr/>
            </a:pPr>
            <a:r>
              <a:rPr lang="en-US" sz="3000" dirty="0">
                <a:solidFill>
                  <a:schemeClr val="accent5">
                    <a:lumMod val="75000"/>
                  </a:schemeClr>
                </a:solidFill>
              </a:rPr>
              <a:t>Bridge Type Inverter</a:t>
            </a:r>
          </a:p>
          <a:p>
            <a:pPr marL="342900" lvl="2" indent="-342900" algn="just">
              <a:lnSpc>
                <a:spcPct val="120000"/>
              </a:lnSpc>
              <a:spcBef>
                <a:spcPts val="0"/>
              </a:spcBef>
              <a:defRPr/>
            </a:pPr>
            <a:r>
              <a:rPr lang="en-US" sz="3000" b="1" dirty="0">
                <a:solidFill>
                  <a:schemeClr val="accent2">
                    <a:lumMod val="75000"/>
                  </a:schemeClr>
                </a:solidFill>
              </a:rPr>
              <a:t>According to the nature of DC source feeding the Inverter</a:t>
            </a:r>
          </a:p>
          <a:p>
            <a:pPr marL="800100" lvl="3" indent="-342900" algn="just">
              <a:lnSpc>
                <a:spcPct val="120000"/>
              </a:lnSpc>
              <a:spcBef>
                <a:spcPts val="0"/>
              </a:spcBef>
              <a:defRPr/>
            </a:pPr>
            <a:r>
              <a:rPr lang="en-US" sz="3000" dirty="0">
                <a:solidFill>
                  <a:schemeClr val="accent2">
                    <a:lumMod val="75000"/>
                  </a:schemeClr>
                </a:solidFill>
              </a:rPr>
              <a:t>Voltage source Inverter</a:t>
            </a:r>
          </a:p>
          <a:p>
            <a:pPr marL="800100" lvl="3" indent="-342900" algn="just">
              <a:lnSpc>
                <a:spcPct val="120000"/>
              </a:lnSpc>
              <a:spcBef>
                <a:spcPts val="0"/>
              </a:spcBef>
              <a:defRPr/>
            </a:pPr>
            <a:r>
              <a:rPr lang="en-US" sz="3000" dirty="0">
                <a:solidFill>
                  <a:schemeClr val="accent2">
                    <a:lumMod val="75000"/>
                  </a:schemeClr>
                </a:solidFill>
              </a:rPr>
              <a:t>Current Source </a:t>
            </a:r>
            <a:r>
              <a:rPr lang="en-US" sz="3000" dirty="0" smtClean="0">
                <a:solidFill>
                  <a:schemeClr val="accent2">
                    <a:lumMod val="75000"/>
                  </a:schemeClr>
                </a:solidFill>
              </a:rPr>
              <a:t>Inverter</a:t>
            </a:r>
            <a:endParaRPr lang="en-US" sz="30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62387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54075"/>
          </a:xfrm>
        </p:spPr>
        <p:txBody>
          <a:bodyPr/>
          <a:lstStyle/>
          <a:p>
            <a:r>
              <a:rPr lang="en-US" b="1" dirty="0">
                <a:solidFill>
                  <a:srgbClr val="0070C0"/>
                </a:solidFill>
                <a:latin typeface="AR JULIAN" panose="02000000000000000000" pitchFamily="2" charset="0"/>
              </a:rPr>
              <a:t>Voltage Source </a:t>
            </a:r>
            <a:r>
              <a:rPr lang="en-US" b="1" dirty="0" smtClean="0">
                <a:solidFill>
                  <a:srgbClr val="0070C0"/>
                </a:solidFill>
                <a:latin typeface="AR JULIAN" panose="02000000000000000000" pitchFamily="2" charset="0"/>
              </a:rPr>
              <a:t>Inverters</a:t>
            </a:r>
            <a:endParaRPr lang="en-IN" dirty="0">
              <a:solidFill>
                <a:srgbClr val="0070C0"/>
              </a:solidFill>
              <a:latin typeface="AR JULI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22400"/>
            <a:ext cx="7886700" cy="5167086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en-US" sz="3000" dirty="0" smtClean="0">
                <a:solidFill>
                  <a:schemeClr val="accent2">
                    <a:lumMod val="75000"/>
                  </a:schemeClr>
                </a:solidFill>
              </a:rPr>
              <a:t>VSI has a constant voltage at its input terminals.</a:t>
            </a:r>
          </a:p>
          <a:p>
            <a:pPr algn="just">
              <a:lnSpc>
                <a:spcPct val="150000"/>
              </a:lnSpc>
              <a:defRPr/>
            </a:pPr>
            <a:r>
              <a:rPr lang="en-US" sz="3000" dirty="0" smtClean="0">
                <a:solidFill>
                  <a:schemeClr val="accent2">
                    <a:lumMod val="75000"/>
                  </a:schemeClr>
                </a:solidFill>
              </a:rPr>
              <a:t>Its output voltage does not depend on load.</a:t>
            </a:r>
          </a:p>
          <a:p>
            <a:pPr algn="just">
              <a:lnSpc>
                <a:spcPct val="150000"/>
              </a:lnSpc>
              <a:defRPr/>
            </a:pPr>
            <a:r>
              <a:rPr lang="en-US" sz="3000" dirty="0" smtClean="0">
                <a:solidFill>
                  <a:schemeClr val="accent2">
                    <a:lumMod val="75000"/>
                  </a:schemeClr>
                </a:solidFill>
              </a:rPr>
              <a:t>Its output current depends on the type of load.</a:t>
            </a:r>
            <a:endParaRPr lang="en-US" sz="30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19889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54075"/>
          </a:xfrm>
        </p:spPr>
        <p:txBody>
          <a:bodyPr/>
          <a:lstStyle/>
          <a:p>
            <a:r>
              <a:rPr lang="en-US" b="1" dirty="0" smtClean="0">
                <a:solidFill>
                  <a:srgbClr val="0070C0"/>
                </a:solidFill>
                <a:latin typeface="AR JULIAN" panose="02000000000000000000" pitchFamily="2" charset="0"/>
              </a:rPr>
              <a:t>Current </a:t>
            </a:r>
            <a:r>
              <a:rPr lang="en-US" b="1" dirty="0">
                <a:solidFill>
                  <a:srgbClr val="0070C0"/>
                </a:solidFill>
                <a:latin typeface="AR JULIAN" panose="02000000000000000000" pitchFamily="2" charset="0"/>
              </a:rPr>
              <a:t>Source </a:t>
            </a:r>
            <a:r>
              <a:rPr lang="en-US" b="1" dirty="0" smtClean="0">
                <a:solidFill>
                  <a:srgbClr val="0070C0"/>
                </a:solidFill>
                <a:latin typeface="AR JULIAN" panose="02000000000000000000" pitchFamily="2" charset="0"/>
              </a:rPr>
              <a:t>Inverters</a:t>
            </a:r>
            <a:endParaRPr lang="en-IN" dirty="0">
              <a:solidFill>
                <a:srgbClr val="0070C0"/>
              </a:solidFill>
              <a:latin typeface="AR JULI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22400"/>
            <a:ext cx="7886700" cy="5167086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en-US" sz="3000" dirty="0">
                <a:solidFill>
                  <a:schemeClr val="accent2">
                    <a:lumMod val="75000"/>
                  </a:schemeClr>
                </a:solidFill>
              </a:rPr>
              <a:t>C</a:t>
            </a:r>
            <a:r>
              <a:rPr lang="en-US" sz="3000" dirty="0" smtClean="0">
                <a:solidFill>
                  <a:schemeClr val="accent2">
                    <a:lumMod val="75000"/>
                  </a:schemeClr>
                </a:solidFill>
              </a:rPr>
              <a:t>SI has a constant current at its input terminals.</a:t>
            </a:r>
          </a:p>
          <a:p>
            <a:pPr algn="just">
              <a:lnSpc>
                <a:spcPct val="150000"/>
              </a:lnSpc>
              <a:defRPr/>
            </a:pPr>
            <a:r>
              <a:rPr lang="en-US" sz="3000" dirty="0" smtClean="0">
                <a:solidFill>
                  <a:schemeClr val="accent2">
                    <a:lumMod val="75000"/>
                  </a:schemeClr>
                </a:solidFill>
              </a:rPr>
              <a:t>Its output current does not depend on load.</a:t>
            </a:r>
          </a:p>
          <a:p>
            <a:pPr algn="just">
              <a:lnSpc>
                <a:spcPct val="150000"/>
              </a:lnSpc>
              <a:defRPr/>
            </a:pPr>
            <a:r>
              <a:rPr lang="en-US" sz="3000" dirty="0" smtClean="0">
                <a:solidFill>
                  <a:schemeClr val="accent2">
                    <a:lumMod val="75000"/>
                  </a:schemeClr>
                </a:solidFill>
              </a:rPr>
              <a:t>Its output voltage depends on the type of load.</a:t>
            </a:r>
            <a:endParaRPr lang="en-US" sz="30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24943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54075"/>
          </a:xfrm>
        </p:spPr>
        <p:txBody>
          <a:bodyPr/>
          <a:lstStyle/>
          <a:p>
            <a:r>
              <a:rPr lang="en-US" b="1" dirty="0">
                <a:solidFill>
                  <a:srgbClr val="0070C0"/>
                </a:solidFill>
                <a:latin typeface="AR JULIAN" panose="02000000000000000000" pitchFamily="2" charset="0"/>
              </a:rPr>
              <a:t>Voltage Source </a:t>
            </a:r>
            <a:r>
              <a:rPr lang="en-US" b="1" dirty="0" smtClean="0">
                <a:solidFill>
                  <a:srgbClr val="0070C0"/>
                </a:solidFill>
                <a:latin typeface="AR JULIAN" panose="02000000000000000000" pitchFamily="2" charset="0"/>
              </a:rPr>
              <a:t>Inverters</a:t>
            </a:r>
            <a:endParaRPr lang="en-IN" dirty="0">
              <a:solidFill>
                <a:srgbClr val="0070C0"/>
              </a:solidFill>
              <a:latin typeface="AR JULI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22400"/>
            <a:ext cx="7886700" cy="5167086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en-US" sz="3200" dirty="0">
                <a:solidFill>
                  <a:schemeClr val="accent2">
                    <a:lumMod val="75000"/>
                  </a:schemeClr>
                </a:solidFill>
              </a:rPr>
              <a:t>Single phase 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</a:rPr>
              <a:t>Inverter</a:t>
            </a:r>
          </a:p>
          <a:p>
            <a:pPr marL="900113" algn="just">
              <a:lnSpc>
                <a:spcPct val="150000"/>
              </a:lnSpc>
              <a:defRPr/>
            </a:pPr>
            <a:r>
              <a:rPr lang="en-US" sz="3200" dirty="0">
                <a:solidFill>
                  <a:srgbClr val="0070C0"/>
                </a:solidFill>
              </a:rPr>
              <a:t>Half Bridge Inverter</a:t>
            </a:r>
          </a:p>
          <a:p>
            <a:pPr marL="900113" algn="just">
              <a:lnSpc>
                <a:spcPct val="150000"/>
              </a:lnSpc>
              <a:defRPr/>
            </a:pPr>
            <a:r>
              <a:rPr lang="en-US" sz="3200" dirty="0">
                <a:solidFill>
                  <a:srgbClr val="0070C0"/>
                </a:solidFill>
              </a:rPr>
              <a:t>Full Bridge Inverter</a:t>
            </a:r>
          </a:p>
          <a:p>
            <a:pPr algn="just">
              <a:lnSpc>
                <a:spcPct val="150000"/>
              </a:lnSpc>
              <a:defRPr/>
            </a:pP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</a:rPr>
              <a:t>Three phase voltage source inverter</a:t>
            </a:r>
          </a:p>
          <a:p>
            <a:pPr marL="900113" algn="just">
              <a:lnSpc>
                <a:spcPct val="150000"/>
              </a:lnSpc>
              <a:defRPr/>
            </a:pPr>
            <a:r>
              <a:rPr lang="en-US" sz="3200" dirty="0" smtClean="0">
                <a:solidFill>
                  <a:srgbClr val="0070C0"/>
                </a:solidFill>
              </a:rPr>
              <a:t>180 degree mode</a:t>
            </a:r>
          </a:p>
          <a:p>
            <a:pPr marL="900113" algn="just">
              <a:lnSpc>
                <a:spcPct val="150000"/>
              </a:lnSpc>
              <a:defRPr/>
            </a:pPr>
            <a:r>
              <a:rPr lang="en-US" sz="3200" dirty="0" smtClean="0">
                <a:solidFill>
                  <a:srgbClr val="0070C0"/>
                </a:solidFill>
              </a:rPr>
              <a:t>120 degree mode</a:t>
            </a:r>
            <a:endParaRPr lang="en-US" sz="3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86164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54075"/>
          </a:xfrm>
        </p:spPr>
        <p:txBody>
          <a:bodyPr/>
          <a:lstStyle/>
          <a:p>
            <a:r>
              <a:rPr lang="en-US" b="1" dirty="0" smtClean="0">
                <a:solidFill>
                  <a:srgbClr val="0070C0"/>
                </a:solidFill>
                <a:latin typeface="AR JULIAN" panose="02000000000000000000" pitchFamily="2" charset="0"/>
              </a:rPr>
              <a:t>Single Phase Half Bridge Inverter</a:t>
            </a:r>
            <a:endParaRPr lang="en-IN" dirty="0">
              <a:solidFill>
                <a:srgbClr val="0070C0"/>
              </a:solidFill>
              <a:latin typeface="AR JULIAN" panose="02000000000000000000" pitchFamily="2" charset="0"/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79907" y="1326356"/>
            <a:ext cx="6157064" cy="49603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331270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4582" y="433501"/>
            <a:ext cx="3669846" cy="29278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560" y="720951"/>
            <a:ext cx="1107281" cy="7715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6554" y="418988"/>
            <a:ext cx="4103567" cy="541382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0718" y="3634292"/>
            <a:ext cx="3457575" cy="27241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4558" y="5433104"/>
            <a:ext cx="985498" cy="67406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976257" y="1506989"/>
            <a:ext cx="838200" cy="40495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Rectangle 10"/>
          <p:cNvSpPr/>
          <p:nvPr/>
        </p:nvSpPr>
        <p:spPr>
          <a:xfrm>
            <a:off x="6549114" y="1005833"/>
            <a:ext cx="838200" cy="40495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Rectangle 11"/>
          <p:cNvSpPr/>
          <p:nvPr/>
        </p:nvSpPr>
        <p:spPr>
          <a:xfrm>
            <a:off x="7253618" y="1521503"/>
            <a:ext cx="838200" cy="40495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Rectangle 12"/>
          <p:cNvSpPr/>
          <p:nvPr/>
        </p:nvSpPr>
        <p:spPr>
          <a:xfrm>
            <a:off x="7906919" y="1005833"/>
            <a:ext cx="838200" cy="40495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Rectangle 13"/>
          <p:cNvSpPr/>
          <p:nvPr/>
        </p:nvSpPr>
        <p:spPr>
          <a:xfrm>
            <a:off x="5345737" y="1002611"/>
            <a:ext cx="838200" cy="40495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Rectangle 14"/>
          <p:cNvSpPr/>
          <p:nvPr/>
        </p:nvSpPr>
        <p:spPr>
          <a:xfrm>
            <a:off x="5389279" y="2668487"/>
            <a:ext cx="838200" cy="40495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Rectangle 15"/>
          <p:cNvSpPr/>
          <p:nvPr/>
        </p:nvSpPr>
        <p:spPr>
          <a:xfrm>
            <a:off x="5836431" y="3840912"/>
            <a:ext cx="838200" cy="40495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Rectangle 16"/>
          <p:cNvSpPr/>
          <p:nvPr/>
        </p:nvSpPr>
        <p:spPr>
          <a:xfrm>
            <a:off x="5389279" y="4962827"/>
            <a:ext cx="838200" cy="40495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Rectangle 17"/>
          <p:cNvSpPr/>
          <p:nvPr/>
        </p:nvSpPr>
        <p:spPr>
          <a:xfrm>
            <a:off x="6416270" y="2693928"/>
            <a:ext cx="838200" cy="40495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Rectangle 18"/>
          <p:cNvSpPr/>
          <p:nvPr/>
        </p:nvSpPr>
        <p:spPr>
          <a:xfrm>
            <a:off x="5890860" y="5420732"/>
            <a:ext cx="838200" cy="40495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Rectangle 19"/>
          <p:cNvSpPr/>
          <p:nvPr/>
        </p:nvSpPr>
        <p:spPr>
          <a:xfrm>
            <a:off x="6523256" y="4956275"/>
            <a:ext cx="838200" cy="40495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" name="Rectangle 20"/>
          <p:cNvSpPr/>
          <p:nvPr/>
        </p:nvSpPr>
        <p:spPr>
          <a:xfrm>
            <a:off x="7168221" y="5400171"/>
            <a:ext cx="838200" cy="40495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2" name="Rectangle 21"/>
          <p:cNvSpPr/>
          <p:nvPr/>
        </p:nvSpPr>
        <p:spPr>
          <a:xfrm>
            <a:off x="7253618" y="3812878"/>
            <a:ext cx="838200" cy="40495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3558917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54075"/>
          </a:xfrm>
        </p:spPr>
        <p:txBody>
          <a:bodyPr/>
          <a:lstStyle/>
          <a:p>
            <a:r>
              <a:rPr lang="en-US" b="1" dirty="0" smtClean="0">
                <a:solidFill>
                  <a:srgbClr val="0070C0"/>
                </a:solidFill>
                <a:latin typeface="AR JULIAN" panose="02000000000000000000" pitchFamily="2" charset="0"/>
              </a:rPr>
              <a:t>Single Phase Full Bridge Inverter</a:t>
            </a:r>
            <a:endParaRPr lang="en-IN" dirty="0">
              <a:solidFill>
                <a:srgbClr val="0070C0"/>
              </a:solidFill>
              <a:latin typeface="AR JULIAN" panose="02000000000000000000" pitchFamily="2" charset="0"/>
            </a:endParaRPr>
          </a:p>
        </p:txBody>
      </p:sp>
      <p:pic>
        <p:nvPicPr>
          <p:cNvPr id="5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74247" y="1891734"/>
            <a:ext cx="6677579" cy="4146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989029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524" y="81987"/>
            <a:ext cx="4939562" cy="309357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917" y="446092"/>
            <a:ext cx="428625" cy="2762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5830" y="1839464"/>
            <a:ext cx="428625" cy="2762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3105830" y="2640924"/>
            <a:ext cx="428625" cy="2762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906917" y="2644781"/>
            <a:ext cx="428625" cy="2762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4183" y="2742521"/>
            <a:ext cx="4049745" cy="3992108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7108372" y="2902857"/>
            <a:ext cx="1186543" cy="7112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Rectangle 10"/>
          <p:cNvSpPr/>
          <p:nvPr/>
        </p:nvSpPr>
        <p:spPr>
          <a:xfrm>
            <a:off x="6177644" y="3897086"/>
            <a:ext cx="1186543" cy="7112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Rectangle 11"/>
          <p:cNvSpPr/>
          <p:nvPr/>
        </p:nvSpPr>
        <p:spPr>
          <a:xfrm>
            <a:off x="7590786" y="3897086"/>
            <a:ext cx="1186543" cy="7112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Rectangle 12"/>
          <p:cNvSpPr/>
          <p:nvPr/>
        </p:nvSpPr>
        <p:spPr>
          <a:xfrm>
            <a:off x="5372101" y="5014347"/>
            <a:ext cx="963386" cy="70065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Rectangle 13"/>
          <p:cNvSpPr/>
          <p:nvPr/>
        </p:nvSpPr>
        <p:spPr>
          <a:xfrm>
            <a:off x="7102929" y="5014346"/>
            <a:ext cx="1186543" cy="7112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Rectangle 14"/>
          <p:cNvSpPr/>
          <p:nvPr/>
        </p:nvSpPr>
        <p:spPr>
          <a:xfrm>
            <a:off x="6177643" y="5783945"/>
            <a:ext cx="1186543" cy="7112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Rectangle 15"/>
          <p:cNvSpPr/>
          <p:nvPr/>
        </p:nvSpPr>
        <p:spPr>
          <a:xfrm>
            <a:off x="7597371" y="5794830"/>
            <a:ext cx="1186543" cy="7112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Rectangle 16"/>
          <p:cNvSpPr/>
          <p:nvPr/>
        </p:nvSpPr>
        <p:spPr>
          <a:xfrm>
            <a:off x="5372101" y="2917542"/>
            <a:ext cx="1186543" cy="7112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35" y="3418558"/>
            <a:ext cx="4957763" cy="302895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3105830" y="5226560"/>
            <a:ext cx="428625" cy="27622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1543" y="3785577"/>
            <a:ext cx="428625" cy="27622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598" y="3794595"/>
            <a:ext cx="428625" cy="276225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850196" y="5863321"/>
            <a:ext cx="428625" cy="27622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956499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7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83103"/>
          </a:xfrm>
        </p:spPr>
        <p:txBody>
          <a:bodyPr>
            <a:normAutofit/>
          </a:bodyPr>
          <a:lstStyle/>
          <a:p>
            <a:r>
              <a:rPr lang="en-IN" sz="4000" b="1" dirty="0" smtClean="0">
                <a:solidFill>
                  <a:srgbClr val="0070C0"/>
                </a:solidFill>
                <a:latin typeface="AR JULIAN" panose="02000000000000000000" pitchFamily="2" charset="0"/>
              </a:rPr>
              <a:t>Three Phase VSI (180 Degree Mode)</a:t>
            </a:r>
            <a:endParaRPr lang="en-IN" sz="4000" b="1" dirty="0">
              <a:solidFill>
                <a:srgbClr val="0070C0"/>
              </a:solidFill>
              <a:latin typeface="AR JULIAN" panose="02000000000000000000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9098" y="1248229"/>
            <a:ext cx="6279017" cy="514359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75375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425" y="149679"/>
            <a:ext cx="7540430" cy="1886792"/>
          </a:xfrm>
          <a:prstGeom prst="rect">
            <a:avLst/>
          </a:prstGeom>
        </p:spPr>
      </p:pic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758137928"/>
              </p:ext>
            </p:extLst>
          </p:nvPr>
        </p:nvGraphicFramePr>
        <p:xfrm>
          <a:off x="1926772" y="2278745"/>
          <a:ext cx="4680857" cy="431074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13034">
                  <a:extLst>
                    <a:ext uri="{9D8B030D-6E8A-4147-A177-3AD203B41FA5}">
                      <a16:colId xmlns="" xmlns:a16="http://schemas.microsoft.com/office/drawing/2014/main" val="2920989552"/>
                    </a:ext>
                  </a:extLst>
                </a:gridCol>
                <a:gridCol w="3367823">
                  <a:extLst>
                    <a:ext uri="{9D8B030D-6E8A-4147-A177-3AD203B41FA5}">
                      <a16:colId xmlns="" xmlns:a16="http://schemas.microsoft.com/office/drawing/2014/main" val="777712827"/>
                    </a:ext>
                  </a:extLst>
                </a:gridCol>
              </a:tblGrid>
              <a:tr h="6052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Step</a:t>
                      </a:r>
                      <a:endParaRPr lang="en-IN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Devices Conducting</a:t>
                      </a:r>
                      <a:endParaRPr lang="en-IN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="" xmlns:a16="http://schemas.microsoft.com/office/drawing/2014/main" val="770067628"/>
                  </a:ext>
                </a:extLst>
              </a:tr>
              <a:tr h="6052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I</a:t>
                      </a:r>
                      <a:endParaRPr lang="en-IN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T1, T5 &amp; T6</a:t>
                      </a:r>
                      <a:endParaRPr lang="en-IN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="" xmlns:a16="http://schemas.microsoft.com/office/drawing/2014/main" val="1694493310"/>
                  </a:ext>
                </a:extLst>
              </a:tr>
              <a:tr h="6423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II</a:t>
                      </a:r>
                      <a:endParaRPr lang="en-IN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T1, T2 &amp; T6</a:t>
                      </a:r>
                      <a:endParaRPr lang="en-IN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="" xmlns:a16="http://schemas.microsoft.com/office/drawing/2014/main" val="1048462348"/>
                  </a:ext>
                </a:extLst>
              </a:tr>
              <a:tr h="6052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III</a:t>
                      </a:r>
                      <a:endParaRPr lang="en-IN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T1, T2 &amp; T3</a:t>
                      </a:r>
                      <a:endParaRPr lang="en-IN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="" xmlns:a16="http://schemas.microsoft.com/office/drawing/2014/main" val="3056263349"/>
                  </a:ext>
                </a:extLst>
              </a:tr>
              <a:tr h="6052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IV</a:t>
                      </a:r>
                      <a:endParaRPr lang="en-IN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T4, T2 &amp; T3</a:t>
                      </a:r>
                      <a:endParaRPr lang="en-IN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="" xmlns:a16="http://schemas.microsoft.com/office/drawing/2014/main" val="2828083802"/>
                  </a:ext>
                </a:extLst>
              </a:tr>
              <a:tr h="6423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V</a:t>
                      </a:r>
                      <a:endParaRPr lang="en-IN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T4, T5 &amp; T3</a:t>
                      </a:r>
                      <a:endParaRPr lang="en-IN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="" xmlns:a16="http://schemas.microsoft.com/office/drawing/2014/main" val="2226446477"/>
                  </a:ext>
                </a:extLst>
              </a:tr>
              <a:tr h="6052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VI</a:t>
                      </a:r>
                      <a:endParaRPr lang="en-IN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T4, T5 &amp; T6</a:t>
                      </a:r>
                      <a:endParaRPr lang="en-IN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="" xmlns:a16="http://schemas.microsoft.com/office/drawing/2014/main" val="2824124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383650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628650" y="2714172"/>
            <a:ext cx="1036865" cy="435429"/>
          </a:xfrm>
        </p:spPr>
        <p:txBody>
          <a:bodyPr>
            <a:normAutofit fontScale="47500" lnSpcReduction="20000"/>
          </a:bodyPr>
          <a:lstStyle/>
          <a:p>
            <a:r>
              <a:rPr lang="en-IN" dirty="0" smtClean="0"/>
              <a:t>Step I</a:t>
            </a: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8258629" y="3352800"/>
                <a:ext cx="1741716" cy="7813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1" i="1" smtClean="0"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IN" sz="2400" b="1" i="1" smtClean="0">
                              <a:latin typeface="Cambria Math" panose="02040503050406030204" pitchFamily="18" charset="0"/>
                            </a:rPr>
                            <m:t>𝑹𝑵</m:t>
                          </m:r>
                        </m:sub>
                      </m:sSub>
                      <m:r>
                        <a:rPr lang="en-IN" sz="2400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4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sz="24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1" i="1">
                                  <a:latin typeface="Cambria Math" panose="02040503050406030204" pitchFamily="18" charset="0"/>
                                </a:rPr>
                                <m:t>𝑽</m:t>
                              </m:r>
                            </m:e>
                            <m:sub>
                              <m:r>
                                <a:rPr lang="en-IN" sz="2400" b="1" i="1">
                                  <a:latin typeface="Cambria Math" panose="02040503050406030204" pitchFamily="18" charset="0"/>
                                </a:rPr>
                                <m:t>𝒔</m:t>
                              </m:r>
                            </m:sub>
                          </m:sSub>
                        </m:num>
                        <m:den>
                          <m:r>
                            <a:rPr lang="en-IN" sz="2400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en-IN" sz="2400" b="1" dirty="0"/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3972" y="3352800"/>
                <a:ext cx="1306287" cy="78136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8072892" y="4201886"/>
                <a:ext cx="2145174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1" i="1" smtClean="0"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IN" sz="2400" b="1" i="1" smtClean="0">
                              <a:latin typeface="Cambria Math" panose="02040503050406030204" pitchFamily="18" charset="0"/>
                            </a:rPr>
                            <m:t>𝒀𝑵</m:t>
                          </m:r>
                        </m:sub>
                      </m:sSub>
                      <m:r>
                        <a:rPr lang="en-IN" sz="2400" b="1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sz="24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sz="24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en-IN" sz="2400" b="1" i="1" smtClean="0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IN" sz="2400" b="1" i="1">
                                  <a:latin typeface="Cambria Math" panose="02040503050406030204" pitchFamily="18" charset="0"/>
                                </a:rPr>
                                <m:t>𝑽</m:t>
                              </m:r>
                            </m:e>
                            <m:sub>
                              <m:r>
                                <a:rPr lang="en-IN" sz="2400" b="1" i="1">
                                  <a:latin typeface="Cambria Math" panose="02040503050406030204" pitchFamily="18" charset="0"/>
                                </a:rPr>
                                <m:t>𝒔</m:t>
                              </m:r>
                            </m:sub>
                          </m:sSub>
                        </m:num>
                        <m:den>
                          <m:r>
                            <a:rPr lang="en-IN" sz="2400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en-IN" sz="2400" b="1" dirty="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4669" y="4201887"/>
                <a:ext cx="1608881" cy="7861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8316690" y="5123539"/>
                <a:ext cx="1683655" cy="7837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1" i="1" smtClean="0"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IN" sz="2400" b="1" i="1" smtClean="0">
                              <a:latin typeface="Cambria Math" panose="02040503050406030204" pitchFamily="18" charset="0"/>
                            </a:rPr>
                            <m:t>𝑩𝑵</m:t>
                          </m:r>
                        </m:sub>
                      </m:sSub>
                      <m:r>
                        <a:rPr lang="en-IN" sz="2400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4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sz="24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1" i="1">
                                  <a:latin typeface="Cambria Math" panose="02040503050406030204" pitchFamily="18" charset="0"/>
                                </a:rPr>
                                <m:t>𝑽</m:t>
                              </m:r>
                            </m:e>
                            <m:sub>
                              <m:r>
                                <a:rPr lang="en-IN" sz="2400" b="1" i="1">
                                  <a:latin typeface="Cambria Math" panose="02040503050406030204" pitchFamily="18" charset="0"/>
                                </a:rPr>
                                <m:t>𝒔</m:t>
                              </m:r>
                            </m:sub>
                          </m:sSub>
                        </m:num>
                        <m:den>
                          <m:r>
                            <a:rPr lang="en-IN" sz="2400" b="1" i="1"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en-IN" sz="2400" b="1" dirty="0"/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7518" y="5123540"/>
                <a:ext cx="1262741" cy="78374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10297888" y="3345545"/>
                <a:ext cx="174171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1" i="1" smtClean="0"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IN" sz="2400" b="1" i="1" smtClean="0">
                              <a:latin typeface="Cambria Math" panose="02040503050406030204" pitchFamily="18" charset="0"/>
                            </a:rPr>
                            <m:t>𝑹𝒀</m:t>
                          </m:r>
                        </m:sub>
                      </m:sSub>
                      <m:r>
                        <a:rPr lang="en-IN" sz="2400" b="1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sz="24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1" i="1"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IN" sz="2400" b="1" i="1">
                              <a:latin typeface="Cambria Math" panose="02040503050406030204" pitchFamily="18" charset="0"/>
                            </a:rPr>
                            <m:t>𝒔</m:t>
                          </m:r>
                        </m:sub>
                      </m:sSub>
                    </m:oMath>
                  </m:oMathPara>
                </a14:m>
                <a:endParaRPr lang="en-IN" sz="2400" b="1" dirty="0"/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3416" y="3345545"/>
                <a:ext cx="1306287" cy="461665"/>
              </a:xfrm>
              <a:prstGeom prst="rect">
                <a:avLst/>
              </a:prstGeom>
              <a:blipFill>
                <a:blip r:embed="rId5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10348691" y="4194631"/>
                <a:ext cx="177799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1" i="1" smtClean="0"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IN" sz="2400" b="1" i="1" smtClean="0">
                              <a:latin typeface="Cambria Math" panose="02040503050406030204" pitchFamily="18" charset="0"/>
                            </a:rPr>
                            <m:t>𝒀𝑩</m:t>
                          </m:r>
                        </m:sub>
                      </m:sSub>
                      <m:r>
                        <a:rPr lang="en-IN" sz="2400" b="1" i="1" smtClean="0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IN" sz="24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1" i="1"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IN" sz="2400" b="1" i="1">
                              <a:latin typeface="Cambria Math" panose="02040503050406030204" pitchFamily="18" charset="0"/>
                            </a:rPr>
                            <m:t>𝒔</m:t>
                          </m:r>
                        </m:sub>
                      </m:sSub>
                    </m:oMath>
                  </m:oMathPara>
                </a14:m>
                <a:endParaRPr lang="en-IN" sz="2400" b="1" dirty="0"/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1519" y="4194632"/>
                <a:ext cx="1333499" cy="461665"/>
              </a:xfrm>
              <a:prstGeom prst="rect">
                <a:avLst/>
              </a:prstGeom>
              <a:blipFill>
                <a:blip r:embed="rId6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10297889" y="5116284"/>
                <a:ext cx="174171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1" i="1" smtClean="0"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IN" sz="2400" b="1" i="1" smtClean="0">
                              <a:latin typeface="Cambria Math" panose="02040503050406030204" pitchFamily="18" charset="0"/>
                            </a:rPr>
                            <m:t>𝑩𝑹</m:t>
                          </m:r>
                        </m:sub>
                      </m:sSub>
                      <m:r>
                        <a:rPr lang="en-IN" sz="24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b="1" i="1" smtClean="0"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IN" sz="2400" b="1" dirty="0"/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3417" y="5116285"/>
                <a:ext cx="1306287" cy="461665"/>
              </a:xfrm>
              <a:prstGeom prst="rect">
                <a:avLst/>
              </a:prstGeom>
              <a:blipFill>
                <a:blip r:embed="rId7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2425" y="149679"/>
            <a:ext cx="7540430" cy="1886792"/>
          </a:xfrm>
          <a:prstGeom prst="rect">
            <a:avLst/>
          </a:prstGeom>
        </p:spPr>
      </p:pic>
      <p:pic>
        <p:nvPicPr>
          <p:cNvPr id="18" name="Picture 17"/>
          <p:cNvPicPr/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955" y="3486536"/>
            <a:ext cx="2604408" cy="26294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39229" y="3363003"/>
            <a:ext cx="1735931" cy="287655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29406" y="3691683"/>
            <a:ext cx="485775" cy="240982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67531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628650" y="2714172"/>
            <a:ext cx="1058636" cy="430048"/>
          </a:xfrm>
        </p:spPr>
        <p:txBody>
          <a:bodyPr>
            <a:noAutofit/>
          </a:bodyPr>
          <a:lstStyle/>
          <a:p>
            <a:r>
              <a:rPr lang="en-IN" dirty="0" smtClean="0"/>
              <a:t>Step II</a:t>
            </a: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8258629" y="3352800"/>
                <a:ext cx="1741716" cy="7813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1" i="1" smtClean="0"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IN" sz="2400" b="1" i="1" smtClean="0">
                              <a:latin typeface="Cambria Math" panose="02040503050406030204" pitchFamily="18" charset="0"/>
                            </a:rPr>
                            <m:t>𝑹𝑵</m:t>
                          </m:r>
                        </m:sub>
                      </m:sSub>
                      <m:r>
                        <a:rPr lang="en-IN" sz="2400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4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sz="24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en-IN" sz="2400" b="1" i="1" smtClean="0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IN" sz="2400" b="1" i="1">
                                  <a:latin typeface="Cambria Math" panose="02040503050406030204" pitchFamily="18" charset="0"/>
                                </a:rPr>
                                <m:t>𝑽</m:t>
                              </m:r>
                            </m:e>
                            <m:sub>
                              <m:r>
                                <a:rPr lang="en-IN" sz="2400" b="1" i="1">
                                  <a:latin typeface="Cambria Math" panose="02040503050406030204" pitchFamily="18" charset="0"/>
                                </a:rPr>
                                <m:t>𝒔</m:t>
                              </m:r>
                            </m:sub>
                          </m:sSub>
                        </m:num>
                        <m:den>
                          <m:r>
                            <a:rPr lang="en-IN" sz="2400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en-IN" sz="2400" b="1" dirty="0"/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3972" y="3352800"/>
                <a:ext cx="1306287" cy="78136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8072892" y="4201886"/>
                <a:ext cx="2145174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1" i="1" smtClean="0"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IN" sz="2400" b="1" i="1" smtClean="0">
                              <a:latin typeface="Cambria Math" panose="02040503050406030204" pitchFamily="18" charset="0"/>
                            </a:rPr>
                            <m:t>𝒀𝑵</m:t>
                          </m:r>
                        </m:sub>
                      </m:sSub>
                      <m:r>
                        <a:rPr lang="en-IN" sz="2400" b="1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sz="24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sz="24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1" i="1">
                                  <a:latin typeface="Cambria Math" panose="02040503050406030204" pitchFamily="18" charset="0"/>
                                </a:rPr>
                                <m:t>𝑽</m:t>
                              </m:r>
                            </m:e>
                            <m:sub>
                              <m:r>
                                <a:rPr lang="en-IN" sz="2400" b="1" i="1">
                                  <a:latin typeface="Cambria Math" panose="02040503050406030204" pitchFamily="18" charset="0"/>
                                </a:rPr>
                                <m:t>𝒔</m:t>
                              </m:r>
                            </m:sub>
                          </m:sSub>
                        </m:num>
                        <m:den>
                          <m:r>
                            <a:rPr lang="en-IN" sz="2400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en-IN" sz="2400" b="1" dirty="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4669" y="4201887"/>
                <a:ext cx="1608881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8316690" y="5123539"/>
                <a:ext cx="1901376" cy="7837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1" i="1" smtClean="0"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IN" sz="2400" b="1" i="1" smtClean="0">
                              <a:latin typeface="Cambria Math" panose="02040503050406030204" pitchFamily="18" charset="0"/>
                            </a:rPr>
                            <m:t>𝑩𝑵</m:t>
                          </m:r>
                        </m:sub>
                      </m:sSub>
                      <m:r>
                        <a:rPr lang="en-IN" sz="2400" b="1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sz="24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sz="24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1" i="1">
                                  <a:latin typeface="Cambria Math" panose="02040503050406030204" pitchFamily="18" charset="0"/>
                                </a:rPr>
                                <m:t>𝑽</m:t>
                              </m:r>
                            </m:e>
                            <m:sub>
                              <m:r>
                                <a:rPr lang="en-IN" sz="2400" b="1" i="1">
                                  <a:latin typeface="Cambria Math" panose="02040503050406030204" pitchFamily="18" charset="0"/>
                                </a:rPr>
                                <m:t>𝒔</m:t>
                              </m:r>
                            </m:sub>
                          </m:sSub>
                        </m:num>
                        <m:den>
                          <m:r>
                            <a:rPr lang="en-IN" sz="2400" b="1" i="1"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en-IN" sz="2400" b="1" dirty="0"/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7518" y="5123540"/>
                <a:ext cx="1426032" cy="78374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10297888" y="3345545"/>
                <a:ext cx="174171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1" i="1" smtClean="0"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IN" sz="2400" b="1" i="1" smtClean="0">
                              <a:latin typeface="Cambria Math" panose="02040503050406030204" pitchFamily="18" charset="0"/>
                            </a:rPr>
                            <m:t>𝑹𝒀</m:t>
                          </m:r>
                        </m:sub>
                      </m:sSub>
                      <m:r>
                        <a:rPr lang="en-IN" sz="2400" b="1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sz="24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1" i="1"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IN" sz="2400" b="1" i="1">
                              <a:latin typeface="Cambria Math" panose="02040503050406030204" pitchFamily="18" charset="0"/>
                            </a:rPr>
                            <m:t>𝒔</m:t>
                          </m:r>
                        </m:sub>
                      </m:sSub>
                    </m:oMath>
                  </m:oMathPara>
                </a14:m>
                <a:endParaRPr lang="en-IN" sz="2400" b="1" dirty="0"/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3416" y="3345545"/>
                <a:ext cx="1306287" cy="461665"/>
              </a:xfrm>
              <a:prstGeom prst="rect">
                <a:avLst/>
              </a:prstGeom>
              <a:blipFill>
                <a:blip r:embed="rId6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10348691" y="4194631"/>
                <a:ext cx="177799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1" i="1" smtClean="0"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IN" sz="2400" b="1" i="1" smtClean="0">
                              <a:latin typeface="Cambria Math" panose="02040503050406030204" pitchFamily="18" charset="0"/>
                            </a:rPr>
                            <m:t>𝒀𝑩</m:t>
                          </m:r>
                        </m:sub>
                      </m:sSub>
                      <m:r>
                        <a:rPr lang="en-IN" sz="24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b="1" i="0" smtClean="0"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IN" sz="2400" b="1" dirty="0"/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1519" y="4194632"/>
                <a:ext cx="1333499" cy="461665"/>
              </a:xfrm>
              <a:prstGeom prst="rect">
                <a:avLst/>
              </a:prstGeom>
              <a:blipFill>
                <a:blip r:embed="rId7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10297889" y="5116284"/>
                <a:ext cx="174171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1" i="1" smtClean="0"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IN" sz="2400" b="1" i="1" smtClean="0">
                              <a:latin typeface="Cambria Math" panose="02040503050406030204" pitchFamily="18" charset="0"/>
                            </a:rPr>
                            <m:t>𝑩𝑹</m:t>
                          </m:r>
                        </m:sub>
                      </m:sSub>
                      <m:r>
                        <a:rPr lang="en-IN" sz="24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b="1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sz="24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1" i="1"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IN" sz="2400" b="1" i="1">
                              <a:latin typeface="Cambria Math" panose="02040503050406030204" pitchFamily="18" charset="0"/>
                            </a:rPr>
                            <m:t>𝒔</m:t>
                          </m:r>
                        </m:sub>
                      </m:sSub>
                    </m:oMath>
                  </m:oMathPara>
                </a14:m>
                <a:endParaRPr lang="en-IN" sz="2400" b="1" dirty="0"/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3417" y="5116285"/>
                <a:ext cx="1306287" cy="461665"/>
              </a:xfrm>
              <a:prstGeom prst="rect">
                <a:avLst/>
              </a:prstGeom>
              <a:blipFill>
                <a:blip r:embed="rId8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2425" y="149679"/>
            <a:ext cx="7540430" cy="1886792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91886" y="347571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214402308"/>
              </p:ext>
            </p:extLst>
          </p:nvPr>
        </p:nvGraphicFramePr>
        <p:xfrm>
          <a:off x="326573" y="3475715"/>
          <a:ext cx="2562488" cy="2569916"/>
        </p:xfrm>
        <a:graphic>
          <a:graphicData uri="http://schemas.openxmlformats.org/presentationml/2006/ole">
            <p:oleObj spid="_x0000_s1026" name="Bitmap Image" r:id="rId10" imgW="4029637" imgH="3029373" progId="PBrush">
              <p:embed/>
            </p:oleObj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17256" y="3345545"/>
            <a:ext cx="1854309" cy="283115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37152" y="3531283"/>
            <a:ext cx="428625" cy="240982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80461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89398280"/>
              </p:ext>
            </p:extLst>
          </p:nvPr>
        </p:nvGraphicFramePr>
        <p:xfrm>
          <a:off x="1338938" y="140406"/>
          <a:ext cx="6237516" cy="65651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95186">
                  <a:extLst>
                    <a:ext uri="{9D8B030D-6E8A-4147-A177-3AD203B41FA5}">
                      <a16:colId xmlns="" xmlns:a16="http://schemas.microsoft.com/office/drawing/2014/main" val="2416029071"/>
                    </a:ext>
                  </a:extLst>
                </a:gridCol>
                <a:gridCol w="1048261">
                  <a:extLst>
                    <a:ext uri="{9D8B030D-6E8A-4147-A177-3AD203B41FA5}">
                      <a16:colId xmlns="" xmlns:a16="http://schemas.microsoft.com/office/drawing/2014/main" val="3673351404"/>
                    </a:ext>
                  </a:extLst>
                </a:gridCol>
                <a:gridCol w="1048261">
                  <a:extLst>
                    <a:ext uri="{9D8B030D-6E8A-4147-A177-3AD203B41FA5}">
                      <a16:colId xmlns="" xmlns:a16="http://schemas.microsoft.com/office/drawing/2014/main" val="1579773551"/>
                    </a:ext>
                  </a:extLst>
                </a:gridCol>
                <a:gridCol w="881887">
                  <a:extLst>
                    <a:ext uri="{9D8B030D-6E8A-4147-A177-3AD203B41FA5}">
                      <a16:colId xmlns="" xmlns:a16="http://schemas.microsoft.com/office/drawing/2014/main" val="3447867386"/>
                    </a:ext>
                  </a:extLst>
                </a:gridCol>
                <a:gridCol w="767569">
                  <a:extLst>
                    <a:ext uri="{9D8B030D-6E8A-4147-A177-3AD203B41FA5}">
                      <a16:colId xmlns="" xmlns:a16="http://schemas.microsoft.com/office/drawing/2014/main" val="3407040319"/>
                    </a:ext>
                  </a:extLst>
                </a:gridCol>
                <a:gridCol w="748176">
                  <a:extLst>
                    <a:ext uri="{9D8B030D-6E8A-4147-A177-3AD203B41FA5}">
                      <a16:colId xmlns="" xmlns:a16="http://schemas.microsoft.com/office/drawing/2014/main" val="401390042"/>
                    </a:ext>
                  </a:extLst>
                </a:gridCol>
                <a:gridCol w="748176">
                  <a:extLst>
                    <a:ext uri="{9D8B030D-6E8A-4147-A177-3AD203B41FA5}">
                      <a16:colId xmlns="" xmlns:a16="http://schemas.microsoft.com/office/drawing/2014/main" val="1268191555"/>
                    </a:ext>
                  </a:extLst>
                </a:gridCol>
              </a:tblGrid>
              <a:tr h="727743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Step</a:t>
                      </a:r>
                      <a:endParaRPr lang="en-IN" sz="2400" dirty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Phase Voltage</a:t>
                      </a:r>
                      <a:endParaRPr lang="en-IN" sz="240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Line Voltage</a:t>
                      </a:r>
                      <a:endParaRPr lang="en-IN" sz="240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19157612"/>
                  </a:ext>
                </a:extLst>
              </a:tr>
              <a:tr h="727743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V</a:t>
                      </a:r>
                      <a:r>
                        <a:rPr lang="en-US" sz="2800" baseline="-25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RN</a:t>
                      </a:r>
                      <a:endParaRPr lang="en-IN" sz="28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V</a:t>
                      </a:r>
                      <a:r>
                        <a:rPr lang="en-US" sz="2800" baseline="-25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YN</a:t>
                      </a:r>
                      <a:endParaRPr lang="en-IN" sz="28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V</a:t>
                      </a:r>
                      <a:r>
                        <a:rPr lang="en-US" sz="2800" baseline="-25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BN</a:t>
                      </a:r>
                      <a:endParaRPr lang="en-IN" sz="28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V</a:t>
                      </a:r>
                      <a:r>
                        <a:rPr lang="en-US" sz="2800" baseline="-25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RY</a:t>
                      </a:r>
                      <a:endParaRPr lang="en-IN" sz="28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V</a:t>
                      </a:r>
                      <a:r>
                        <a:rPr lang="en-US" sz="2800" baseline="-25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YB</a:t>
                      </a:r>
                      <a:endParaRPr lang="en-IN" sz="28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V</a:t>
                      </a:r>
                      <a:r>
                        <a:rPr lang="en-US" sz="2800" baseline="-25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BR</a:t>
                      </a:r>
                      <a:endParaRPr lang="en-IN" sz="28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="" xmlns:a16="http://schemas.microsoft.com/office/drawing/2014/main" val="1745983083"/>
                  </a:ext>
                </a:extLst>
              </a:tr>
              <a:tr h="7277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</a:t>
                      </a:r>
                      <a:endParaRPr lang="en-IN" sz="2400" dirty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Vs/3</a:t>
                      </a:r>
                      <a:endParaRPr lang="en-IN" sz="2400" dirty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-2Vs/3</a:t>
                      </a:r>
                      <a:endParaRPr lang="en-IN" sz="2400" dirty="0">
                        <a:solidFill>
                          <a:srgbClr val="00B05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Vs/3</a:t>
                      </a:r>
                      <a:endParaRPr lang="en-IN" sz="2400" dirty="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Vs</a:t>
                      </a:r>
                      <a:endParaRPr lang="en-IN" sz="2400" dirty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- Vs</a:t>
                      </a:r>
                      <a:endParaRPr lang="en-IN" sz="2400" dirty="0">
                        <a:solidFill>
                          <a:srgbClr val="00B05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IN" sz="2400" dirty="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="" xmlns:a16="http://schemas.microsoft.com/office/drawing/2014/main" val="3835201207"/>
                  </a:ext>
                </a:extLst>
              </a:tr>
              <a:tr h="7277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II</a:t>
                      </a:r>
                      <a:endParaRPr lang="en-IN" sz="2400" dirty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2Vs/3</a:t>
                      </a:r>
                      <a:endParaRPr lang="en-IN" sz="2400" dirty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-Vs/3</a:t>
                      </a:r>
                      <a:endParaRPr lang="en-IN" sz="2400" dirty="0">
                        <a:solidFill>
                          <a:srgbClr val="00B05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-Vs/3</a:t>
                      </a:r>
                      <a:endParaRPr lang="en-IN" sz="2400" dirty="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Vs</a:t>
                      </a:r>
                      <a:endParaRPr lang="en-IN" sz="2400" dirty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IN" sz="2400" dirty="0">
                        <a:solidFill>
                          <a:srgbClr val="00B05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- Vs</a:t>
                      </a:r>
                      <a:endParaRPr lang="en-IN" sz="2400" dirty="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="" xmlns:a16="http://schemas.microsoft.com/office/drawing/2014/main" val="749816510"/>
                  </a:ext>
                </a:extLst>
              </a:tr>
              <a:tr h="7277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III</a:t>
                      </a:r>
                      <a:endParaRPr lang="en-IN" sz="2400" dirty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Vs/3</a:t>
                      </a:r>
                      <a:endParaRPr lang="en-IN" sz="2400" dirty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Vs/3</a:t>
                      </a:r>
                      <a:endParaRPr lang="en-IN" sz="2400" dirty="0">
                        <a:solidFill>
                          <a:srgbClr val="00B05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-2Vs/3</a:t>
                      </a:r>
                      <a:endParaRPr lang="en-IN" sz="2400" dirty="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IN" sz="2400" dirty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Vs</a:t>
                      </a:r>
                      <a:endParaRPr lang="en-IN" sz="2400" dirty="0">
                        <a:solidFill>
                          <a:srgbClr val="00B05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- Vs</a:t>
                      </a:r>
                      <a:endParaRPr lang="en-IN" sz="2400" dirty="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="" xmlns:a16="http://schemas.microsoft.com/office/drawing/2014/main" val="2915605939"/>
                  </a:ext>
                </a:extLst>
              </a:tr>
              <a:tr h="7755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IV</a:t>
                      </a:r>
                      <a:endParaRPr lang="en-IN" sz="2400" dirty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-Vs/3</a:t>
                      </a:r>
                      <a:endParaRPr lang="en-IN" sz="2400" dirty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2Vs/3</a:t>
                      </a:r>
                      <a:endParaRPr lang="en-IN" sz="2400" dirty="0">
                        <a:solidFill>
                          <a:srgbClr val="00B05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-Vs/3</a:t>
                      </a:r>
                      <a:endParaRPr lang="en-IN" sz="2400" dirty="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- Vs</a:t>
                      </a:r>
                      <a:endParaRPr lang="en-IN" sz="2400" dirty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Vs</a:t>
                      </a:r>
                      <a:endParaRPr lang="en-IN" sz="2400" dirty="0">
                        <a:solidFill>
                          <a:srgbClr val="00B05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IN" sz="2400" dirty="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="" xmlns:a16="http://schemas.microsoft.com/office/drawing/2014/main" val="890948352"/>
                  </a:ext>
                </a:extLst>
              </a:tr>
              <a:tr h="7755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V</a:t>
                      </a:r>
                      <a:endParaRPr lang="en-IN" sz="2400" dirty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-2Vs/3</a:t>
                      </a:r>
                      <a:endParaRPr lang="en-IN" sz="2400" dirty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Vs/3</a:t>
                      </a:r>
                      <a:endParaRPr lang="en-IN" sz="2400" dirty="0">
                        <a:solidFill>
                          <a:srgbClr val="00B05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Vs/3</a:t>
                      </a:r>
                      <a:endParaRPr lang="en-IN" sz="2400" dirty="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- Vs</a:t>
                      </a:r>
                      <a:endParaRPr lang="en-IN" sz="2400" dirty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IN" sz="2400" dirty="0">
                        <a:solidFill>
                          <a:srgbClr val="00B05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Vs</a:t>
                      </a:r>
                      <a:endParaRPr lang="en-IN" sz="2400" dirty="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="" xmlns:a16="http://schemas.microsoft.com/office/drawing/2014/main" val="455300642"/>
                  </a:ext>
                </a:extLst>
              </a:tr>
              <a:tr h="7755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VI</a:t>
                      </a:r>
                      <a:endParaRPr lang="en-IN" sz="2400" dirty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-Vs/3</a:t>
                      </a:r>
                      <a:endParaRPr lang="en-IN" sz="2400" dirty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-Vs/3</a:t>
                      </a:r>
                      <a:endParaRPr lang="en-IN" sz="2400" dirty="0">
                        <a:solidFill>
                          <a:srgbClr val="00B05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2Vs/3</a:t>
                      </a:r>
                      <a:endParaRPr lang="en-IN" sz="2400" dirty="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IN" sz="2400" dirty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- Vs</a:t>
                      </a:r>
                      <a:endParaRPr lang="en-IN" sz="2400" dirty="0">
                        <a:solidFill>
                          <a:srgbClr val="00B05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Vs</a:t>
                      </a:r>
                      <a:endParaRPr lang="en-IN" sz="2400" dirty="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="" xmlns:a16="http://schemas.microsoft.com/office/drawing/2014/main" val="25786349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473387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63643" y="285186"/>
            <a:ext cx="5695100" cy="633488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53092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3688" y="333376"/>
            <a:ext cx="7248064" cy="629965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15986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83103"/>
          </a:xfrm>
        </p:spPr>
        <p:txBody>
          <a:bodyPr>
            <a:normAutofit/>
          </a:bodyPr>
          <a:lstStyle/>
          <a:p>
            <a:r>
              <a:rPr lang="en-IN" sz="4000" b="1" dirty="0" smtClean="0">
                <a:solidFill>
                  <a:srgbClr val="0070C0"/>
                </a:solidFill>
                <a:latin typeface="AR JULIAN" panose="02000000000000000000" pitchFamily="2" charset="0"/>
              </a:rPr>
              <a:t>Three Phase VSI (120 Degree Mode)</a:t>
            </a:r>
            <a:endParaRPr lang="en-IN" sz="4000" b="1" dirty="0">
              <a:solidFill>
                <a:srgbClr val="0070C0"/>
              </a:solidFill>
              <a:latin typeface="AR JULIAN" panose="02000000000000000000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9098" y="1248229"/>
            <a:ext cx="6279017" cy="514359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659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38" y="371021"/>
            <a:ext cx="6756374" cy="2139950"/>
          </a:xfrm>
          <a:prstGeom prst="rect">
            <a:avLst/>
          </a:prstGeom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628650" y="2714172"/>
            <a:ext cx="1036865" cy="435429"/>
          </a:xfrm>
        </p:spPr>
        <p:txBody>
          <a:bodyPr>
            <a:normAutofit fontScale="47500" lnSpcReduction="20000"/>
          </a:bodyPr>
          <a:lstStyle/>
          <a:p>
            <a:r>
              <a:rPr lang="en-IN" dirty="0" smtClean="0"/>
              <a:t>Step I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708" y="3352801"/>
            <a:ext cx="3058222" cy="319314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4699" y="3410856"/>
            <a:ext cx="1848530" cy="2705166"/>
          </a:xfrm>
          <a:prstGeom prst="rect">
            <a:avLst/>
          </a:prstGeom>
        </p:spPr>
      </p:pic>
      <mc:AlternateContent xmlns:mc="http://schemas.openxmlformats.org/markup-compatibility/2006">
        <mc:Choice xmlns=""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7431316" y="3860800"/>
                <a:ext cx="566057" cy="6665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0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b="1" i="1" smtClean="0">
                                  <a:latin typeface="Cambria Math" panose="02040503050406030204" pitchFamily="18" charset="0"/>
                                </a:rPr>
                                <m:t>𝑽</m:t>
                              </m:r>
                            </m:e>
                            <m:sub>
                              <m:r>
                                <a:rPr lang="en-IN" sz="2000" b="1" i="1" smtClean="0">
                                  <a:latin typeface="Cambria Math" panose="02040503050406030204" pitchFamily="18" charset="0"/>
                                </a:rPr>
                                <m:t>𝒔</m:t>
                              </m:r>
                            </m:sub>
                          </m:sSub>
                        </m:num>
                        <m:den>
                          <m:r>
                            <a:rPr lang="en-IN" sz="20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IN" sz="2000" b="1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3487" y="3860801"/>
                <a:ext cx="424543" cy="6665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7503887" y="4988411"/>
                <a:ext cx="566057" cy="6665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0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b="1" i="1" smtClean="0">
                                  <a:latin typeface="Cambria Math" panose="02040503050406030204" pitchFamily="18" charset="0"/>
                                </a:rPr>
                                <m:t>𝑽</m:t>
                              </m:r>
                            </m:e>
                            <m:sub>
                              <m:r>
                                <a:rPr lang="en-IN" sz="2000" b="1" i="1" smtClean="0">
                                  <a:latin typeface="Cambria Math" panose="02040503050406030204" pitchFamily="18" charset="0"/>
                                </a:rPr>
                                <m:t>𝒔</m:t>
                              </m:r>
                            </m:sub>
                          </m:sSub>
                        </m:num>
                        <m:den>
                          <m:r>
                            <a:rPr lang="en-IN" sz="20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IN" sz="2000" b="1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7916" y="4988412"/>
                <a:ext cx="424543" cy="6665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8345713" y="3352800"/>
                <a:ext cx="1741716" cy="7813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1" i="1" smtClean="0"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IN" sz="2400" b="1" i="1" smtClean="0">
                              <a:latin typeface="Cambria Math" panose="02040503050406030204" pitchFamily="18" charset="0"/>
                            </a:rPr>
                            <m:t>𝑹𝑵</m:t>
                          </m:r>
                        </m:sub>
                      </m:sSub>
                      <m:r>
                        <a:rPr lang="en-IN" sz="2400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4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sz="24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1" i="1">
                                  <a:latin typeface="Cambria Math" panose="02040503050406030204" pitchFamily="18" charset="0"/>
                                </a:rPr>
                                <m:t>𝑽</m:t>
                              </m:r>
                            </m:e>
                            <m:sub>
                              <m:r>
                                <a:rPr lang="en-IN" sz="2400" b="1" i="1">
                                  <a:latin typeface="Cambria Math" panose="02040503050406030204" pitchFamily="18" charset="0"/>
                                </a:rPr>
                                <m:t>𝒔</m:t>
                              </m:r>
                            </m:sub>
                          </m:sSub>
                        </m:num>
                        <m:den>
                          <m:r>
                            <a:rPr lang="en-IN" sz="2400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IN" sz="2400" b="1" dirty="0"/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9285" y="3352800"/>
                <a:ext cx="1306287" cy="78136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8396516" y="4201886"/>
                <a:ext cx="1777999" cy="7813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1" i="1" smtClean="0"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IN" sz="2400" b="1" i="1" smtClean="0">
                              <a:latin typeface="Cambria Math" panose="02040503050406030204" pitchFamily="18" charset="0"/>
                            </a:rPr>
                            <m:t>𝒀𝑵</m:t>
                          </m:r>
                        </m:sub>
                      </m:sSub>
                      <m:r>
                        <a:rPr lang="en-IN" sz="2400" b="1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sz="24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sz="24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1" i="1">
                                  <a:latin typeface="Cambria Math" panose="02040503050406030204" pitchFamily="18" charset="0"/>
                                </a:rPr>
                                <m:t>𝑽</m:t>
                              </m:r>
                            </m:e>
                            <m:sub>
                              <m:r>
                                <a:rPr lang="en-IN" sz="2400" b="1" i="1">
                                  <a:latin typeface="Cambria Math" panose="02040503050406030204" pitchFamily="18" charset="0"/>
                                </a:rPr>
                                <m:t>𝒔</m:t>
                              </m:r>
                            </m:sub>
                          </m:sSub>
                        </m:num>
                        <m:den>
                          <m:r>
                            <a:rPr lang="en-IN" sz="2400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IN" sz="2400" b="1" dirty="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7388" y="4201886"/>
                <a:ext cx="1333499" cy="78136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8403774" y="5123539"/>
                <a:ext cx="138441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1" i="1" smtClean="0"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IN" sz="2400" b="1" i="1" smtClean="0">
                              <a:latin typeface="Cambria Math" panose="02040503050406030204" pitchFamily="18" charset="0"/>
                            </a:rPr>
                            <m:t>𝑩𝑵</m:t>
                          </m:r>
                        </m:sub>
                      </m:sSub>
                      <m:r>
                        <a:rPr lang="en-IN" sz="24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b="1" i="1" smtClean="0"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IN" sz="2400" b="1" dirty="0"/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2831" y="5123540"/>
                <a:ext cx="1038311" cy="461665"/>
              </a:xfrm>
              <a:prstGeom prst="rect">
                <a:avLst/>
              </a:prstGeom>
              <a:blipFill>
                <a:blip r:embed="rId9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10297888" y="3345545"/>
                <a:ext cx="174171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1" i="1" smtClean="0"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IN" sz="2400" b="1" i="1" smtClean="0">
                              <a:latin typeface="Cambria Math" panose="02040503050406030204" pitchFamily="18" charset="0"/>
                            </a:rPr>
                            <m:t>𝑹𝒀</m:t>
                          </m:r>
                        </m:sub>
                      </m:sSub>
                      <m:r>
                        <a:rPr lang="en-IN" sz="2400" b="1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sz="24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1" i="1"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IN" sz="2400" b="1" i="1">
                              <a:latin typeface="Cambria Math" panose="02040503050406030204" pitchFamily="18" charset="0"/>
                            </a:rPr>
                            <m:t>𝒔</m:t>
                          </m:r>
                        </m:sub>
                      </m:sSub>
                    </m:oMath>
                  </m:oMathPara>
                </a14:m>
                <a:endParaRPr lang="en-IN" sz="2400" b="1" dirty="0"/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3416" y="3345545"/>
                <a:ext cx="1306287" cy="461665"/>
              </a:xfrm>
              <a:prstGeom prst="rect">
                <a:avLst/>
              </a:prstGeom>
              <a:blipFill>
                <a:blip r:embed="rId10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10348691" y="4194631"/>
                <a:ext cx="1777999" cy="7813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1" i="1" smtClean="0"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IN" sz="2400" b="1" i="1" smtClean="0">
                              <a:latin typeface="Cambria Math" panose="02040503050406030204" pitchFamily="18" charset="0"/>
                            </a:rPr>
                            <m:t>𝒀𝑩</m:t>
                          </m:r>
                        </m:sub>
                      </m:sSub>
                      <m:r>
                        <a:rPr lang="en-IN" sz="2400" b="1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sz="24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sz="24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1" i="1">
                                  <a:latin typeface="Cambria Math" panose="02040503050406030204" pitchFamily="18" charset="0"/>
                                </a:rPr>
                                <m:t>𝑽</m:t>
                              </m:r>
                            </m:e>
                            <m:sub>
                              <m:r>
                                <a:rPr lang="en-IN" sz="2400" b="1" i="1">
                                  <a:latin typeface="Cambria Math" panose="02040503050406030204" pitchFamily="18" charset="0"/>
                                </a:rPr>
                                <m:t>𝒔</m:t>
                              </m:r>
                            </m:sub>
                          </m:sSub>
                        </m:num>
                        <m:den>
                          <m:r>
                            <a:rPr lang="en-IN" sz="2400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IN" sz="2400" b="1" dirty="0"/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1519" y="4194631"/>
                <a:ext cx="1333499" cy="78136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10297889" y="5116284"/>
                <a:ext cx="1741716" cy="7813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1" i="1" smtClean="0"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IN" sz="2400" b="1" i="1" smtClean="0">
                              <a:latin typeface="Cambria Math" panose="02040503050406030204" pitchFamily="18" charset="0"/>
                            </a:rPr>
                            <m:t>𝑩𝑹</m:t>
                          </m:r>
                        </m:sub>
                      </m:sSub>
                      <m:r>
                        <a:rPr lang="en-IN" sz="24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b="1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sz="24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sz="24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1" i="1">
                                  <a:latin typeface="Cambria Math" panose="02040503050406030204" pitchFamily="18" charset="0"/>
                                </a:rPr>
                                <m:t>𝑽</m:t>
                              </m:r>
                            </m:e>
                            <m:sub>
                              <m:r>
                                <a:rPr lang="en-IN" sz="2400" b="1" i="1">
                                  <a:latin typeface="Cambria Math" panose="02040503050406030204" pitchFamily="18" charset="0"/>
                                </a:rPr>
                                <m:t>𝒔</m:t>
                              </m:r>
                            </m:sub>
                          </m:sSub>
                        </m:num>
                        <m:den>
                          <m:r>
                            <a:rPr lang="en-IN" sz="2400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IN" sz="2400" b="1" dirty="0"/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3417" y="5116284"/>
                <a:ext cx="1306287" cy="78136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3832271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8" grpId="0" animBg="1"/>
      <p:bldP spid="9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38" y="371021"/>
            <a:ext cx="6756374" cy="2139950"/>
          </a:xfrm>
          <a:prstGeom prst="rect">
            <a:avLst/>
          </a:prstGeom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628650" y="2714171"/>
            <a:ext cx="1189265" cy="478972"/>
          </a:xfrm>
        </p:spPr>
        <p:txBody>
          <a:bodyPr>
            <a:normAutofit fontScale="62500" lnSpcReduction="20000"/>
          </a:bodyPr>
          <a:lstStyle/>
          <a:p>
            <a:r>
              <a:rPr lang="en-IN" dirty="0" smtClean="0"/>
              <a:t>Step II</a:t>
            </a: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7431316" y="3860800"/>
                <a:ext cx="566057" cy="6665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0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b="1" i="1" smtClean="0">
                                  <a:latin typeface="Cambria Math" panose="02040503050406030204" pitchFamily="18" charset="0"/>
                                </a:rPr>
                                <m:t>𝑽</m:t>
                              </m:r>
                            </m:e>
                            <m:sub>
                              <m:r>
                                <a:rPr lang="en-IN" sz="2000" b="1" i="1" smtClean="0">
                                  <a:latin typeface="Cambria Math" panose="02040503050406030204" pitchFamily="18" charset="0"/>
                                </a:rPr>
                                <m:t>𝒔</m:t>
                              </m:r>
                            </m:sub>
                          </m:sSub>
                        </m:num>
                        <m:den>
                          <m:r>
                            <a:rPr lang="en-IN" sz="20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IN" sz="2000" b="1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3487" y="3860801"/>
                <a:ext cx="424543" cy="6665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7503887" y="4988411"/>
                <a:ext cx="566057" cy="6665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0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b="1" i="1" smtClean="0">
                                  <a:latin typeface="Cambria Math" panose="02040503050406030204" pitchFamily="18" charset="0"/>
                                </a:rPr>
                                <m:t>𝑽</m:t>
                              </m:r>
                            </m:e>
                            <m:sub>
                              <m:r>
                                <a:rPr lang="en-IN" sz="2000" b="1" i="1" smtClean="0">
                                  <a:latin typeface="Cambria Math" panose="02040503050406030204" pitchFamily="18" charset="0"/>
                                </a:rPr>
                                <m:t>𝒔</m:t>
                              </m:r>
                            </m:sub>
                          </m:sSub>
                        </m:num>
                        <m:den>
                          <m:r>
                            <a:rPr lang="en-IN" sz="20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IN" sz="2000" b="1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7916" y="4988412"/>
                <a:ext cx="424543" cy="6665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8345713" y="3352800"/>
                <a:ext cx="1741716" cy="7813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1" i="1" smtClean="0"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IN" sz="2400" b="1" i="1" smtClean="0">
                              <a:latin typeface="Cambria Math" panose="02040503050406030204" pitchFamily="18" charset="0"/>
                            </a:rPr>
                            <m:t>𝑹𝑵</m:t>
                          </m:r>
                        </m:sub>
                      </m:sSub>
                      <m:r>
                        <a:rPr lang="en-IN" sz="2400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4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sz="24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1" i="1">
                                  <a:latin typeface="Cambria Math" panose="02040503050406030204" pitchFamily="18" charset="0"/>
                                </a:rPr>
                                <m:t>𝑽</m:t>
                              </m:r>
                            </m:e>
                            <m:sub>
                              <m:r>
                                <a:rPr lang="en-IN" sz="2400" b="1" i="1">
                                  <a:latin typeface="Cambria Math" panose="02040503050406030204" pitchFamily="18" charset="0"/>
                                </a:rPr>
                                <m:t>𝒔</m:t>
                              </m:r>
                            </m:sub>
                          </m:sSub>
                        </m:num>
                        <m:den>
                          <m:r>
                            <a:rPr lang="en-IN" sz="2400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IN" sz="2400" b="1" dirty="0"/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9285" y="3352800"/>
                <a:ext cx="1306287" cy="78136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8396516" y="4376057"/>
                <a:ext cx="177799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1" i="1" smtClean="0"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IN" sz="2400" b="1" i="1" smtClean="0">
                              <a:latin typeface="Cambria Math" panose="02040503050406030204" pitchFamily="18" charset="0"/>
                            </a:rPr>
                            <m:t>𝒀𝑵</m:t>
                          </m:r>
                        </m:sub>
                      </m:sSub>
                      <m:r>
                        <a:rPr lang="en-IN" sz="24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b="1" i="1" smtClean="0"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IN" sz="2400" b="1" dirty="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7388" y="4376058"/>
                <a:ext cx="1333499" cy="461665"/>
              </a:xfrm>
              <a:prstGeom prst="rect">
                <a:avLst/>
              </a:prstGeom>
              <a:blipFill>
                <a:blip r:embed="rId6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8403774" y="5123539"/>
                <a:ext cx="1770741" cy="7813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1" i="1" smtClean="0"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IN" sz="2400" b="1" i="1" smtClean="0">
                              <a:latin typeface="Cambria Math" panose="02040503050406030204" pitchFamily="18" charset="0"/>
                            </a:rPr>
                            <m:t>𝑩𝑵</m:t>
                          </m:r>
                        </m:sub>
                      </m:sSub>
                      <m:r>
                        <a:rPr lang="en-IN" sz="24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b="1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sz="24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sz="24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1" i="1">
                                  <a:latin typeface="Cambria Math" panose="02040503050406030204" pitchFamily="18" charset="0"/>
                                </a:rPr>
                                <m:t>𝑽</m:t>
                              </m:r>
                            </m:e>
                            <m:sub>
                              <m:r>
                                <a:rPr lang="en-IN" sz="2400" b="1" i="1">
                                  <a:latin typeface="Cambria Math" panose="02040503050406030204" pitchFamily="18" charset="0"/>
                                </a:rPr>
                                <m:t>𝒔</m:t>
                              </m:r>
                            </m:sub>
                          </m:sSub>
                        </m:num>
                        <m:den>
                          <m:r>
                            <a:rPr lang="en-IN" sz="2400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IN" sz="2400" b="1" dirty="0"/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2831" y="5123539"/>
                <a:ext cx="1328056" cy="78136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10297888" y="3345545"/>
                <a:ext cx="1741716" cy="7813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1" i="1" smtClean="0"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IN" sz="2400" b="1" i="1" smtClean="0">
                              <a:latin typeface="Cambria Math" panose="02040503050406030204" pitchFamily="18" charset="0"/>
                            </a:rPr>
                            <m:t>𝑹𝒀</m:t>
                          </m:r>
                        </m:sub>
                      </m:sSub>
                      <m:r>
                        <a:rPr lang="en-IN" sz="2400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4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sz="24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1" i="1">
                                  <a:latin typeface="Cambria Math" panose="02040503050406030204" pitchFamily="18" charset="0"/>
                                </a:rPr>
                                <m:t>𝑽</m:t>
                              </m:r>
                            </m:e>
                            <m:sub>
                              <m:r>
                                <a:rPr lang="en-IN" sz="2400" b="1" i="1">
                                  <a:latin typeface="Cambria Math" panose="02040503050406030204" pitchFamily="18" charset="0"/>
                                </a:rPr>
                                <m:t>𝒔</m:t>
                              </m:r>
                            </m:sub>
                          </m:sSub>
                        </m:num>
                        <m:den>
                          <m:r>
                            <a:rPr lang="en-IN" sz="2400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IN" sz="2400" b="1" dirty="0"/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3416" y="3345545"/>
                <a:ext cx="1306287" cy="78136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10348691" y="4194631"/>
                <a:ext cx="1777999" cy="7813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1" i="1" smtClean="0"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IN" sz="2400" b="1" i="1" smtClean="0">
                              <a:latin typeface="Cambria Math" panose="02040503050406030204" pitchFamily="18" charset="0"/>
                            </a:rPr>
                            <m:t>𝒀𝑩</m:t>
                          </m:r>
                        </m:sub>
                      </m:sSub>
                      <m:r>
                        <a:rPr lang="en-IN" sz="2400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4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sz="24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1" i="1">
                                  <a:latin typeface="Cambria Math" panose="02040503050406030204" pitchFamily="18" charset="0"/>
                                </a:rPr>
                                <m:t>𝑽</m:t>
                              </m:r>
                            </m:e>
                            <m:sub>
                              <m:r>
                                <a:rPr lang="en-IN" sz="2400" b="1" i="1">
                                  <a:latin typeface="Cambria Math" panose="02040503050406030204" pitchFamily="18" charset="0"/>
                                </a:rPr>
                                <m:t>𝒔</m:t>
                              </m:r>
                            </m:sub>
                          </m:sSub>
                        </m:num>
                        <m:den>
                          <m:r>
                            <a:rPr lang="en-IN" sz="2400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IN" sz="2400" b="1" dirty="0"/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1519" y="4194631"/>
                <a:ext cx="1333499" cy="78136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10297889" y="5232396"/>
                <a:ext cx="174171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1" i="1" smtClean="0"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IN" sz="2400" b="1" i="1" smtClean="0">
                              <a:latin typeface="Cambria Math" panose="02040503050406030204" pitchFamily="18" charset="0"/>
                            </a:rPr>
                            <m:t>𝑩𝑹</m:t>
                          </m:r>
                        </m:sub>
                      </m:sSub>
                      <m:r>
                        <a:rPr lang="en-IN" sz="24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b="1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sz="24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1" i="1"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IN" sz="2400" b="1" i="1">
                              <a:latin typeface="Cambria Math" panose="02040503050406030204" pitchFamily="18" charset="0"/>
                            </a:rPr>
                            <m:t>𝒔</m:t>
                          </m:r>
                        </m:sub>
                      </m:sSub>
                    </m:oMath>
                  </m:oMathPara>
                </a14:m>
                <a:endParaRPr lang="en-IN" sz="2400" b="1" dirty="0"/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3417" y="5232397"/>
                <a:ext cx="1306287" cy="461665"/>
              </a:xfrm>
              <a:prstGeom prst="rect">
                <a:avLst/>
              </a:prstGeom>
              <a:blipFill>
                <a:blip r:embed="rId10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5088" y="3345546"/>
            <a:ext cx="3050381" cy="31146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49631" y="3422968"/>
            <a:ext cx="1793081" cy="25336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49324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8" grpId="0" animBg="1"/>
      <p:bldP spid="9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868469555"/>
              </p:ext>
            </p:extLst>
          </p:nvPr>
        </p:nvGraphicFramePr>
        <p:xfrm>
          <a:off x="1338938" y="464461"/>
          <a:ext cx="6237516" cy="59653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95186">
                  <a:extLst>
                    <a:ext uri="{9D8B030D-6E8A-4147-A177-3AD203B41FA5}">
                      <a16:colId xmlns="" xmlns:a16="http://schemas.microsoft.com/office/drawing/2014/main" val="2416029071"/>
                    </a:ext>
                  </a:extLst>
                </a:gridCol>
                <a:gridCol w="1048261">
                  <a:extLst>
                    <a:ext uri="{9D8B030D-6E8A-4147-A177-3AD203B41FA5}">
                      <a16:colId xmlns="" xmlns:a16="http://schemas.microsoft.com/office/drawing/2014/main" val="3673351404"/>
                    </a:ext>
                  </a:extLst>
                </a:gridCol>
                <a:gridCol w="1048261">
                  <a:extLst>
                    <a:ext uri="{9D8B030D-6E8A-4147-A177-3AD203B41FA5}">
                      <a16:colId xmlns="" xmlns:a16="http://schemas.microsoft.com/office/drawing/2014/main" val="1579773551"/>
                    </a:ext>
                  </a:extLst>
                </a:gridCol>
                <a:gridCol w="881887">
                  <a:extLst>
                    <a:ext uri="{9D8B030D-6E8A-4147-A177-3AD203B41FA5}">
                      <a16:colId xmlns="" xmlns:a16="http://schemas.microsoft.com/office/drawing/2014/main" val="3447867386"/>
                    </a:ext>
                  </a:extLst>
                </a:gridCol>
                <a:gridCol w="767569">
                  <a:extLst>
                    <a:ext uri="{9D8B030D-6E8A-4147-A177-3AD203B41FA5}">
                      <a16:colId xmlns="" xmlns:a16="http://schemas.microsoft.com/office/drawing/2014/main" val="3407040319"/>
                    </a:ext>
                  </a:extLst>
                </a:gridCol>
                <a:gridCol w="748176">
                  <a:extLst>
                    <a:ext uri="{9D8B030D-6E8A-4147-A177-3AD203B41FA5}">
                      <a16:colId xmlns="" xmlns:a16="http://schemas.microsoft.com/office/drawing/2014/main" val="401390042"/>
                    </a:ext>
                  </a:extLst>
                </a:gridCol>
                <a:gridCol w="748176">
                  <a:extLst>
                    <a:ext uri="{9D8B030D-6E8A-4147-A177-3AD203B41FA5}">
                      <a16:colId xmlns="" xmlns:a16="http://schemas.microsoft.com/office/drawing/2014/main" val="1268191555"/>
                    </a:ext>
                  </a:extLst>
                </a:gridCol>
              </a:tblGrid>
              <a:tr h="727743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Step</a:t>
                      </a:r>
                      <a:endParaRPr lang="en-IN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Phase Voltage</a:t>
                      </a:r>
                      <a:endParaRPr lang="en-IN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Line Voltage</a:t>
                      </a:r>
                      <a:endParaRPr lang="en-IN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19157612"/>
                  </a:ext>
                </a:extLst>
              </a:tr>
              <a:tr h="727743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70C0"/>
                          </a:solidFill>
                          <a:effectLst/>
                        </a:rPr>
                        <a:t>V</a:t>
                      </a:r>
                      <a:r>
                        <a:rPr lang="en-US" sz="2400" baseline="-25000" dirty="0">
                          <a:solidFill>
                            <a:srgbClr val="0070C0"/>
                          </a:solidFill>
                          <a:effectLst/>
                        </a:rPr>
                        <a:t>RN</a:t>
                      </a:r>
                      <a:endParaRPr lang="en-IN" sz="24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70C0"/>
                          </a:solidFill>
                          <a:effectLst/>
                        </a:rPr>
                        <a:t>V</a:t>
                      </a:r>
                      <a:r>
                        <a:rPr lang="en-US" sz="2400" baseline="-25000" dirty="0">
                          <a:solidFill>
                            <a:srgbClr val="0070C0"/>
                          </a:solidFill>
                          <a:effectLst/>
                        </a:rPr>
                        <a:t>YN</a:t>
                      </a:r>
                      <a:endParaRPr lang="en-IN" sz="24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70C0"/>
                          </a:solidFill>
                          <a:effectLst/>
                        </a:rPr>
                        <a:t>V</a:t>
                      </a:r>
                      <a:r>
                        <a:rPr lang="en-US" sz="2400" baseline="-25000" dirty="0">
                          <a:solidFill>
                            <a:srgbClr val="0070C0"/>
                          </a:solidFill>
                          <a:effectLst/>
                        </a:rPr>
                        <a:t>BN</a:t>
                      </a:r>
                      <a:endParaRPr lang="en-IN" sz="24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70C0"/>
                          </a:solidFill>
                          <a:effectLst/>
                        </a:rPr>
                        <a:t>V</a:t>
                      </a:r>
                      <a:r>
                        <a:rPr lang="en-US" sz="2400" baseline="-25000" dirty="0">
                          <a:solidFill>
                            <a:srgbClr val="0070C0"/>
                          </a:solidFill>
                          <a:effectLst/>
                        </a:rPr>
                        <a:t>RY</a:t>
                      </a:r>
                      <a:endParaRPr lang="en-IN" sz="24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70C0"/>
                          </a:solidFill>
                          <a:effectLst/>
                        </a:rPr>
                        <a:t>V</a:t>
                      </a:r>
                      <a:r>
                        <a:rPr lang="en-US" sz="2400" baseline="-25000" dirty="0">
                          <a:solidFill>
                            <a:srgbClr val="0070C0"/>
                          </a:solidFill>
                          <a:effectLst/>
                        </a:rPr>
                        <a:t>YB</a:t>
                      </a:r>
                      <a:endParaRPr lang="en-IN" sz="24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70C0"/>
                          </a:solidFill>
                          <a:effectLst/>
                        </a:rPr>
                        <a:t>V</a:t>
                      </a:r>
                      <a:r>
                        <a:rPr lang="en-US" sz="2400" baseline="-25000" dirty="0">
                          <a:solidFill>
                            <a:srgbClr val="0070C0"/>
                          </a:solidFill>
                          <a:effectLst/>
                        </a:rPr>
                        <a:t>BR</a:t>
                      </a:r>
                      <a:endParaRPr lang="en-IN" sz="24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="" xmlns:a16="http://schemas.microsoft.com/office/drawing/2014/main" val="1745983083"/>
                  </a:ext>
                </a:extLst>
              </a:tr>
              <a:tr h="72774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I</a:t>
                      </a:r>
                      <a:endParaRPr lang="en-IN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Vs/2</a:t>
                      </a:r>
                      <a:endParaRPr lang="en-IN" sz="2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-Vs/2</a:t>
                      </a:r>
                      <a:endParaRPr lang="en-IN" sz="2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0</a:t>
                      </a:r>
                      <a:endParaRPr lang="en-IN" sz="2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B050"/>
                          </a:solidFill>
                          <a:effectLst/>
                        </a:rPr>
                        <a:t>Vs</a:t>
                      </a:r>
                      <a:endParaRPr lang="en-IN" sz="2400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B050"/>
                          </a:solidFill>
                          <a:effectLst/>
                        </a:rPr>
                        <a:t>-Vs/2</a:t>
                      </a:r>
                      <a:endParaRPr lang="en-IN" sz="240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B050"/>
                          </a:solidFill>
                          <a:effectLst/>
                        </a:rPr>
                        <a:t>-Vs/2</a:t>
                      </a:r>
                      <a:endParaRPr lang="en-IN" sz="240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="" xmlns:a16="http://schemas.microsoft.com/office/drawing/2014/main" val="3835201207"/>
                  </a:ext>
                </a:extLst>
              </a:tr>
              <a:tr h="72774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II</a:t>
                      </a:r>
                      <a:endParaRPr lang="en-IN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Vs/2</a:t>
                      </a:r>
                      <a:endParaRPr lang="en-IN" sz="240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0</a:t>
                      </a:r>
                      <a:endParaRPr lang="en-IN" sz="2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-Vs/2</a:t>
                      </a:r>
                      <a:endParaRPr lang="en-IN" sz="2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B050"/>
                          </a:solidFill>
                          <a:effectLst/>
                        </a:rPr>
                        <a:t>Vs/2</a:t>
                      </a:r>
                      <a:endParaRPr lang="en-IN" sz="2400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B050"/>
                          </a:solidFill>
                          <a:effectLst/>
                        </a:rPr>
                        <a:t>Vs/2</a:t>
                      </a:r>
                      <a:endParaRPr lang="en-IN" sz="2400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B050"/>
                          </a:solidFill>
                          <a:effectLst/>
                        </a:rPr>
                        <a:t>- Vs</a:t>
                      </a:r>
                      <a:endParaRPr lang="en-IN" sz="240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="" xmlns:a16="http://schemas.microsoft.com/office/drawing/2014/main" val="749816510"/>
                  </a:ext>
                </a:extLst>
              </a:tr>
              <a:tr h="72774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III</a:t>
                      </a:r>
                      <a:endParaRPr lang="en-IN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0</a:t>
                      </a:r>
                      <a:endParaRPr lang="en-IN" sz="240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Vs/2</a:t>
                      </a:r>
                      <a:endParaRPr lang="en-IN" sz="240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-Vs/2</a:t>
                      </a:r>
                      <a:endParaRPr lang="en-IN" sz="2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B050"/>
                          </a:solidFill>
                          <a:effectLst/>
                        </a:rPr>
                        <a:t>-Vs/2</a:t>
                      </a:r>
                      <a:endParaRPr lang="en-IN" sz="2400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B050"/>
                          </a:solidFill>
                          <a:effectLst/>
                        </a:rPr>
                        <a:t>Vs</a:t>
                      </a:r>
                      <a:endParaRPr lang="en-IN" sz="2400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B050"/>
                          </a:solidFill>
                          <a:effectLst/>
                        </a:rPr>
                        <a:t>-Vs/2</a:t>
                      </a:r>
                      <a:endParaRPr lang="en-IN" sz="240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="" xmlns:a16="http://schemas.microsoft.com/office/drawing/2014/main" val="2915605939"/>
                  </a:ext>
                </a:extLst>
              </a:tr>
              <a:tr h="77555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IV</a:t>
                      </a:r>
                      <a:endParaRPr lang="en-IN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-Vs/2</a:t>
                      </a:r>
                      <a:endParaRPr lang="en-IN" sz="240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Vs/2</a:t>
                      </a:r>
                      <a:endParaRPr lang="en-IN" sz="240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0</a:t>
                      </a:r>
                      <a:endParaRPr lang="en-IN" sz="2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B050"/>
                          </a:solidFill>
                          <a:effectLst/>
                        </a:rPr>
                        <a:t>- Vs</a:t>
                      </a:r>
                      <a:endParaRPr lang="en-IN" sz="240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B050"/>
                          </a:solidFill>
                          <a:effectLst/>
                        </a:rPr>
                        <a:t>Vs/2</a:t>
                      </a:r>
                      <a:endParaRPr lang="en-IN" sz="2400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B050"/>
                          </a:solidFill>
                          <a:effectLst/>
                        </a:rPr>
                        <a:t>Vs/2</a:t>
                      </a:r>
                      <a:endParaRPr lang="en-IN" sz="2400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="" xmlns:a16="http://schemas.microsoft.com/office/drawing/2014/main" val="890948352"/>
                  </a:ext>
                </a:extLst>
              </a:tr>
              <a:tr h="77555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V</a:t>
                      </a:r>
                      <a:endParaRPr lang="en-IN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-Vs/2</a:t>
                      </a:r>
                      <a:endParaRPr lang="en-IN" sz="240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0</a:t>
                      </a:r>
                      <a:endParaRPr lang="en-IN" sz="240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Vs/2</a:t>
                      </a:r>
                      <a:endParaRPr lang="en-IN" sz="2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B050"/>
                          </a:solidFill>
                          <a:effectLst/>
                        </a:rPr>
                        <a:t>-Vs/2</a:t>
                      </a:r>
                      <a:endParaRPr lang="en-IN" sz="240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B050"/>
                          </a:solidFill>
                          <a:effectLst/>
                        </a:rPr>
                        <a:t>-Vs/2</a:t>
                      </a:r>
                      <a:endParaRPr lang="en-IN" sz="2400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B050"/>
                          </a:solidFill>
                          <a:effectLst/>
                        </a:rPr>
                        <a:t>Vs</a:t>
                      </a:r>
                      <a:endParaRPr lang="en-IN" sz="2400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="" xmlns:a16="http://schemas.microsoft.com/office/drawing/2014/main" val="455300642"/>
                  </a:ext>
                </a:extLst>
              </a:tr>
              <a:tr h="77555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VI</a:t>
                      </a:r>
                      <a:endParaRPr lang="en-IN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0</a:t>
                      </a:r>
                      <a:endParaRPr lang="en-IN" sz="240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-Vs/2</a:t>
                      </a:r>
                      <a:endParaRPr lang="en-IN" sz="240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Vs/2</a:t>
                      </a:r>
                      <a:endParaRPr lang="en-IN" sz="2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B050"/>
                          </a:solidFill>
                          <a:effectLst/>
                        </a:rPr>
                        <a:t>Vs/2</a:t>
                      </a:r>
                      <a:endParaRPr lang="en-IN" sz="240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B050"/>
                          </a:solidFill>
                          <a:effectLst/>
                        </a:rPr>
                        <a:t>- Vs</a:t>
                      </a:r>
                      <a:endParaRPr lang="en-IN" sz="240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B050"/>
                          </a:solidFill>
                          <a:effectLst/>
                        </a:rPr>
                        <a:t>Vs/2</a:t>
                      </a:r>
                      <a:endParaRPr lang="en-IN" sz="2400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="" xmlns:a16="http://schemas.microsoft.com/office/drawing/2014/main" val="25786349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549607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384" y="221120"/>
            <a:ext cx="6544016" cy="636521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9903" y="2748966"/>
            <a:ext cx="271463" cy="1809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2271" y="4216818"/>
            <a:ext cx="271463" cy="1809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1711" y="5660608"/>
            <a:ext cx="271463" cy="1809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0698" y="4555606"/>
            <a:ext cx="314325" cy="1905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9656" y="6004760"/>
            <a:ext cx="314325" cy="1905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0072" y="3093119"/>
            <a:ext cx="314325" cy="1905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1464" y="4555606"/>
            <a:ext cx="314325" cy="1905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23538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20748"/>
            <a:ext cx="7886700" cy="902199"/>
          </a:xfrm>
        </p:spPr>
        <p:txBody>
          <a:bodyPr>
            <a:normAutofit/>
          </a:bodyPr>
          <a:lstStyle/>
          <a:p>
            <a:r>
              <a:rPr lang="en-IN" sz="4000" dirty="0" smtClean="0">
                <a:solidFill>
                  <a:srgbClr val="00B050"/>
                </a:solidFill>
                <a:latin typeface="AR JULIAN" panose="02000000000000000000" pitchFamily="2" charset="0"/>
              </a:rPr>
              <a:t>Line Voltages</a:t>
            </a:r>
            <a:endParaRPr lang="en-IN" sz="4000" dirty="0">
              <a:solidFill>
                <a:srgbClr val="00B050"/>
              </a:solidFill>
              <a:latin typeface="AR JULIAN" panose="02000000000000000000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7386" y="1122946"/>
            <a:ext cx="7996382" cy="573505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0503" y="1485900"/>
            <a:ext cx="314075" cy="35894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6554" y="1977020"/>
            <a:ext cx="378619" cy="2571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1585" y="1993061"/>
            <a:ext cx="378619" cy="2571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8956" y="2089313"/>
            <a:ext cx="386348" cy="31700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7380" y="4022391"/>
            <a:ext cx="378619" cy="2571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9153" y="3755356"/>
            <a:ext cx="314325" cy="2190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25090" y="1697455"/>
            <a:ext cx="314325" cy="21907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72311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984704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0070C0"/>
                </a:solidFill>
                <a:latin typeface="AR JULIAN" panose="02000000000000000000" pitchFamily="2" charset="0"/>
              </a:rPr>
              <a:t>Voltage Control in Single Phase Inverters</a:t>
            </a:r>
            <a:endParaRPr lang="en-IN" sz="4000" dirty="0">
              <a:solidFill>
                <a:srgbClr val="0070C0"/>
              </a:solidFill>
              <a:latin typeface="AR JULI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78859"/>
            <a:ext cx="7886700" cy="3643085"/>
          </a:xfrm>
        </p:spPr>
        <p:txBody>
          <a:bodyPr>
            <a:normAutofit fontScale="92500" lnSpcReduction="10000"/>
          </a:bodyPr>
          <a:lstStyle/>
          <a:p>
            <a:pPr algn="just">
              <a:defRPr/>
            </a:pP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AC loads may require a constant or variable voltage at their input terminals.</a:t>
            </a:r>
          </a:p>
          <a:p>
            <a:pPr algn="just">
              <a:defRPr/>
            </a:pPr>
            <a:r>
              <a:rPr lang="en-US" dirty="0" smtClean="0">
                <a:solidFill>
                  <a:srgbClr val="0070C0"/>
                </a:solidFill>
              </a:rPr>
              <a:t>Methods </a:t>
            </a:r>
            <a:r>
              <a:rPr lang="en-US" dirty="0">
                <a:solidFill>
                  <a:srgbClr val="0070C0"/>
                </a:solidFill>
              </a:rPr>
              <a:t>of controlling the output voltage are,</a:t>
            </a:r>
          </a:p>
          <a:p>
            <a:pPr lvl="2" algn="just">
              <a:defRPr/>
            </a:pPr>
            <a:r>
              <a:rPr lang="en-US" sz="2800" dirty="0">
                <a:solidFill>
                  <a:schemeClr val="accent2">
                    <a:lumMod val="75000"/>
                  </a:schemeClr>
                </a:solidFill>
              </a:rPr>
              <a:t>External control of AC output voltage</a:t>
            </a:r>
          </a:p>
          <a:p>
            <a:pPr lvl="2" algn="just">
              <a:defRPr/>
            </a:pPr>
            <a:r>
              <a:rPr lang="en-US" sz="2800" dirty="0">
                <a:solidFill>
                  <a:srgbClr val="0070C0"/>
                </a:solidFill>
              </a:rPr>
              <a:t>External control of DC input voltage</a:t>
            </a:r>
          </a:p>
          <a:p>
            <a:pPr lvl="2" algn="just">
              <a:defRPr/>
            </a:pPr>
            <a:r>
              <a:rPr lang="en-US" sz="2800" dirty="0">
                <a:solidFill>
                  <a:schemeClr val="accent2">
                    <a:lumMod val="75000"/>
                  </a:schemeClr>
                </a:solidFill>
              </a:rPr>
              <a:t>Internal control of inverter</a:t>
            </a:r>
          </a:p>
          <a:p>
            <a:pPr marL="350838" lvl="2" algn="just">
              <a:defRPr/>
            </a:pPr>
            <a:r>
              <a:rPr lang="en-US" sz="2800" dirty="0" smtClean="0">
                <a:solidFill>
                  <a:srgbClr val="0070C0"/>
                </a:solidFill>
              </a:rPr>
              <a:t>The </a:t>
            </a:r>
            <a:r>
              <a:rPr lang="en-US" sz="2800" dirty="0">
                <a:solidFill>
                  <a:srgbClr val="0070C0"/>
                </a:solidFill>
              </a:rPr>
              <a:t>first two methods require additional components. But third method requires no additional </a:t>
            </a:r>
            <a:r>
              <a:rPr lang="en-US" sz="2800" dirty="0" smtClean="0">
                <a:solidFill>
                  <a:srgbClr val="0070C0"/>
                </a:solidFill>
              </a:rPr>
              <a:t>components.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494314" y="5167086"/>
            <a:ext cx="1883228" cy="120468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4000" b="1" dirty="0" smtClean="0">
                <a:solidFill>
                  <a:schemeClr val="accent2">
                    <a:lumMod val="75000"/>
                  </a:schemeClr>
                </a:solidFill>
              </a:rPr>
              <a:t>Inverter</a:t>
            </a:r>
            <a:endParaRPr lang="en-IN" sz="4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05000" y="5486401"/>
            <a:ext cx="533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b="1" dirty="0" smtClean="0">
                <a:solidFill>
                  <a:schemeClr val="accent2">
                    <a:lumMod val="75000"/>
                  </a:schemeClr>
                </a:solidFill>
              </a:rPr>
              <a:t>DC</a:t>
            </a:r>
            <a:endParaRPr lang="en-IN" sz="3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493335" y="5479147"/>
            <a:ext cx="533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b="1" dirty="0" smtClean="0">
                <a:solidFill>
                  <a:schemeClr val="accent2">
                    <a:lumMod val="75000"/>
                  </a:schemeClr>
                </a:solidFill>
              </a:rPr>
              <a:t>AC</a:t>
            </a:r>
            <a:endParaRPr lang="en-IN" sz="3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3" name="Right Arrow 12"/>
          <p:cNvSpPr/>
          <p:nvPr/>
        </p:nvSpPr>
        <p:spPr>
          <a:xfrm>
            <a:off x="2481941" y="5551710"/>
            <a:ext cx="100595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Right Arrow 13"/>
          <p:cNvSpPr/>
          <p:nvPr/>
        </p:nvSpPr>
        <p:spPr>
          <a:xfrm>
            <a:off x="5393869" y="5558970"/>
            <a:ext cx="100595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104271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23 0.001 0.042 0.009 0.052 0.021 L 0.075 0.049 C 0.08 0.055 0.088 0.058 0.098 0.058 C 0.112 0.058 0.124 0.05 0.125 0.038 C 0.124 0.028 0.112 0.019 0.098 0.019 C 0.088 0.019 0.08 0.023 0.075 0.028 L 0.052 0.056 C 0.042 0.068 0.023 0.076 0 0.077 C -0.023 0.076 -0.042 0.068 -0.052 0.056 L -0.075 0.028 C -0.08 0.023 -0.088 0.019 -0.098 0.019 C -0.112 0.019 -0.124 0.028 -0.125 0.038 C -0.124 0.05 -0.112 0.058 -0.098 0.058 C -0.088 0.058 -0.08 0.055 -0.075 0.049 L -0.052 0.021 C -0.042 0.009 -0.023 0.001 0 0 Z" pathEditMode="relative" ptsTypes="">
                                      <p:cBhvr>
                                        <p:cTn id="4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6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 0.033 0.027 0.06 0.06 0.06 C 0.099 0.06 0.113 0.03 0.119 0.012 L 0.125 -0.012 C 0.131 -0.03 0.146 -0.06 0.19 -0.06 C 0.218 -0.06 0.25 -0.033 0.25 0 C 0.25 0.033 0.218 0.06 0.19 0.06 C 0.146 0.06 0.131 0.03 0.125 0.012 L 0.119 -0.012 C 0.113 -0.03 0.099 -0.06 0.06 -0.06 C 0.027 -0.06 0 -0.033 0 0 Z" pathEditMode="relative" ptsTypes="">
                                      <p:cBhvr>
                                        <p:cTn id="5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/>
      <p:bldP spid="11" grpId="1"/>
      <p:bldP spid="12" grpId="0"/>
      <p:bldP spid="12" grpId="1"/>
      <p:bldP spid="13" grpId="0" animBg="1"/>
      <p:bldP spid="1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81504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accent2">
                    <a:lumMod val="75000"/>
                  </a:schemeClr>
                </a:solidFill>
                <a:latin typeface="AR JULIAN" panose="02000000000000000000" pitchFamily="2" charset="0"/>
              </a:rPr>
              <a:t>External Control of AC </a:t>
            </a:r>
            <a:r>
              <a:rPr lang="en-US" sz="4000" b="1" dirty="0" smtClean="0">
                <a:solidFill>
                  <a:schemeClr val="accent2">
                    <a:lumMod val="75000"/>
                  </a:schemeClr>
                </a:solidFill>
                <a:latin typeface="AR JULIAN" panose="02000000000000000000" pitchFamily="2" charset="0"/>
              </a:rPr>
              <a:t>Output Voltage</a:t>
            </a:r>
            <a:endParaRPr lang="en-IN" sz="4000" dirty="0">
              <a:solidFill>
                <a:schemeClr val="accent2">
                  <a:lumMod val="75000"/>
                </a:schemeClr>
              </a:solidFill>
              <a:latin typeface="AR JULI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93371"/>
            <a:ext cx="7886700" cy="2991756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b="1" u="sng" dirty="0">
                <a:solidFill>
                  <a:srgbClr val="00B050"/>
                </a:solidFill>
              </a:rPr>
              <a:t>AC Voltage </a:t>
            </a:r>
            <a:r>
              <a:rPr lang="en-US" b="1" u="sng" dirty="0" smtClean="0">
                <a:solidFill>
                  <a:srgbClr val="00B050"/>
                </a:solidFill>
              </a:rPr>
              <a:t>Control</a:t>
            </a:r>
          </a:p>
          <a:p>
            <a:pPr algn="just">
              <a:defRPr/>
            </a:pPr>
            <a:r>
              <a:rPr lang="en-US" dirty="0">
                <a:solidFill>
                  <a:srgbClr val="0070C0"/>
                </a:solidFill>
              </a:rPr>
              <a:t>The output voltage of the inverter is controlled by using an AC voltage controller.</a:t>
            </a:r>
          </a:p>
          <a:p>
            <a:pPr algn="just">
              <a:defRPr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The output contains more harmonics when the output voltage is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low.</a:t>
            </a:r>
          </a:p>
          <a:p>
            <a:pPr algn="just">
              <a:defRPr/>
            </a:pPr>
            <a:r>
              <a:rPr lang="en-US" dirty="0" smtClean="0">
                <a:solidFill>
                  <a:srgbClr val="0070C0"/>
                </a:solidFill>
              </a:rPr>
              <a:t>Hence </a:t>
            </a:r>
            <a:r>
              <a:rPr lang="en-US" dirty="0">
                <a:solidFill>
                  <a:srgbClr val="0070C0"/>
                </a:solidFill>
              </a:rPr>
              <a:t>it is rarely used</a:t>
            </a:r>
            <a:r>
              <a:rPr lang="en-US" dirty="0" smtClean="0">
                <a:solidFill>
                  <a:srgbClr val="0070C0"/>
                </a:solidFill>
              </a:rPr>
              <a:t>.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668237" y="4836885"/>
            <a:ext cx="1162046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Inverter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4291684" y="4836885"/>
            <a:ext cx="1357994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AC Voltage Controller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7396838" y="4836885"/>
            <a:ext cx="10287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AC Load</a:t>
            </a:r>
            <a:endParaRPr lang="en-US" sz="2400" dirty="0"/>
          </a:p>
        </p:txBody>
      </p:sp>
      <p:cxnSp>
        <p:nvCxnSpPr>
          <p:cNvPr id="7" name="Straight Arrow Connector 6"/>
          <p:cNvCxnSpPr>
            <a:stCxn id="4" idx="3"/>
            <a:endCxn id="5" idx="1"/>
          </p:cNvCxnSpPr>
          <p:nvPr/>
        </p:nvCxnSpPr>
        <p:spPr>
          <a:xfrm>
            <a:off x="2830283" y="5255985"/>
            <a:ext cx="146140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5" idx="3"/>
            <a:endCxn id="6" idx="1"/>
          </p:cNvCxnSpPr>
          <p:nvPr/>
        </p:nvCxnSpPr>
        <p:spPr>
          <a:xfrm>
            <a:off x="5649677" y="5255985"/>
            <a:ext cx="174716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755817" y="4804228"/>
            <a:ext cx="14886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70C0"/>
                </a:solidFill>
              </a:rPr>
              <a:t>Controlled AC voltage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6308" y="4833256"/>
            <a:ext cx="11783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70C0"/>
                </a:solidFill>
              </a:rPr>
              <a:t>Constant DC voltage</a:t>
            </a:r>
            <a:endParaRPr lang="en-US" sz="2400" b="1" dirty="0">
              <a:solidFill>
                <a:srgbClr val="0070C0"/>
              </a:solidFill>
            </a:endParaRPr>
          </a:p>
        </p:txBody>
      </p:sp>
      <p:cxnSp>
        <p:nvCxnSpPr>
          <p:cNvPr id="11" name="Straight Arrow Connector 10"/>
          <p:cNvCxnSpPr>
            <a:stCxn id="10" idx="1"/>
            <a:endCxn id="4" idx="1"/>
          </p:cNvCxnSpPr>
          <p:nvPr/>
        </p:nvCxnSpPr>
        <p:spPr>
          <a:xfrm rot="10800000" flipH="1">
            <a:off x="446307" y="5255985"/>
            <a:ext cx="1221929" cy="1774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933693" y="4826002"/>
            <a:ext cx="11783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70C0"/>
                </a:solidFill>
              </a:rPr>
              <a:t>Constant AC voltage</a:t>
            </a:r>
            <a:endParaRPr lang="en-US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3064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9" grpId="0"/>
      <p:bldP spid="10" grpId="0"/>
      <p:bldP spid="1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81504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accent2">
                    <a:lumMod val="75000"/>
                  </a:schemeClr>
                </a:solidFill>
                <a:latin typeface="AR JULIAN" panose="02000000000000000000" pitchFamily="2" charset="0"/>
              </a:rPr>
              <a:t>External Control of AC </a:t>
            </a:r>
            <a:r>
              <a:rPr lang="en-US" sz="4000" b="1" dirty="0" smtClean="0">
                <a:solidFill>
                  <a:schemeClr val="accent2">
                    <a:lumMod val="75000"/>
                  </a:schemeClr>
                </a:solidFill>
                <a:latin typeface="AR JULIAN" panose="02000000000000000000" pitchFamily="2" charset="0"/>
              </a:rPr>
              <a:t>Output Voltage</a:t>
            </a:r>
            <a:endParaRPr lang="en-IN" sz="4000" dirty="0">
              <a:solidFill>
                <a:schemeClr val="accent2">
                  <a:lumMod val="75000"/>
                </a:schemeClr>
              </a:solidFill>
              <a:latin typeface="AR JULI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93371"/>
            <a:ext cx="7886700" cy="2496458"/>
          </a:xfrm>
        </p:spPr>
        <p:txBody>
          <a:bodyPr>
            <a:normAutofit fontScale="85000" lnSpcReduction="20000"/>
          </a:bodyPr>
          <a:lstStyle/>
          <a:p>
            <a:pPr marL="6350" indent="0" algn="just" eaLnBrk="0" hangingPunct="0">
              <a:spcBef>
                <a:spcPct val="20000"/>
              </a:spcBef>
              <a:buNone/>
              <a:defRPr/>
            </a:pPr>
            <a:r>
              <a:rPr lang="en-US" b="1" u="sng" dirty="0">
                <a:solidFill>
                  <a:srgbClr val="00B050"/>
                </a:solidFill>
              </a:rPr>
              <a:t>Series Inverter </a:t>
            </a:r>
            <a:r>
              <a:rPr lang="en-US" b="1" u="sng" dirty="0" smtClean="0">
                <a:solidFill>
                  <a:srgbClr val="00B050"/>
                </a:solidFill>
              </a:rPr>
              <a:t>Control</a:t>
            </a:r>
          </a:p>
          <a:p>
            <a:pPr algn="just"/>
            <a:r>
              <a:rPr lang="en-US" dirty="0">
                <a:solidFill>
                  <a:srgbClr val="0070C0"/>
                </a:solidFill>
              </a:rPr>
              <a:t>Two or more inverters are connected in parallel. </a:t>
            </a:r>
            <a:endParaRPr lang="en-US" dirty="0" smtClean="0">
              <a:solidFill>
                <a:srgbClr val="0070C0"/>
              </a:solidFill>
            </a:endParaRPr>
          </a:p>
          <a:p>
            <a:pPr algn="just"/>
            <a:r>
              <a:rPr lang="en-US" dirty="0" smtClean="0">
                <a:solidFill>
                  <a:srgbClr val="00B050"/>
                </a:solidFill>
              </a:rPr>
              <a:t>Output </a:t>
            </a:r>
            <a:r>
              <a:rPr lang="en-US" dirty="0">
                <a:solidFill>
                  <a:srgbClr val="00B050"/>
                </a:solidFill>
              </a:rPr>
              <a:t>of inverters are connected to transformers whose </a:t>
            </a:r>
            <a:r>
              <a:rPr lang="en-US" dirty="0" smtClean="0">
                <a:solidFill>
                  <a:srgbClr val="00B050"/>
                </a:solidFill>
              </a:rPr>
              <a:t>secondary windings </a:t>
            </a:r>
            <a:r>
              <a:rPr lang="en-US" dirty="0">
                <a:solidFill>
                  <a:srgbClr val="00B050"/>
                </a:solidFill>
              </a:rPr>
              <a:t>are connected in </a:t>
            </a:r>
            <a:r>
              <a:rPr lang="en-US" dirty="0" smtClean="0">
                <a:solidFill>
                  <a:srgbClr val="00B050"/>
                </a:solidFill>
              </a:rPr>
              <a:t>series.</a:t>
            </a:r>
          </a:p>
          <a:p>
            <a:pPr algn="just"/>
            <a:r>
              <a:rPr lang="en-US" dirty="0" smtClean="0">
                <a:solidFill>
                  <a:srgbClr val="0070C0"/>
                </a:solidFill>
              </a:rPr>
              <a:t>Frequency </a:t>
            </a:r>
            <a:r>
              <a:rPr lang="en-US" dirty="0">
                <a:solidFill>
                  <a:srgbClr val="0070C0"/>
                </a:solidFill>
              </a:rPr>
              <a:t>of output voltages V</a:t>
            </a:r>
            <a:r>
              <a:rPr lang="en-US" baseline="-25000" dirty="0">
                <a:solidFill>
                  <a:srgbClr val="0070C0"/>
                </a:solidFill>
              </a:rPr>
              <a:t>01</a:t>
            </a:r>
            <a:r>
              <a:rPr lang="en-US" dirty="0">
                <a:solidFill>
                  <a:srgbClr val="0070C0"/>
                </a:solidFill>
              </a:rPr>
              <a:t> &amp; V</a:t>
            </a:r>
            <a:r>
              <a:rPr lang="en-US" baseline="-25000" dirty="0">
                <a:solidFill>
                  <a:srgbClr val="0070C0"/>
                </a:solidFill>
              </a:rPr>
              <a:t>02</a:t>
            </a:r>
            <a:r>
              <a:rPr lang="en-US" dirty="0">
                <a:solidFill>
                  <a:srgbClr val="0070C0"/>
                </a:solidFill>
              </a:rPr>
              <a:t> must be same</a:t>
            </a:r>
            <a:r>
              <a:rPr lang="en-US" dirty="0" smtClean="0">
                <a:solidFill>
                  <a:srgbClr val="0070C0"/>
                </a:solidFill>
              </a:rPr>
              <a:t>.</a:t>
            </a:r>
            <a:endParaRPr lang="en-US" dirty="0">
              <a:solidFill>
                <a:srgbClr val="0070C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12371" y="4132943"/>
            <a:ext cx="3714750" cy="2340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9" name="Group 18"/>
          <p:cNvGrpSpPr/>
          <p:nvPr/>
        </p:nvGrpSpPr>
        <p:grpSpPr>
          <a:xfrm>
            <a:off x="5498076" y="4132944"/>
            <a:ext cx="3188724" cy="2512472"/>
            <a:chOff x="5498076" y="4132944"/>
            <a:chExt cx="3188724" cy="2512472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5498076" y="6345934"/>
              <a:ext cx="1660934" cy="1588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rot="72000000">
              <a:off x="4943017" y="5386001"/>
              <a:ext cx="2214578" cy="1191"/>
            </a:xfrm>
            <a:prstGeom prst="line">
              <a:avLst/>
            </a:prstGeom>
            <a:ln>
              <a:headEnd type="arrow" w="med" len="med"/>
              <a:tailEnd type="none" w="med" len="med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6588362" y="4417108"/>
              <a:ext cx="1660934" cy="1588"/>
            </a:xfrm>
            <a:prstGeom prst="line">
              <a:avLst/>
            </a:prstGeom>
            <a:ln>
              <a:prstDash val="dash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72000000">
              <a:off x="6603951" y="5377439"/>
              <a:ext cx="2214578" cy="1191"/>
            </a:xfrm>
            <a:prstGeom prst="line">
              <a:avLst/>
            </a:prstGeom>
            <a:ln>
              <a:prstDash val="dash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10800000" flipV="1">
              <a:off x="5521656" y="4441208"/>
              <a:ext cx="2667000" cy="1905904"/>
            </a:xfrm>
            <a:prstGeom prst="line">
              <a:avLst/>
            </a:prstGeom>
            <a:ln>
              <a:headEnd type="arrow" w="med" len="med"/>
              <a:tailEnd type="non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5817912" y="6056240"/>
              <a:ext cx="4286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dirty="0" smtClean="0"/>
                <a:t>ϴ</a:t>
              </a:r>
              <a:endParaRPr lang="en-US" baseline="300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157387" y="4132944"/>
              <a:ext cx="54821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V</a:t>
              </a:r>
              <a:r>
                <a:rPr lang="en-US" baseline="-25000" dirty="0" smtClean="0"/>
                <a:t>02</a:t>
              </a:r>
              <a:endParaRPr lang="en-US" baseline="-25000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086600" y="6276084"/>
              <a:ext cx="53036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V</a:t>
              </a:r>
              <a:r>
                <a:rPr lang="en-US" baseline="-25000" dirty="0" smtClean="0"/>
                <a:t>01</a:t>
              </a:r>
              <a:endParaRPr lang="en-US" baseline="-250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8061183" y="4132944"/>
              <a:ext cx="6256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V</a:t>
              </a:r>
              <a:r>
                <a:rPr lang="en-US" baseline="-25000" dirty="0" smtClean="0"/>
                <a:t>O</a:t>
              </a:r>
              <a:endParaRPr lang="en-US" baseline="-25000" dirty="0"/>
            </a:p>
          </p:txBody>
        </p:sp>
      </p:grpSp>
    </p:spTree>
    <p:extLst>
      <p:ext uri="{BB962C8B-B14F-4D97-AF65-F5344CB8AC3E}">
        <p14:creationId xmlns="" xmlns:p14="http://schemas.microsoft.com/office/powerpoint/2010/main" val="3436283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81504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0070C0"/>
                </a:solidFill>
                <a:latin typeface="AR JULIAN" panose="02000000000000000000" pitchFamily="2" charset="0"/>
              </a:rPr>
              <a:t>External Control of </a:t>
            </a:r>
            <a:r>
              <a:rPr lang="en-US" sz="4000" b="1" dirty="0" smtClean="0">
                <a:solidFill>
                  <a:srgbClr val="0070C0"/>
                </a:solidFill>
                <a:latin typeface="AR JULIAN" panose="02000000000000000000" pitchFamily="2" charset="0"/>
              </a:rPr>
              <a:t>DC Input Voltage</a:t>
            </a:r>
            <a:endParaRPr lang="en-IN" sz="4000" dirty="0">
              <a:solidFill>
                <a:srgbClr val="0070C0"/>
              </a:solidFill>
              <a:latin typeface="AR JULI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70263" y="1487718"/>
            <a:ext cx="1385207" cy="10704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Fully Controlled Rectifier</a:t>
            </a:r>
            <a:endParaRPr lang="en-US" sz="2000" dirty="0"/>
          </a:p>
        </p:txBody>
      </p:sp>
      <p:sp>
        <p:nvSpPr>
          <p:cNvPr id="6" name="Rectangle 5"/>
          <p:cNvSpPr/>
          <p:nvPr/>
        </p:nvSpPr>
        <p:spPr>
          <a:xfrm>
            <a:off x="3646710" y="1600200"/>
            <a:ext cx="851809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Filter</a:t>
            </a:r>
            <a:endParaRPr lang="en-US" sz="2000" dirty="0"/>
          </a:p>
        </p:txBody>
      </p:sp>
      <p:sp>
        <p:nvSpPr>
          <p:cNvPr id="7" name="Rectangle 6"/>
          <p:cNvSpPr/>
          <p:nvPr/>
        </p:nvSpPr>
        <p:spPr>
          <a:xfrm>
            <a:off x="5897330" y="1600200"/>
            <a:ext cx="1113065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Inverter</a:t>
            </a:r>
            <a:endParaRPr lang="en-US" sz="2000" dirty="0"/>
          </a:p>
        </p:txBody>
      </p:sp>
      <p:cxnSp>
        <p:nvCxnSpPr>
          <p:cNvPr id="8" name="Straight Arrow Connector 7"/>
          <p:cNvCxnSpPr>
            <a:stCxn id="5" idx="3"/>
            <a:endCxn id="6" idx="1"/>
          </p:cNvCxnSpPr>
          <p:nvPr/>
        </p:nvCxnSpPr>
        <p:spPr>
          <a:xfrm flipV="1">
            <a:off x="2955470" y="2019300"/>
            <a:ext cx="691240" cy="36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6" idx="3"/>
            <a:endCxn id="7" idx="1"/>
          </p:cNvCxnSpPr>
          <p:nvPr/>
        </p:nvCxnSpPr>
        <p:spPr>
          <a:xfrm>
            <a:off x="4498519" y="2019300"/>
            <a:ext cx="139881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034889" y="1596571"/>
            <a:ext cx="14287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70C0"/>
                </a:solidFill>
              </a:rPr>
              <a:t>Controlled AC voltage</a:t>
            </a:r>
            <a:endParaRPr lang="en-US" sz="2000" b="1" dirty="0">
              <a:solidFill>
                <a:srgbClr val="0070C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14845" y="1582057"/>
            <a:ext cx="12627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70C0"/>
                </a:solidFill>
              </a:rPr>
              <a:t>Controlled </a:t>
            </a:r>
          </a:p>
          <a:p>
            <a:pPr algn="ctr"/>
            <a:r>
              <a:rPr lang="en-US" sz="2000" b="1" dirty="0" smtClean="0">
                <a:solidFill>
                  <a:srgbClr val="0070C0"/>
                </a:solidFill>
              </a:rPr>
              <a:t>DC voltage</a:t>
            </a:r>
            <a:endParaRPr lang="en-US" sz="2000" b="1" dirty="0">
              <a:solidFill>
                <a:srgbClr val="0070C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5618" y="1596571"/>
            <a:ext cx="12001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70C0"/>
                </a:solidFill>
              </a:rPr>
              <a:t>Constant AC voltage</a:t>
            </a:r>
            <a:endParaRPr lang="en-US" sz="2000" b="1" dirty="0">
              <a:solidFill>
                <a:srgbClr val="0070C0"/>
              </a:solidFill>
            </a:endParaRPr>
          </a:p>
        </p:txBody>
      </p:sp>
      <p:cxnSp>
        <p:nvCxnSpPr>
          <p:cNvPr id="13" name="Straight Arrow Connector 12"/>
          <p:cNvCxnSpPr>
            <a:stCxn id="7" idx="3"/>
            <a:endCxn id="10" idx="3"/>
          </p:cNvCxnSpPr>
          <p:nvPr/>
        </p:nvCxnSpPr>
        <p:spPr>
          <a:xfrm flipV="1">
            <a:off x="7010395" y="1950514"/>
            <a:ext cx="1453244" cy="6878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endCxn id="5" idx="1"/>
          </p:cNvCxnSpPr>
          <p:nvPr/>
        </p:nvCxnSpPr>
        <p:spPr>
          <a:xfrm flipV="1">
            <a:off x="0" y="2022930"/>
            <a:ext cx="1570263" cy="344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1181092" y="3022596"/>
            <a:ext cx="1216478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Uncontrolled Rectifier</a:t>
            </a:r>
            <a:endParaRPr lang="en-US" sz="2000" dirty="0"/>
          </a:p>
        </p:txBody>
      </p:sp>
      <p:sp>
        <p:nvSpPr>
          <p:cNvPr id="16" name="Rectangle 15"/>
          <p:cNvSpPr/>
          <p:nvPr/>
        </p:nvSpPr>
        <p:spPr>
          <a:xfrm>
            <a:off x="4057642" y="3022596"/>
            <a:ext cx="906239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Filter</a:t>
            </a:r>
            <a:endParaRPr lang="en-US" sz="2000" dirty="0"/>
          </a:p>
        </p:txBody>
      </p:sp>
      <p:sp>
        <p:nvSpPr>
          <p:cNvPr id="17" name="Rectangle 16"/>
          <p:cNvSpPr/>
          <p:nvPr/>
        </p:nvSpPr>
        <p:spPr>
          <a:xfrm>
            <a:off x="6365417" y="3022596"/>
            <a:ext cx="1132116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Inverter</a:t>
            </a:r>
            <a:endParaRPr lang="en-US" sz="2000" dirty="0"/>
          </a:p>
        </p:txBody>
      </p:sp>
      <p:cxnSp>
        <p:nvCxnSpPr>
          <p:cNvPr id="18" name="Straight Arrow Connector 17"/>
          <p:cNvCxnSpPr>
            <a:stCxn id="16" idx="3"/>
            <a:endCxn id="17" idx="1"/>
          </p:cNvCxnSpPr>
          <p:nvPr/>
        </p:nvCxnSpPr>
        <p:spPr>
          <a:xfrm>
            <a:off x="4963881" y="3441696"/>
            <a:ext cx="140153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478480" y="3018966"/>
            <a:ext cx="13062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70C0"/>
                </a:solidFill>
              </a:rPr>
              <a:t>Controlled AC voltage</a:t>
            </a:r>
            <a:endParaRPr lang="en-US" sz="2000" b="1" dirty="0">
              <a:solidFill>
                <a:srgbClr val="0070C0"/>
              </a:solidFill>
            </a:endParaRPr>
          </a:p>
        </p:txBody>
      </p:sp>
      <p:cxnSp>
        <p:nvCxnSpPr>
          <p:cNvPr id="22" name="Straight Arrow Connector 21"/>
          <p:cNvCxnSpPr>
            <a:stCxn id="17" idx="3"/>
            <a:endCxn id="19" idx="3"/>
          </p:cNvCxnSpPr>
          <p:nvPr/>
        </p:nvCxnSpPr>
        <p:spPr>
          <a:xfrm flipV="1">
            <a:off x="7497533" y="3372909"/>
            <a:ext cx="1287236" cy="687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2664275" y="3022596"/>
            <a:ext cx="982435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Chopper</a:t>
            </a:r>
            <a:endParaRPr lang="en-US" sz="2000" dirty="0"/>
          </a:p>
        </p:txBody>
      </p:sp>
      <p:cxnSp>
        <p:nvCxnSpPr>
          <p:cNvPr id="24" name="Straight Arrow Connector 23"/>
          <p:cNvCxnSpPr>
            <a:stCxn id="15" idx="3"/>
            <a:endCxn id="23" idx="1"/>
          </p:cNvCxnSpPr>
          <p:nvPr/>
        </p:nvCxnSpPr>
        <p:spPr>
          <a:xfrm>
            <a:off x="2397570" y="3441696"/>
            <a:ext cx="26670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23" idx="3"/>
            <a:endCxn id="16" idx="1"/>
          </p:cNvCxnSpPr>
          <p:nvPr/>
        </p:nvCxnSpPr>
        <p:spPr>
          <a:xfrm>
            <a:off x="3646710" y="3441696"/>
            <a:ext cx="41093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1151162" y="4317996"/>
            <a:ext cx="1191983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AC Voltage Controller</a:t>
            </a:r>
            <a:endParaRPr lang="en-US" sz="2000" dirty="0"/>
          </a:p>
        </p:txBody>
      </p:sp>
      <p:sp>
        <p:nvSpPr>
          <p:cNvPr id="27" name="Rectangle 26"/>
          <p:cNvSpPr/>
          <p:nvPr/>
        </p:nvSpPr>
        <p:spPr>
          <a:xfrm>
            <a:off x="4359725" y="4317996"/>
            <a:ext cx="821875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Filter</a:t>
            </a:r>
            <a:endParaRPr lang="en-US" sz="2000" dirty="0"/>
          </a:p>
        </p:txBody>
      </p:sp>
      <p:sp>
        <p:nvSpPr>
          <p:cNvPr id="28" name="Rectangle 27"/>
          <p:cNvSpPr/>
          <p:nvPr/>
        </p:nvSpPr>
        <p:spPr>
          <a:xfrm>
            <a:off x="6406234" y="4317996"/>
            <a:ext cx="106136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Inverter</a:t>
            </a:r>
            <a:endParaRPr lang="en-US" sz="2000" dirty="0"/>
          </a:p>
        </p:txBody>
      </p:sp>
      <p:cxnSp>
        <p:nvCxnSpPr>
          <p:cNvPr id="29" name="Straight Arrow Connector 28"/>
          <p:cNvCxnSpPr>
            <a:stCxn id="27" idx="3"/>
            <a:endCxn id="28" idx="1"/>
          </p:cNvCxnSpPr>
          <p:nvPr/>
        </p:nvCxnSpPr>
        <p:spPr>
          <a:xfrm>
            <a:off x="5181600" y="4737096"/>
            <a:ext cx="122463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5105400" y="4299853"/>
            <a:ext cx="12409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70C0"/>
                </a:solidFill>
              </a:rPr>
              <a:t>Controlled DC voltage</a:t>
            </a:r>
            <a:endParaRPr lang="en-US" sz="2000" b="1" dirty="0">
              <a:solidFill>
                <a:srgbClr val="0070C0"/>
              </a:solidFill>
            </a:endParaRPr>
          </a:p>
        </p:txBody>
      </p:sp>
      <p:cxnSp>
        <p:nvCxnSpPr>
          <p:cNvPr id="32" name="Straight Arrow Connector 31"/>
          <p:cNvCxnSpPr>
            <a:stCxn id="28" idx="3"/>
            <a:endCxn id="80" idx="3"/>
          </p:cNvCxnSpPr>
          <p:nvPr/>
        </p:nvCxnSpPr>
        <p:spPr>
          <a:xfrm flipV="1">
            <a:off x="7467594" y="4671940"/>
            <a:ext cx="1265468" cy="651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2686044" y="4317996"/>
            <a:ext cx="1352553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Uncontrolled Rectifier</a:t>
            </a:r>
            <a:endParaRPr lang="en-US" sz="2000" dirty="0"/>
          </a:p>
        </p:txBody>
      </p:sp>
      <p:cxnSp>
        <p:nvCxnSpPr>
          <p:cNvPr id="34" name="Straight Arrow Connector 33"/>
          <p:cNvCxnSpPr>
            <a:stCxn id="26" idx="3"/>
            <a:endCxn id="33" idx="1"/>
          </p:cNvCxnSpPr>
          <p:nvPr/>
        </p:nvCxnSpPr>
        <p:spPr>
          <a:xfrm>
            <a:off x="2343145" y="4737096"/>
            <a:ext cx="342899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33" idx="3"/>
            <a:endCxn id="27" idx="1"/>
          </p:cNvCxnSpPr>
          <p:nvPr/>
        </p:nvCxnSpPr>
        <p:spPr>
          <a:xfrm>
            <a:off x="4038597" y="4737096"/>
            <a:ext cx="32112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1581146" y="5537196"/>
            <a:ext cx="10287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Chopper</a:t>
            </a:r>
            <a:endParaRPr lang="en-US" sz="2000" dirty="0"/>
          </a:p>
        </p:txBody>
      </p:sp>
      <p:sp>
        <p:nvSpPr>
          <p:cNvPr id="37" name="Rectangle 36"/>
          <p:cNvSpPr/>
          <p:nvPr/>
        </p:nvSpPr>
        <p:spPr>
          <a:xfrm>
            <a:off x="3499754" y="5537196"/>
            <a:ext cx="1001486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Filter</a:t>
            </a:r>
            <a:endParaRPr lang="en-US" sz="2000" dirty="0"/>
          </a:p>
        </p:txBody>
      </p:sp>
      <p:sp>
        <p:nvSpPr>
          <p:cNvPr id="38" name="Rectangle 37"/>
          <p:cNvSpPr/>
          <p:nvPr/>
        </p:nvSpPr>
        <p:spPr>
          <a:xfrm>
            <a:off x="6027958" y="5537196"/>
            <a:ext cx="1123954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Inverter</a:t>
            </a:r>
            <a:endParaRPr lang="en-US" sz="2000" dirty="0"/>
          </a:p>
        </p:txBody>
      </p:sp>
      <p:cxnSp>
        <p:nvCxnSpPr>
          <p:cNvPr id="39" name="Straight Arrow Connector 38"/>
          <p:cNvCxnSpPr>
            <a:stCxn id="36" idx="3"/>
            <a:endCxn id="37" idx="1"/>
          </p:cNvCxnSpPr>
          <p:nvPr/>
        </p:nvCxnSpPr>
        <p:spPr>
          <a:xfrm>
            <a:off x="2609846" y="5956296"/>
            <a:ext cx="88990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37" idx="3"/>
            <a:endCxn id="38" idx="1"/>
          </p:cNvCxnSpPr>
          <p:nvPr/>
        </p:nvCxnSpPr>
        <p:spPr>
          <a:xfrm>
            <a:off x="4501240" y="5956296"/>
            <a:ext cx="152671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7263489" y="5533567"/>
            <a:ext cx="12817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70C0"/>
                </a:solidFill>
              </a:rPr>
              <a:t>Controlled AC voltage</a:t>
            </a:r>
            <a:endParaRPr lang="en-US" sz="2000" b="1" dirty="0">
              <a:solidFill>
                <a:srgbClr val="0070C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631868" y="5533567"/>
            <a:ext cx="13117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70C0"/>
                </a:solidFill>
              </a:rPr>
              <a:t>Controlled DC voltage</a:t>
            </a:r>
            <a:endParaRPr lang="en-US" sz="2000" b="1" dirty="0">
              <a:solidFill>
                <a:srgbClr val="0070C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46957" y="5533567"/>
            <a:ext cx="11593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70C0"/>
                </a:solidFill>
              </a:rPr>
              <a:t>Controlled DC voltage</a:t>
            </a:r>
            <a:endParaRPr lang="en-US" sz="2000" b="1" dirty="0">
              <a:solidFill>
                <a:srgbClr val="0070C0"/>
              </a:solidFill>
            </a:endParaRPr>
          </a:p>
        </p:txBody>
      </p:sp>
      <p:cxnSp>
        <p:nvCxnSpPr>
          <p:cNvPr id="44" name="Straight Arrow Connector 43"/>
          <p:cNvCxnSpPr>
            <a:stCxn id="38" idx="3"/>
            <a:endCxn id="41" idx="3"/>
          </p:cNvCxnSpPr>
          <p:nvPr/>
        </p:nvCxnSpPr>
        <p:spPr>
          <a:xfrm>
            <a:off x="7151912" y="5956296"/>
            <a:ext cx="1393373" cy="8510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stCxn id="43" idx="1"/>
            <a:endCxn id="36" idx="1"/>
          </p:cNvCxnSpPr>
          <p:nvPr/>
        </p:nvCxnSpPr>
        <p:spPr>
          <a:xfrm rot="10800000" flipH="1">
            <a:off x="146956" y="5956297"/>
            <a:ext cx="1434189" cy="8510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4999261" y="3026226"/>
            <a:ext cx="12627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70C0"/>
                </a:solidFill>
              </a:rPr>
              <a:t>Controlled </a:t>
            </a:r>
          </a:p>
          <a:p>
            <a:pPr algn="ctr"/>
            <a:r>
              <a:rPr lang="en-US" sz="2000" b="1" dirty="0" smtClean="0">
                <a:solidFill>
                  <a:srgbClr val="0070C0"/>
                </a:solidFill>
              </a:rPr>
              <a:t>DC voltage</a:t>
            </a:r>
            <a:endParaRPr lang="en-US" sz="2000" b="1" dirty="0">
              <a:solidFill>
                <a:srgbClr val="0070C0"/>
              </a:solidFill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24491" y="3040743"/>
            <a:ext cx="12001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70C0"/>
                </a:solidFill>
              </a:rPr>
              <a:t>Constant AC voltage</a:t>
            </a:r>
            <a:endParaRPr lang="en-US" sz="2000" b="1" dirty="0">
              <a:solidFill>
                <a:srgbClr val="0070C0"/>
              </a:solidFill>
            </a:endParaRPr>
          </a:p>
        </p:txBody>
      </p:sp>
      <p:cxnSp>
        <p:nvCxnSpPr>
          <p:cNvPr id="78" name="Straight Arrow Connector 77"/>
          <p:cNvCxnSpPr/>
          <p:nvPr/>
        </p:nvCxnSpPr>
        <p:spPr>
          <a:xfrm>
            <a:off x="97970" y="3441696"/>
            <a:ext cx="1020535" cy="2540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/>
          <p:cNvSpPr txBox="1"/>
          <p:nvPr/>
        </p:nvSpPr>
        <p:spPr>
          <a:xfrm>
            <a:off x="7426773" y="4317997"/>
            <a:ext cx="13062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70C0"/>
                </a:solidFill>
              </a:rPr>
              <a:t>Controlled AC voltage</a:t>
            </a:r>
            <a:endParaRPr lang="en-US" sz="2000" b="1" dirty="0">
              <a:solidFill>
                <a:srgbClr val="0070C0"/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19048" y="4354286"/>
            <a:ext cx="12001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70C0"/>
                </a:solidFill>
              </a:rPr>
              <a:t>Constant AC voltage</a:t>
            </a:r>
            <a:endParaRPr lang="en-US" sz="2000" b="1" dirty="0">
              <a:solidFill>
                <a:srgbClr val="0070C0"/>
              </a:solidFill>
            </a:endParaRPr>
          </a:p>
        </p:txBody>
      </p:sp>
      <p:cxnSp>
        <p:nvCxnSpPr>
          <p:cNvPr id="92" name="Straight Arrow Connector 91"/>
          <p:cNvCxnSpPr/>
          <p:nvPr/>
        </p:nvCxnSpPr>
        <p:spPr>
          <a:xfrm>
            <a:off x="146957" y="4769750"/>
            <a:ext cx="1020535" cy="2540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971105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0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3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6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9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2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5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8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1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4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0" grpId="0"/>
      <p:bldP spid="11" grpId="0"/>
      <p:bldP spid="12" grpId="0"/>
      <p:bldP spid="15" grpId="0" animBg="1"/>
      <p:bldP spid="16" grpId="0" animBg="1"/>
      <p:bldP spid="17" grpId="0" animBg="1"/>
      <p:bldP spid="19" grpId="0"/>
      <p:bldP spid="23" grpId="0" animBg="1"/>
      <p:bldP spid="26" grpId="0" animBg="1"/>
      <p:bldP spid="27" grpId="0" animBg="1"/>
      <p:bldP spid="28" grpId="0" animBg="1"/>
      <p:bldP spid="31" grpId="0"/>
      <p:bldP spid="33" grpId="0" animBg="1"/>
      <p:bldP spid="36" grpId="0" animBg="1"/>
      <p:bldP spid="37" grpId="0" animBg="1"/>
      <p:bldP spid="38" grpId="0" animBg="1"/>
      <p:bldP spid="41" grpId="0"/>
      <p:bldP spid="42" grpId="0"/>
      <p:bldP spid="43" grpId="0"/>
      <p:bldP spid="71" grpId="0"/>
      <p:bldP spid="77" grpId="0"/>
      <p:bldP spid="80" grpId="0"/>
      <p:bldP spid="8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81504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0070C0"/>
                </a:solidFill>
                <a:latin typeface="AR JULIAN" panose="02000000000000000000" pitchFamily="2" charset="0"/>
              </a:rPr>
              <a:t>Internal Control of Inverter</a:t>
            </a:r>
            <a:endParaRPr lang="en-IN" sz="4000" dirty="0">
              <a:solidFill>
                <a:srgbClr val="0070C0"/>
              </a:solidFill>
              <a:latin typeface="AR JULI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93371"/>
            <a:ext cx="7886700" cy="508000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Output voltage of inverter is adjusted by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controlling the inverter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itself.</a:t>
            </a:r>
          </a:p>
          <a:p>
            <a:pPr algn="just"/>
            <a:r>
              <a:rPr lang="en-US" dirty="0">
                <a:solidFill>
                  <a:srgbClr val="0070C0"/>
                </a:solidFill>
              </a:rPr>
              <a:t>This method of controlling the output voltage is called Pulse Width Modulation.</a:t>
            </a:r>
          </a:p>
          <a:p>
            <a:pPr algn="just"/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It is obtained by adjusting the ON and OFF periods of the inverter components.</a:t>
            </a:r>
          </a:p>
          <a:p>
            <a:pPr marL="0" indent="0" algn="just">
              <a:buNone/>
            </a:pPr>
            <a:r>
              <a:rPr lang="en-US" b="1" u="sng" dirty="0">
                <a:solidFill>
                  <a:srgbClr val="0070C0"/>
                </a:solidFill>
              </a:rPr>
              <a:t>Advantages</a:t>
            </a:r>
          </a:p>
          <a:p>
            <a:pPr marL="939800" indent="-457200" algn="just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No additional components are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required.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  <a:p>
            <a:pPr marL="939800" indent="-457200" algn="just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0070C0"/>
                </a:solidFill>
              </a:rPr>
              <a:t>Lower order harmonics can be </a:t>
            </a:r>
            <a:r>
              <a:rPr lang="en-US" dirty="0" smtClean="0">
                <a:solidFill>
                  <a:srgbClr val="0070C0"/>
                </a:solidFill>
              </a:rPr>
              <a:t>eliminated along with voltage control.</a:t>
            </a:r>
            <a:endParaRPr lang="en-US" dirty="0">
              <a:solidFill>
                <a:srgbClr val="0070C0"/>
              </a:solidFill>
            </a:endParaRPr>
          </a:p>
          <a:p>
            <a:pPr marL="939800" indent="-457200" algn="just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Filter requirements are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minimized.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29391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92557"/>
            <a:ext cx="7886700" cy="737958"/>
          </a:xfrm>
        </p:spPr>
        <p:txBody>
          <a:bodyPr>
            <a:normAutofit/>
          </a:bodyPr>
          <a:lstStyle/>
          <a:p>
            <a:r>
              <a:rPr lang="en-IN" sz="4000" b="1" dirty="0" smtClean="0">
                <a:solidFill>
                  <a:srgbClr val="0070C0"/>
                </a:solidFill>
                <a:latin typeface="AR JULIAN" panose="02000000000000000000" pitchFamily="2" charset="0"/>
              </a:rPr>
              <a:t>Pulse Width Modulated Inverters</a:t>
            </a:r>
            <a:endParaRPr lang="en-IN" sz="4000" b="1" dirty="0">
              <a:solidFill>
                <a:srgbClr val="0070C0"/>
              </a:solidFill>
              <a:latin typeface="AR JULI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46629"/>
            <a:ext cx="7886700" cy="4644571"/>
          </a:xfrm>
        </p:spPr>
        <p:txBody>
          <a:bodyPr>
            <a:noAutofit/>
          </a:bodyPr>
          <a:lstStyle/>
          <a:p>
            <a:pPr lvl="0" algn="just">
              <a:spcBef>
                <a:spcPts val="0"/>
              </a:spcBef>
            </a:pPr>
            <a:r>
              <a:rPr lang="en-US" sz="2600" dirty="0">
                <a:solidFill>
                  <a:schemeClr val="accent2">
                    <a:lumMod val="75000"/>
                  </a:schemeClr>
                </a:solidFill>
              </a:rPr>
              <a:t>These inverters can produce ac voltages of variable magnitude as well as variable frequency. </a:t>
            </a:r>
            <a:endParaRPr lang="en-US" sz="26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lvl="0" algn="just">
              <a:spcBef>
                <a:spcPts val="0"/>
              </a:spcBef>
            </a:pPr>
            <a:r>
              <a:rPr lang="en-US" sz="2600" dirty="0" smtClean="0">
                <a:solidFill>
                  <a:srgbClr val="0070C0"/>
                </a:solidFill>
              </a:rPr>
              <a:t>The </a:t>
            </a:r>
            <a:r>
              <a:rPr lang="en-US" sz="2600" dirty="0">
                <a:solidFill>
                  <a:srgbClr val="0070C0"/>
                </a:solidFill>
              </a:rPr>
              <a:t>quality of output voltage can also be greatly enhanced, when compared with those of square wave </a:t>
            </a:r>
            <a:r>
              <a:rPr lang="en-US" sz="2600" dirty="0" smtClean="0">
                <a:solidFill>
                  <a:srgbClr val="0070C0"/>
                </a:solidFill>
              </a:rPr>
              <a:t>inverters.</a:t>
            </a:r>
          </a:p>
          <a:p>
            <a:pPr lvl="0" algn="just">
              <a:spcBef>
                <a:spcPts val="0"/>
              </a:spcBef>
            </a:pPr>
            <a:r>
              <a:rPr lang="en-US" sz="2600" dirty="0" smtClean="0">
                <a:solidFill>
                  <a:schemeClr val="accent2">
                    <a:lumMod val="75000"/>
                  </a:schemeClr>
                </a:solidFill>
              </a:rPr>
              <a:t>Pulse Width Modulation </a:t>
            </a:r>
            <a:r>
              <a:rPr lang="en-US" sz="2600" dirty="0">
                <a:solidFill>
                  <a:schemeClr val="accent2">
                    <a:lumMod val="75000"/>
                  </a:schemeClr>
                </a:solidFill>
              </a:rPr>
              <a:t>is the process of modifying the width of the pulses to obtain variation in the </a:t>
            </a:r>
            <a:r>
              <a:rPr lang="en-US" sz="2600" dirty="0" smtClean="0">
                <a:solidFill>
                  <a:schemeClr val="accent2">
                    <a:lumMod val="75000"/>
                  </a:schemeClr>
                </a:solidFill>
              </a:rPr>
              <a:t>o/p </a:t>
            </a:r>
            <a:r>
              <a:rPr lang="en-US" sz="2600" dirty="0">
                <a:solidFill>
                  <a:schemeClr val="accent2">
                    <a:lumMod val="75000"/>
                  </a:schemeClr>
                </a:solidFill>
              </a:rPr>
              <a:t>voltage </a:t>
            </a:r>
            <a:r>
              <a:rPr lang="en-US" sz="2600" dirty="0" smtClean="0">
                <a:solidFill>
                  <a:schemeClr val="accent2">
                    <a:lumMod val="75000"/>
                  </a:schemeClr>
                </a:solidFill>
              </a:rPr>
              <a:t>with reduced </a:t>
            </a:r>
            <a:r>
              <a:rPr lang="en-US" sz="2600" dirty="0">
                <a:solidFill>
                  <a:schemeClr val="accent2">
                    <a:lumMod val="75000"/>
                  </a:schemeClr>
                </a:solidFill>
              </a:rPr>
              <a:t>harmonic </a:t>
            </a:r>
            <a:r>
              <a:rPr lang="en-US" sz="2600" dirty="0" smtClean="0">
                <a:solidFill>
                  <a:schemeClr val="accent2">
                    <a:lumMod val="75000"/>
                  </a:schemeClr>
                </a:solidFill>
              </a:rPr>
              <a:t>content.</a:t>
            </a:r>
          </a:p>
          <a:p>
            <a:pPr lvl="0" algn="just">
              <a:spcBef>
                <a:spcPts val="0"/>
              </a:spcBef>
            </a:pPr>
            <a:r>
              <a:rPr lang="en-US" sz="2600" dirty="0" smtClean="0">
                <a:solidFill>
                  <a:srgbClr val="0070C0"/>
                </a:solidFill>
              </a:rPr>
              <a:t>The </a:t>
            </a:r>
            <a:r>
              <a:rPr lang="en-US" sz="2600" dirty="0">
                <a:solidFill>
                  <a:srgbClr val="0070C0"/>
                </a:solidFill>
              </a:rPr>
              <a:t>main aim of using different PWM techniques is to generate a sinusoidal output voltage of desired fundamental frequency and magnitude</a:t>
            </a:r>
            <a:r>
              <a:rPr lang="en-US" sz="2600" dirty="0" smtClean="0">
                <a:solidFill>
                  <a:srgbClr val="0070C0"/>
                </a:solidFill>
              </a:rPr>
              <a:t>.</a:t>
            </a:r>
            <a:endParaRPr lang="en-IN" sz="2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22868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92557"/>
            <a:ext cx="7886700" cy="737958"/>
          </a:xfrm>
        </p:spPr>
        <p:txBody>
          <a:bodyPr>
            <a:normAutofit/>
          </a:bodyPr>
          <a:lstStyle/>
          <a:p>
            <a:r>
              <a:rPr lang="en-IN" sz="4000" b="1" dirty="0">
                <a:solidFill>
                  <a:srgbClr val="0070C0"/>
                </a:solidFill>
                <a:latin typeface="AR JULIAN" panose="02000000000000000000" pitchFamily="2" charset="0"/>
              </a:rPr>
              <a:t>Different types of PWM inverters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4343"/>
            <a:ext cx="7886700" cy="5138056"/>
          </a:xfrm>
        </p:spPr>
        <p:txBody>
          <a:bodyPr>
            <a:noAutofit/>
          </a:bodyPr>
          <a:lstStyle/>
          <a:p>
            <a:pPr marL="1160463" indent="-796925">
              <a:buFont typeface="Wingdings" panose="05000000000000000000" pitchFamily="2" charset="2"/>
              <a:buChar char="v"/>
              <a:tabLst>
                <a:tab pos="1160463" algn="l"/>
              </a:tabLst>
            </a:pPr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</a:rPr>
              <a:t>Single pulse modulation</a:t>
            </a:r>
          </a:p>
          <a:p>
            <a:pPr marL="1160463" indent="-796925">
              <a:buFont typeface="Wingdings" panose="05000000000000000000" pitchFamily="2" charset="2"/>
              <a:buChar char="v"/>
              <a:tabLst>
                <a:tab pos="1160463" algn="l"/>
              </a:tabLst>
            </a:pPr>
            <a:r>
              <a:rPr lang="en-US" sz="3600" dirty="0" smtClean="0">
                <a:solidFill>
                  <a:srgbClr val="0070C0"/>
                </a:solidFill>
              </a:rPr>
              <a:t>Multiple pulse modulation</a:t>
            </a:r>
          </a:p>
          <a:p>
            <a:pPr marL="1160463" indent="-796925">
              <a:buFont typeface="Wingdings" panose="05000000000000000000" pitchFamily="2" charset="2"/>
              <a:buChar char="v"/>
              <a:tabLst>
                <a:tab pos="1160463" algn="l"/>
              </a:tabLst>
            </a:pPr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</a:rPr>
              <a:t>Sinusoidal pulse modulation</a:t>
            </a:r>
          </a:p>
          <a:p>
            <a:pPr marL="1160463" indent="-796925">
              <a:buFont typeface="Wingdings" panose="05000000000000000000" pitchFamily="2" charset="2"/>
              <a:buChar char="v"/>
              <a:tabLst>
                <a:tab pos="1160463" algn="l"/>
              </a:tabLst>
            </a:pPr>
            <a:r>
              <a:rPr lang="en-US" sz="3600" dirty="0" smtClean="0">
                <a:solidFill>
                  <a:srgbClr val="0070C0"/>
                </a:solidFill>
              </a:rPr>
              <a:t>Modified sinusoidal pulse modulation</a:t>
            </a:r>
          </a:p>
          <a:p>
            <a:pPr marL="1160463" indent="-796925">
              <a:buFont typeface="Wingdings" panose="05000000000000000000" pitchFamily="2" charset="2"/>
              <a:buChar char="v"/>
              <a:tabLst>
                <a:tab pos="1160463" algn="l"/>
              </a:tabLst>
            </a:pPr>
            <a:r>
              <a:rPr lang="en-US" sz="3600" dirty="0" smtClean="0">
                <a:solidFill>
                  <a:srgbClr val="0070C0"/>
                </a:solidFill>
              </a:rPr>
              <a:t>Space vector pulse width modulation</a:t>
            </a:r>
            <a:endParaRPr lang="en-US" sz="3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92204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9561"/>
          </a:xfrm>
        </p:spPr>
        <p:txBody>
          <a:bodyPr/>
          <a:lstStyle/>
          <a:p>
            <a:r>
              <a:rPr lang="en-IN" b="1" dirty="0" smtClean="0">
                <a:solidFill>
                  <a:srgbClr val="0070C0"/>
                </a:solidFill>
                <a:latin typeface="AR JULIAN" panose="02000000000000000000" pitchFamily="2" charset="0"/>
              </a:rPr>
              <a:t>Single Pulse Width Modulation</a:t>
            </a:r>
            <a:endParaRPr lang="en-IN" b="1" dirty="0">
              <a:solidFill>
                <a:srgbClr val="0070C0"/>
              </a:solidFill>
              <a:latin typeface="AR JULI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78857"/>
            <a:ext cx="7886700" cy="5080000"/>
          </a:xfrm>
        </p:spPr>
        <p:txBody>
          <a:bodyPr/>
          <a:lstStyle/>
          <a:p>
            <a:pPr algn="just"/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In single pulse modulation, there is only one pulse exists per half cycle. </a:t>
            </a:r>
            <a:endParaRPr lang="en-US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just"/>
            <a:r>
              <a:rPr lang="en-US" dirty="0" smtClean="0">
                <a:solidFill>
                  <a:srgbClr val="0070C0"/>
                </a:solidFill>
              </a:rPr>
              <a:t>The </a:t>
            </a:r>
            <a:r>
              <a:rPr lang="en-US" dirty="0">
                <a:solidFill>
                  <a:srgbClr val="0070C0"/>
                </a:solidFill>
              </a:rPr>
              <a:t>width of this pulse is varied to control the inverter output voltage</a:t>
            </a:r>
            <a:r>
              <a:rPr lang="en-US" dirty="0" smtClean="0">
                <a:solidFill>
                  <a:srgbClr val="0070C0"/>
                </a:solidFill>
              </a:rPr>
              <a:t>.</a:t>
            </a:r>
            <a:endParaRPr lang="en-IN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31394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5761" y="188459"/>
            <a:ext cx="2460869" cy="16582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4875" y="1826989"/>
            <a:ext cx="2513792" cy="21639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6652" y="3975559"/>
            <a:ext cx="2452049" cy="1481814"/>
          </a:xfrm>
          <a:prstGeom prst="rect">
            <a:avLst/>
          </a:prstGeom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9426" y="3029855"/>
            <a:ext cx="3093245" cy="3124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3091" y="293005"/>
            <a:ext cx="4232024" cy="2627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3472544" y="5457373"/>
            <a:ext cx="5529942" cy="1248225"/>
          </a:xfrm>
        </p:spPr>
        <p:txBody>
          <a:bodyPr>
            <a:noAutofit/>
          </a:bodyPr>
          <a:lstStyle/>
          <a:p>
            <a:pPr algn="just"/>
            <a:r>
              <a:rPr lang="en-IN" sz="2000" dirty="0" smtClean="0">
                <a:solidFill>
                  <a:schemeClr val="accent2">
                    <a:lumMod val="75000"/>
                  </a:schemeClr>
                </a:solidFill>
              </a:rPr>
              <a:t>Frequency of the reference signal determines the frequency of output voltage.</a:t>
            </a:r>
          </a:p>
          <a:p>
            <a:pPr algn="just"/>
            <a:r>
              <a:rPr lang="en-IN" sz="2000" dirty="0" smtClean="0">
                <a:solidFill>
                  <a:srgbClr val="0070C0"/>
                </a:solidFill>
              </a:rPr>
              <a:t>The </a:t>
            </a:r>
            <a:r>
              <a:rPr lang="en-IN" sz="2000" dirty="0">
                <a:solidFill>
                  <a:srgbClr val="0070C0"/>
                </a:solidFill>
              </a:rPr>
              <a:t>ratio of </a:t>
            </a:r>
            <a:r>
              <a:rPr lang="en-IN" sz="2000" dirty="0" err="1">
                <a:solidFill>
                  <a:srgbClr val="0070C0"/>
                </a:solidFill>
              </a:rPr>
              <a:t>A</a:t>
            </a:r>
            <a:r>
              <a:rPr lang="en-IN" sz="2000" baseline="-25000" dirty="0" err="1">
                <a:solidFill>
                  <a:srgbClr val="0070C0"/>
                </a:solidFill>
              </a:rPr>
              <a:t>r</a:t>
            </a:r>
            <a:r>
              <a:rPr lang="en-IN" sz="2000" dirty="0">
                <a:solidFill>
                  <a:srgbClr val="0070C0"/>
                </a:solidFill>
              </a:rPr>
              <a:t> to </a:t>
            </a:r>
            <a:r>
              <a:rPr lang="en-IN" sz="2000" dirty="0" smtClean="0">
                <a:solidFill>
                  <a:srgbClr val="0070C0"/>
                </a:solidFill>
              </a:rPr>
              <a:t>A</a:t>
            </a:r>
            <a:r>
              <a:rPr lang="en-IN" sz="2000" baseline="-25000" dirty="0" smtClean="0">
                <a:solidFill>
                  <a:srgbClr val="0070C0"/>
                </a:solidFill>
              </a:rPr>
              <a:t>C,</a:t>
            </a:r>
            <a:r>
              <a:rPr lang="en-IN" sz="2000" dirty="0" smtClean="0">
                <a:solidFill>
                  <a:srgbClr val="0070C0"/>
                </a:solidFill>
              </a:rPr>
              <a:t> </a:t>
            </a:r>
            <a:r>
              <a:rPr lang="en-IN" sz="2000" dirty="0">
                <a:solidFill>
                  <a:srgbClr val="0070C0"/>
                </a:solidFill>
              </a:rPr>
              <a:t>called modulation </a:t>
            </a:r>
            <a:r>
              <a:rPr lang="en-IN" sz="2000" dirty="0" smtClean="0">
                <a:solidFill>
                  <a:srgbClr val="0070C0"/>
                </a:solidFill>
              </a:rPr>
              <a:t>index, controls </a:t>
            </a:r>
            <a:r>
              <a:rPr lang="en-IN" sz="2000" dirty="0">
                <a:solidFill>
                  <a:srgbClr val="0070C0"/>
                </a:solidFill>
              </a:rPr>
              <a:t>the output voltage.</a:t>
            </a:r>
          </a:p>
          <a:p>
            <a:pPr algn="just"/>
            <a:endParaRPr lang="en-IN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4752634" y="2252371"/>
            <a:ext cx="7011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b="1" dirty="0" err="1" smtClean="0"/>
              <a:t>A</a:t>
            </a:r>
            <a:r>
              <a:rPr lang="en-IN" sz="2000" b="1" baseline="-25000" dirty="0" err="1" smtClean="0"/>
              <a:t>r</a:t>
            </a:r>
            <a:r>
              <a:rPr lang="en-IN" sz="2000" b="1" dirty="0" smtClean="0"/>
              <a:t> &gt; A</a:t>
            </a:r>
            <a:r>
              <a:rPr lang="en-IN" sz="2000" b="1" baseline="-25000" dirty="0" smtClean="0"/>
              <a:t>C</a:t>
            </a:r>
            <a:endParaRPr lang="en-IN" sz="2000" b="1" baseline="-25000" dirty="0"/>
          </a:p>
        </p:txBody>
      </p:sp>
      <p:sp>
        <p:nvSpPr>
          <p:cNvPr id="12" name="TextBox 11"/>
          <p:cNvSpPr txBox="1"/>
          <p:nvPr/>
        </p:nvSpPr>
        <p:spPr>
          <a:xfrm>
            <a:off x="4758078" y="3232085"/>
            <a:ext cx="7011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b="1" dirty="0" err="1" smtClean="0"/>
              <a:t>A</a:t>
            </a:r>
            <a:r>
              <a:rPr lang="en-IN" sz="2000" b="1" baseline="-25000" dirty="0" err="1" smtClean="0"/>
              <a:t>r</a:t>
            </a:r>
            <a:r>
              <a:rPr lang="en-IN" sz="2000" b="1" dirty="0" smtClean="0"/>
              <a:t> &lt; A</a:t>
            </a:r>
            <a:r>
              <a:rPr lang="en-IN" sz="2000" b="1" baseline="-25000" dirty="0" smtClean="0"/>
              <a:t>C</a:t>
            </a:r>
            <a:endParaRPr lang="en-IN" sz="2000" b="1" baseline="-25000" dirty="0"/>
          </a:p>
        </p:txBody>
      </p:sp>
    </p:spTree>
    <p:extLst>
      <p:ext uri="{BB962C8B-B14F-4D97-AF65-F5344CB8AC3E}">
        <p14:creationId xmlns="" xmlns:p14="http://schemas.microsoft.com/office/powerpoint/2010/main" val="3137832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217718"/>
                <a:ext cx="10932886" cy="6415312"/>
              </a:xfrm>
            </p:spPr>
            <p:txBody>
              <a:bodyPr>
                <a:noAutofit/>
              </a:bodyPr>
              <a:lstStyle/>
              <a:p>
                <a:pPr algn="just">
                  <a:lnSpc>
                    <a:spcPct val="100000"/>
                  </a:lnSpc>
                  <a:spcBef>
                    <a:spcPts val="0"/>
                  </a:spcBef>
                </a:pPr>
                <a:r>
                  <a:rPr lang="en-IN" dirty="0" smtClean="0">
                    <a:solidFill>
                      <a:srgbClr val="0070C0"/>
                    </a:solidFill>
                  </a:rPr>
                  <a:t>The output voltage of the inverter with single pulse modulation is given by,</a:t>
                </a:r>
              </a:p>
              <a:p>
                <a:pPr marL="0" indent="0" algn="just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6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6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6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r>
                        <a:rPr lang="en-US" sz="2600" i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nary>
                        <m:naryPr>
                          <m:chr m:val="∑"/>
                          <m:limLoc m:val="undOvr"/>
                          <m:ctrlPr>
                            <a:rPr lang="en-IN" sz="26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6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6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=1,3,5</m:t>
                          </m:r>
                        </m:sub>
                        <m:sup>
                          <m:r>
                            <a:rPr lang="en-US" sz="26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f>
                            <m:fPr>
                              <m:ctrlPr>
                                <a:rPr lang="en-IN" sz="2600" i="1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600" i="1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sSub>
                                <m:sSubPr>
                                  <m:ctrlPr>
                                    <a:rPr lang="en-IN" sz="2600" i="1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600" i="1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sz="2600" i="1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600" i="1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600" i="1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den>
                          </m:f>
                          <m:func>
                            <m:funcPr>
                              <m:ctrlPr>
                                <a:rPr lang="en-IN" sz="2600" i="1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60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en-IN" sz="2600" i="1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600" i="1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sz="2600" i="1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2600" i="1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func>
                                <m:funcPr>
                                  <m:ctrlPr>
                                    <a:rPr lang="en-IN" sz="2600" i="1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60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sz="2600" i="1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𝑛𝑑</m:t>
                                  </m:r>
                                  <m:func>
                                    <m:funcPr>
                                      <m:ctrlPr>
                                        <a:rPr lang="en-IN" sz="2600" i="1">
                                          <a:solidFill>
                                            <a:schemeClr val="accent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 sz="2600">
                                          <a:solidFill>
                                            <a:schemeClr val="accent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r>
                                        <a:rPr lang="en-US" sz="2600" i="1">
                                          <a:solidFill>
                                            <a:schemeClr val="accent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  <m:r>
                                        <a:rPr lang="en-US" sz="2600" i="1">
                                          <a:solidFill>
                                            <a:schemeClr val="accent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𝜔</m:t>
                                      </m:r>
                                      <m:r>
                                        <a:rPr lang="en-US" sz="2600" i="1">
                                          <a:solidFill>
                                            <a:schemeClr val="accent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func>
                                </m:e>
                              </m:func>
                            </m:e>
                          </m:func>
                        </m:e>
                      </m:nary>
                    </m:oMath>
                  </m:oMathPara>
                </a14:m>
                <a:endParaRPr lang="en-IN" sz="2600" dirty="0" smtClean="0">
                  <a:solidFill>
                    <a:srgbClr val="0070C0"/>
                  </a:solidFill>
                </a:endParaRPr>
              </a:p>
              <a:p>
                <a:pPr marL="0" indent="0" algn="just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6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r>
                        <a:rPr lang="en-US" sz="26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IN" sz="2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sSub>
                            <m:sSubPr>
                              <m:ctrlPr>
                                <a:rPr lang="en-IN" sz="2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r>
                            <a:rPr lang="en-US" sz="2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d>
                        <m:dPr>
                          <m:ctrlPr>
                            <a:rPr lang="en-IN" sz="2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IN" sz="2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60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sz="2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</m:func>
                          <m:func>
                            <m:funcPr>
                              <m:ctrlPr>
                                <a:rPr lang="en-IN" sz="2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60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sz="2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sz="2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func>
                          <m:r>
                            <a:rPr lang="en-US" sz="2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 </m:t>
                          </m:r>
                          <m:f>
                            <m:fPr>
                              <m:ctrlPr>
                                <a:rPr lang="en-IN" sz="2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func>
                            <m:funcPr>
                              <m:ctrlPr>
                                <a:rPr lang="en-IN" sz="2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60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sz="2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2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</m:func>
                          <m:func>
                            <m:funcPr>
                              <m:ctrlPr>
                                <a:rPr lang="en-IN" sz="2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60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sz="2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2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sz="2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func>
                          <m:r>
                            <a:rPr lang="en-US" sz="2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  <m:func>
                            <m:funcPr>
                              <m:ctrlPr>
                                <a:rPr lang="en-IN" sz="2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60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sz="2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en-US" sz="2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</m:func>
                          <m:func>
                            <m:funcPr>
                              <m:ctrlPr>
                                <a:rPr lang="en-IN" sz="2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60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sz="2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en-US" sz="2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sz="2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2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…..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en-IN" sz="2600" dirty="0" smtClean="0">
                  <a:solidFill>
                    <a:srgbClr val="0070C0"/>
                  </a:solidFill>
                </a:endParaRPr>
              </a:p>
              <a:p>
                <a:pPr marL="0" indent="0" algn="just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6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6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6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  <m:r>
                            <a:rPr lang="en-IN" sz="26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600" i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6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6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sSub>
                            <m:sSubPr>
                              <m:ctrlPr>
                                <a:rPr lang="en-IN" sz="2600" i="1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600" i="1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600" i="1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r>
                            <a:rPr lang="en-US" sz="26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func>
                        <m:funcPr>
                          <m:ctrlPr>
                            <a:rPr lang="en-IN" sz="26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60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f>
                            <m:fPr>
                              <m:ctrlPr>
                                <a:rPr lang="en-IN" sz="2600" i="1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600" i="1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2600" i="1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func>
                            <m:funcPr>
                              <m:ctrlPr>
                                <a:rPr lang="en-IN" sz="2600" i="1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60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sz="2600" i="1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func>
                                <m:funcPr>
                                  <m:ctrlPr>
                                    <a:rPr lang="en-IN" sz="2600" i="1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60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sz="2600" i="1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  <m:r>
                                    <a:rPr lang="en-US" sz="2600" i="1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func>
                            </m:e>
                          </m:func>
                        </m:e>
                      </m:func>
                      <m:r>
                        <a:rPr lang="en-US" sz="2600" i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6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6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sSub>
                            <m:sSubPr>
                              <m:ctrlPr>
                                <a:rPr lang="en-IN" sz="2600" i="1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600" i="1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600" i="1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r>
                            <a:rPr lang="en-US" sz="26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func>
                        <m:funcPr>
                          <m:ctrlPr>
                            <a:rPr lang="en-IN" sz="26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60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sz="26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func>
                            <m:funcPr>
                              <m:ctrlPr>
                                <a:rPr lang="en-IN" sz="2600" i="1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60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sz="2600" i="1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sz="2600" i="1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func>
                        </m:e>
                      </m:func>
                    </m:oMath>
                  </m:oMathPara>
                </a14:m>
                <a:endParaRPr lang="en-IN" sz="2600" dirty="0" smtClean="0">
                  <a:solidFill>
                    <a:srgbClr val="0070C0"/>
                  </a:solidFill>
                </a:endParaRPr>
              </a:p>
              <a:p>
                <a:pPr marL="0" indent="0" algn="just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6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  <m:r>
                            <a:rPr lang="en-IN" sz="2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IN" sz="26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sz="26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sSub>
                            <m:sSubPr>
                              <m:ctrlPr>
                                <a:rPr lang="en-IN" sz="2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r>
                            <a:rPr lang="en-US" sz="2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func>
                        <m:funcPr>
                          <m:ctrlPr>
                            <a:rPr lang="en-US" sz="26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600" i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IN" sz="26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</m:func>
                      <m:r>
                        <a:rPr lang="en-IN" sz="2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−−−−−−−−−</m:t>
                      </m:r>
                      <m:r>
                        <a:rPr lang="en-IN" sz="2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IN" sz="2600" dirty="0" smtClean="0">
                  <a:solidFill>
                    <a:srgbClr val="0070C0"/>
                  </a:solidFill>
                </a:endParaRPr>
              </a:p>
              <a:p>
                <a:pPr algn="just"/>
                <a:r>
                  <a:rPr lang="en-US" dirty="0">
                    <a:solidFill>
                      <a:schemeClr val="accent2">
                        <a:lumMod val="75000"/>
                      </a:schemeClr>
                    </a:solidFill>
                  </a:rPr>
                  <a:t>If </a:t>
                </a:r>
                <a:r>
                  <a:rPr lang="en-US" dirty="0" err="1">
                    <a:solidFill>
                      <a:schemeClr val="accent2">
                        <a:lumMod val="75000"/>
                      </a:schemeClr>
                    </a:solidFill>
                  </a:rPr>
                  <a:t>nd</a:t>
                </a:r>
                <a:r>
                  <a:rPr lang="en-US" dirty="0">
                    <a:solidFill>
                      <a:schemeClr val="accent2">
                        <a:lumMod val="75000"/>
                      </a:schemeClr>
                    </a:solidFill>
                  </a:rPr>
                  <a:t> = π or d=π/n, then n</a:t>
                </a:r>
                <a:r>
                  <a:rPr lang="en-US" baseline="30000" dirty="0">
                    <a:solidFill>
                      <a:schemeClr val="accent2">
                        <a:lumMod val="75000"/>
                      </a:schemeClr>
                    </a:solidFill>
                  </a:rPr>
                  <a:t>th</a:t>
                </a:r>
                <a:r>
                  <a:rPr lang="en-US" dirty="0">
                    <a:solidFill>
                      <a:schemeClr val="accent2">
                        <a:lumMod val="75000"/>
                      </a:schemeClr>
                    </a:solidFill>
                  </a:rPr>
                  <a:t> harmonic will be eliminated from the inverter output voltage</a:t>
                </a:r>
                <a:r>
                  <a:rPr lang="en-US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.</a:t>
                </a:r>
              </a:p>
              <a:p>
                <a:pPr algn="just"/>
                <a:r>
                  <a:rPr lang="en-US" dirty="0" smtClean="0">
                    <a:solidFill>
                      <a:srgbClr val="0070C0"/>
                    </a:solidFill>
                  </a:rPr>
                  <a:t>For example, for eliminating third harmonic, 3d = π. </a:t>
                </a:r>
                <a:r>
                  <a:rPr lang="en-US" dirty="0" err="1">
                    <a:solidFill>
                      <a:srgbClr val="0070C0"/>
                    </a:solidFill>
                  </a:rPr>
                  <a:t>i.e</a:t>
                </a:r>
                <a:r>
                  <a:rPr lang="en-US" dirty="0">
                    <a:solidFill>
                      <a:srgbClr val="0070C0"/>
                    </a:solidFill>
                  </a:rPr>
                  <a:t> pulse width,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/3= </m:t>
                    </m:r>
                    <m:sSup>
                      <m:sSupPr>
                        <m:ctrlPr>
                          <a:rPr lang="en-IN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120</m:t>
                        </m:r>
                      </m:e>
                      <m:sup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dirty="0" smtClean="0">
                    <a:solidFill>
                      <a:srgbClr val="0070C0"/>
                    </a:solidFill>
                  </a:rPr>
                  <a:t>.</a:t>
                </a:r>
                <a:endParaRPr lang="en-IN" dirty="0" smtClean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217718"/>
                <a:ext cx="8199665" cy="6415312"/>
              </a:xfrm>
              <a:blipFill>
                <a:blip r:embed="rId2"/>
                <a:stretch>
                  <a:fillRect l="-1004" t="-951" r="-111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773779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028246"/>
          </a:xfrm>
        </p:spPr>
        <p:txBody>
          <a:bodyPr/>
          <a:lstStyle/>
          <a:p>
            <a:r>
              <a:rPr lang="en-IN" b="1" dirty="0" smtClean="0">
                <a:solidFill>
                  <a:srgbClr val="0070C0"/>
                </a:solidFill>
                <a:latin typeface="AR JULIAN" panose="02000000000000000000" pitchFamily="2" charset="0"/>
              </a:rPr>
              <a:t>Inference from Single PWM</a:t>
            </a:r>
            <a:endParaRPr lang="en-IN" b="1" dirty="0">
              <a:solidFill>
                <a:srgbClr val="0070C0"/>
              </a:solidFill>
              <a:latin typeface="AR JULIAN" panose="02000000000000000000" pitchFamily="2" charset="0"/>
            </a:endParaRPr>
          </a:p>
        </p:txBody>
      </p:sp>
      <p:pic>
        <p:nvPicPr>
          <p:cNvPr id="4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6898" y="1443940"/>
            <a:ext cx="4034730" cy="4927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4484915" y="1603600"/>
            <a:ext cx="4430486" cy="446337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dirty="0">
                <a:solidFill>
                  <a:srgbClr val="0070C0"/>
                </a:solidFill>
              </a:rPr>
              <a:t>3</a:t>
            </a:r>
            <a:r>
              <a:rPr lang="en-US" baseline="30000" dirty="0">
                <a:solidFill>
                  <a:srgbClr val="0070C0"/>
                </a:solidFill>
              </a:rPr>
              <a:t>rd</a:t>
            </a:r>
            <a:r>
              <a:rPr lang="en-US" dirty="0">
                <a:solidFill>
                  <a:srgbClr val="0070C0"/>
                </a:solidFill>
              </a:rPr>
              <a:t>, 5</a:t>
            </a:r>
            <a:r>
              <a:rPr lang="en-US" baseline="30000" dirty="0">
                <a:solidFill>
                  <a:srgbClr val="0070C0"/>
                </a:solidFill>
              </a:rPr>
              <a:t>th</a:t>
            </a:r>
            <a:r>
              <a:rPr lang="en-US" dirty="0">
                <a:solidFill>
                  <a:srgbClr val="0070C0"/>
                </a:solidFill>
              </a:rPr>
              <a:t> &amp; 7</a:t>
            </a:r>
            <a:r>
              <a:rPr lang="en-US" baseline="30000" dirty="0">
                <a:solidFill>
                  <a:srgbClr val="0070C0"/>
                </a:solidFill>
              </a:rPr>
              <a:t>th</a:t>
            </a:r>
            <a:r>
              <a:rPr lang="en-US" dirty="0">
                <a:solidFill>
                  <a:srgbClr val="0070C0"/>
                </a:solidFill>
              </a:rPr>
              <a:t> harmonics dominate when the voltage is </a:t>
            </a:r>
            <a:r>
              <a:rPr lang="en-US" dirty="0" smtClean="0">
                <a:solidFill>
                  <a:srgbClr val="0070C0"/>
                </a:solidFill>
              </a:rPr>
              <a:t>reduced.</a:t>
            </a:r>
          </a:p>
          <a:p>
            <a:pPr algn="just"/>
            <a:endParaRPr lang="en-US" dirty="0" smtClean="0">
              <a:solidFill>
                <a:srgbClr val="0070C0"/>
              </a:solidFill>
            </a:endParaRPr>
          </a:p>
          <a:p>
            <a:pPr algn="just"/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A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large amount of harmonics is introduced at lower output voltages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</a:p>
          <a:p>
            <a:pPr algn="just"/>
            <a:endParaRPr lang="en-US" dirty="0">
              <a:solidFill>
                <a:srgbClr val="0070C0"/>
              </a:solidFill>
            </a:endParaRPr>
          </a:p>
          <a:p>
            <a:pPr algn="just"/>
            <a:r>
              <a:rPr lang="en-US" dirty="0">
                <a:solidFill>
                  <a:srgbClr val="0070C0"/>
                </a:solidFill>
              </a:rPr>
              <a:t>Harmonic content can be reduced by having many pulses in each half cycle of output </a:t>
            </a:r>
            <a:r>
              <a:rPr lang="en-US" dirty="0" smtClean="0">
                <a:solidFill>
                  <a:srgbClr val="0070C0"/>
                </a:solidFill>
              </a:rPr>
              <a:t>voltage.</a:t>
            </a:r>
            <a:endParaRPr lang="en-IN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05176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9561"/>
          </a:xfrm>
        </p:spPr>
        <p:txBody>
          <a:bodyPr/>
          <a:lstStyle/>
          <a:p>
            <a:r>
              <a:rPr lang="en-IN" b="1" dirty="0" smtClean="0">
                <a:solidFill>
                  <a:srgbClr val="0070C0"/>
                </a:solidFill>
                <a:latin typeface="AR JULIAN" panose="02000000000000000000" pitchFamily="2" charset="0"/>
              </a:rPr>
              <a:t>Multiple Pulse Modulation</a:t>
            </a:r>
            <a:endParaRPr lang="en-IN" b="1" dirty="0">
              <a:solidFill>
                <a:srgbClr val="0070C0"/>
              </a:solidFill>
              <a:latin typeface="AR JULI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367" y="1320801"/>
            <a:ext cx="8384718" cy="1857829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In this method, many pulses having equal widths are produced per every half cycle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</a:p>
          <a:p>
            <a:pPr algn="just"/>
            <a:r>
              <a:rPr lang="en-US" dirty="0">
                <a:solidFill>
                  <a:srgbClr val="0070C0"/>
                </a:solidFill>
              </a:rPr>
              <a:t>The gating signals are produced by comparing reference signal with triangular carrier wave</a:t>
            </a:r>
            <a:r>
              <a:rPr lang="en-US" dirty="0" smtClean="0">
                <a:solidFill>
                  <a:srgbClr val="0070C0"/>
                </a:solidFill>
              </a:rPr>
              <a:t>.</a:t>
            </a:r>
            <a:endParaRPr lang="en-IN" dirty="0">
              <a:solidFill>
                <a:srgbClr val="0070C0"/>
              </a:solidFill>
            </a:endParaRPr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33256" y="3454400"/>
            <a:ext cx="3573237" cy="2830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1380" y="3582985"/>
            <a:ext cx="3361135" cy="2280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mc:AlternateContent xmlns:mc="http://schemas.openxmlformats.org/markup-compatibility/2006">
        <mc:Choice xmlns=""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2177143" y="5863770"/>
                <a:ext cx="2452914" cy="8524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6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𝜸</m:t>
                      </m:r>
                      <m:r>
                        <a:rPr lang="en-IN" sz="26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6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6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𝝅</m:t>
                          </m:r>
                          <m:r>
                            <a:rPr lang="en-IN" sz="26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IN" sz="26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  <m:r>
                            <a:rPr lang="en-IN" sz="26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𝒅</m:t>
                          </m:r>
                        </m:num>
                        <m:den>
                          <m:r>
                            <a:rPr lang="en-IN" sz="26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en-IN" sz="2600" b="1" i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sz="26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6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𝒅</m:t>
                          </m:r>
                        </m:num>
                        <m:den>
                          <m:r>
                            <a:rPr lang="en-IN" sz="26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IN" sz="2600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2857" y="5863771"/>
                <a:ext cx="1839686" cy="8524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926296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61927"/>
            <a:ext cx="7886700" cy="839561"/>
          </a:xfrm>
        </p:spPr>
        <p:txBody>
          <a:bodyPr/>
          <a:lstStyle/>
          <a:p>
            <a:r>
              <a:rPr lang="en-IN" b="1" dirty="0" smtClean="0">
                <a:solidFill>
                  <a:srgbClr val="0070C0"/>
                </a:solidFill>
                <a:latin typeface="AR JULIAN" panose="02000000000000000000" pitchFamily="2" charset="0"/>
              </a:rPr>
              <a:t>Multiple Pulse Modulation</a:t>
            </a:r>
            <a:endParaRPr lang="en-IN" b="1" dirty="0">
              <a:solidFill>
                <a:srgbClr val="0070C0"/>
              </a:solidFill>
              <a:latin typeface="AR JULI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367" y="4847771"/>
            <a:ext cx="8384718" cy="1857829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IN" dirty="0">
                <a:solidFill>
                  <a:schemeClr val="accent2">
                    <a:lumMod val="75000"/>
                  </a:schemeClr>
                </a:solidFill>
              </a:rPr>
              <a:t>Frequency of the reference signal determines the frequency of output voltage.</a:t>
            </a:r>
          </a:p>
          <a:p>
            <a:pPr algn="just"/>
            <a:r>
              <a:rPr lang="en-IN" dirty="0">
                <a:solidFill>
                  <a:srgbClr val="0070C0"/>
                </a:solidFill>
              </a:rPr>
              <a:t>The ratio of </a:t>
            </a:r>
            <a:r>
              <a:rPr lang="en-IN" dirty="0" err="1">
                <a:solidFill>
                  <a:srgbClr val="0070C0"/>
                </a:solidFill>
              </a:rPr>
              <a:t>A</a:t>
            </a:r>
            <a:r>
              <a:rPr lang="en-IN" baseline="-25000" dirty="0" err="1">
                <a:solidFill>
                  <a:srgbClr val="0070C0"/>
                </a:solidFill>
              </a:rPr>
              <a:t>r</a:t>
            </a:r>
            <a:r>
              <a:rPr lang="en-IN" dirty="0">
                <a:solidFill>
                  <a:srgbClr val="0070C0"/>
                </a:solidFill>
              </a:rPr>
              <a:t> to A</a:t>
            </a:r>
            <a:r>
              <a:rPr lang="en-IN" baseline="-25000" dirty="0">
                <a:solidFill>
                  <a:srgbClr val="0070C0"/>
                </a:solidFill>
              </a:rPr>
              <a:t>C,</a:t>
            </a:r>
            <a:r>
              <a:rPr lang="en-IN" dirty="0">
                <a:solidFill>
                  <a:srgbClr val="0070C0"/>
                </a:solidFill>
              </a:rPr>
              <a:t> called modulation index, controls the output voltage.</a:t>
            </a:r>
          </a:p>
        </p:txBody>
      </p:sp>
      <p:pic>
        <p:nvPicPr>
          <p:cNvPr id="6" name="Picture 5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1333" y="998130"/>
            <a:ext cx="4788184" cy="3878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091388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406400"/>
                <a:ext cx="10903857" cy="6096000"/>
              </a:xfrm>
            </p:spPr>
            <p:txBody>
              <a:bodyPr>
                <a:normAutofit/>
              </a:bodyPr>
              <a:lstStyle/>
              <a:p>
                <a:pPr lvl="0">
                  <a:lnSpc>
                    <a:spcPct val="120000"/>
                  </a:lnSpc>
                  <a:spcBef>
                    <a:spcPts val="0"/>
                  </a:spcBef>
                </a:pPr>
                <a:r>
                  <a:rPr lang="en-US" sz="2600" dirty="0" smtClean="0">
                    <a:solidFill>
                      <a:srgbClr val="0070C0"/>
                    </a:solidFill>
                  </a:rPr>
                  <a:t>The output voltage waveform can be expressed in Fourier series as,</a:t>
                </a:r>
                <a:endParaRPr lang="en-IN" sz="2600" dirty="0">
                  <a:solidFill>
                    <a:srgbClr val="0070C0"/>
                  </a:solidFill>
                </a:endParaRPr>
              </a:p>
              <a:p>
                <a:pPr marL="0" indent="0">
                  <a:lnSpc>
                    <a:spcPct val="12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6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6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6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r>
                        <a:rPr lang="en-US" sz="2600" i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nary>
                        <m:naryPr>
                          <m:chr m:val="∑"/>
                          <m:limLoc m:val="undOvr"/>
                          <m:ctrlPr>
                            <a:rPr lang="en-IN" sz="26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6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6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=1,3,5</m:t>
                          </m:r>
                        </m:sub>
                        <m:sup>
                          <m:r>
                            <a:rPr lang="en-US" sz="26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f>
                            <m:fPr>
                              <m:ctrlPr>
                                <a:rPr lang="en-IN" sz="2600" i="1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600" i="1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sSub>
                                <m:sSubPr>
                                  <m:ctrlPr>
                                    <a:rPr lang="en-IN" sz="2600" i="1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600" i="1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sz="2600" i="1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600" i="1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600" i="1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den>
                          </m:f>
                          <m:func>
                            <m:funcPr>
                              <m:ctrlPr>
                                <a:rPr lang="en-IN" sz="2600" i="1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func>
                                <m:funcPr>
                                  <m:ctrlPr>
                                    <a:rPr lang="en-IN" sz="2600" i="1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60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60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nγ</m:t>
                                  </m:r>
                                </m:e>
                              </m:func>
                              <m:r>
                                <m:rPr>
                                  <m:sty m:val="p"/>
                                </m:rPr>
                                <a:rPr lang="en-US" sz="260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en-IN" sz="2600" i="1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600" i="1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𝑛𝑑</m:t>
                                  </m:r>
                                </m:num>
                                <m:den>
                                  <m:r>
                                    <a:rPr lang="en-US" sz="2600" i="1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func>
                                <m:funcPr>
                                  <m:ctrlPr>
                                    <a:rPr lang="en-IN" sz="2600" i="1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60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sz="2600" i="1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sz="2600" i="1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  <m:r>
                                    <a:rPr lang="en-US" sz="2600" i="1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func>
                            </m:e>
                          </m:func>
                        </m:e>
                      </m:nary>
                    </m:oMath>
                  </m:oMathPara>
                </a14:m>
                <a:endParaRPr lang="en-IN" sz="2600" dirty="0"/>
              </a:p>
              <a:p>
                <a:pPr marL="0" indent="0">
                  <a:lnSpc>
                    <a:spcPct val="12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6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r>
                        <a:rPr lang="en-US" sz="26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IN" sz="2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  <m:sSub>
                            <m:sSubPr>
                              <m:ctrlPr>
                                <a:rPr lang="en-IN" sz="2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r>
                            <a:rPr lang="en-US" sz="2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d>
                        <m:dPr>
                          <m:ctrlPr>
                            <a:rPr lang="en-IN" sz="2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IN" sz="2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func>
                                <m:funcPr>
                                  <m:ctrlPr>
                                    <a:rPr lang="en-IN" sz="26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60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sz="26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𝛾</m:t>
                                  </m:r>
                                </m:e>
                              </m:func>
                              <m:func>
                                <m:funcPr>
                                  <m:ctrlPr>
                                    <a:rPr lang="en-IN" sz="26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60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f>
                                    <m:fPr>
                                      <m:ctrlPr>
                                        <a:rPr lang="en-IN" sz="2600" i="1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600" i="1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num>
                                    <m:den>
                                      <m:r>
                                        <a:rPr lang="en-US" sz="2600" i="1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e>
                              </m:func>
                              <m:func>
                                <m:funcPr>
                                  <m:ctrlPr>
                                    <a:rPr lang="en-IN" sz="26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60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sz="26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  <m:r>
                                    <a:rPr lang="en-US" sz="26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func>
                              <m:r>
                                <a:rPr lang="en-US" sz="2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− </m:t>
                              </m:r>
                              <m:f>
                                <m:fPr>
                                  <m:ctrlPr>
                                    <a:rPr lang="en-IN" sz="26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6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6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  <m:func>
                                <m:funcPr>
                                  <m:ctrlPr>
                                    <a:rPr lang="en-IN" sz="26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60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sz="26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  <m:r>
                                    <a:rPr lang="en-US" sz="26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𝛾</m:t>
                                  </m:r>
                                </m:e>
                              </m:func>
                              <m:func>
                                <m:funcPr>
                                  <m:ctrlPr>
                                    <a:rPr lang="en-IN" sz="26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func>
                                    <m:funcPr>
                                      <m:ctrlPr>
                                        <a:rPr lang="en-IN" sz="2600" i="1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 sz="2600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f>
                                        <m:fPr>
                                          <m:ctrlPr>
                                            <a:rPr lang="en-IN" sz="2600" i="1">
                                              <a:solidFill>
                                                <a:srgbClr val="0070C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2600" i="1">
                                              <a:solidFill>
                                                <a:srgbClr val="0070C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  <m:r>
                                            <a:rPr lang="en-US" sz="2600" i="1">
                                              <a:solidFill>
                                                <a:srgbClr val="0070C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𝑑</m:t>
                                          </m:r>
                                        </m:num>
                                        <m:den>
                                          <m:r>
                                            <a:rPr lang="en-US" sz="2600" i="1">
                                              <a:solidFill>
                                                <a:srgbClr val="0070C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den>
                                      </m:f>
                                    </m:e>
                                  </m:func>
                                  <m:r>
                                    <m:rPr>
                                      <m:sty m:val="p"/>
                                    </m:rPr>
                                    <a:rPr lang="en-US" sz="260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sz="26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  <m:r>
                                    <a:rPr lang="en-US" sz="26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  <m:r>
                                    <a:rPr lang="en-US" sz="26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func>
                            </m:e>
                            <m:e>
                              <m:r>
                                <a:rPr lang="en-US" sz="2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IN" sz="26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6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6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den>
                              </m:f>
                              <m:func>
                                <m:funcPr>
                                  <m:ctrlPr>
                                    <a:rPr lang="en-IN" sz="26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60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sz="26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  <m:r>
                                    <a:rPr lang="en-US" sz="26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𝛾</m:t>
                                  </m:r>
                                </m:e>
                              </m:func>
                              <m:func>
                                <m:funcPr>
                                  <m:ctrlPr>
                                    <a:rPr lang="en-IN" sz="26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func>
                                    <m:funcPr>
                                      <m:ctrlPr>
                                        <a:rPr lang="en-IN" sz="2600" i="1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 sz="2600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f>
                                        <m:fPr>
                                          <m:ctrlPr>
                                            <a:rPr lang="en-IN" sz="2600" i="1">
                                              <a:solidFill>
                                                <a:srgbClr val="0070C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2600" i="1">
                                              <a:solidFill>
                                                <a:srgbClr val="0070C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5</m:t>
                                          </m:r>
                                          <m:r>
                                            <a:rPr lang="en-US" sz="2600" i="1">
                                              <a:solidFill>
                                                <a:srgbClr val="0070C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𝑑</m:t>
                                          </m:r>
                                        </m:num>
                                        <m:den>
                                          <m:r>
                                            <a:rPr lang="en-US" sz="2600" i="1">
                                              <a:solidFill>
                                                <a:srgbClr val="0070C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den>
                                      </m:f>
                                    </m:e>
                                  </m:func>
                                  <m:r>
                                    <m:rPr>
                                      <m:sty m:val="p"/>
                                    </m:rPr>
                                    <a:rPr lang="en-US" sz="260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sz="26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  <m:r>
                                    <a:rPr lang="en-US" sz="26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  <m:r>
                                    <a:rPr lang="en-US" sz="26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sz="26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…..</m:t>
                                  </m:r>
                                </m:e>
                              </m:func>
                            </m:e>
                          </m:eqArr>
                        </m:e>
                      </m:d>
                    </m:oMath>
                  </m:oMathPara>
                </a14:m>
                <a:endParaRPr lang="en-IN" sz="2600" dirty="0"/>
              </a:p>
              <a:p>
                <a:pPr marL="0" indent="0">
                  <a:lnSpc>
                    <a:spcPct val="12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6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6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6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  <m:r>
                            <a:rPr lang="en-IN" sz="26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600" i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6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6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  <m:sSub>
                            <m:sSubPr>
                              <m:ctrlPr>
                                <a:rPr lang="en-IN" sz="2600" i="1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600" i="1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600" i="1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r>
                            <a:rPr lang="en-US" sz="26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func>
                        <m:funcPr>
                          <m:ctrlPr>
                            <a:rPr lang="en-IN" sz="26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func>
                            <m:funcPr>
                              <m:ctrlPr>
                                <a:rPr lang="en-IN" sz="2600" i="1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60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m:rPr>
                                  <m:sty m:val="p"/>
                                </m:rPr>
                                <a:rPr lang="en-US" sz="260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γ</m:t>
                              </m:r>
                            </m:e>
                          </m:func>
                          <m:r>
                            <m:rPr>
                              <m:sty m:val="p"/>
                            </m:rPr>
                            <a:rPr lang="en-US" sz="260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f>
                            <m:fPr>
                              <m:ctrlPr>
                                <a:rPr lang="en-IN" sz="2600" i="1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600" i="1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num>
                            <m:den>
                              <m:r>
                                <a:rPr lang="en-US" sz="2600" i="1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func>
                            <m:funcPr>
                              <m:ctrlPr>
                                <a:rPr lang="en-IN" sz="2600" i="1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60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sz="2600" i="1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sz="2600" i="1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func>
                        </m:e>
                      </m:func>
                    </m:oMath>
                  </m:oMathPara>
                </a14:m>
                <a:endParaRPr lang="en-IN" sz="2600" dirty="0" smtClean="0"/>
              </a:p>
              <a:p>
                <a:pPr marL="0" indent="0">
                  <a:lnSpc>
                    <a:spcPct val="12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6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  <m:r>
                            <a:rPr lang="en-IN" sz="2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IN" sz="26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sz="26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  <m:sSub>
                            <m:sSubPr>
                              <m:ctrlPr>
                                <a:rPr lang="en-IN" sz="2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r>
                            <a:rPr lang="en-US" sz="2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func>
                        <m:funcPr>
                          <m:ctrlPr>
                            <a:rPr lang="en-IN" sz="2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func>
                            <m:funcPr>
                              <m:ctrlPr>
                                <a:rPr lang="en-IN" sz="2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60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m:rPr>
                                  <m:sty m:val="p"/>
                                </m:rPr>
                                <a:rPr lang="en-US" sz="260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γ</m:t>
                              </m:r>
                            </m:e>
                          </m:func>
                          <m:r>
                            <m:rPr>
                              <m:sty m:val="p"/>
                            </m:rPr>
                            <a:rPr lang="en-US" sz="260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f>
                            <m:fPr>
                              <m:ctrlPr>
                                <a:rPr lang="en-IN" sz="2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num>
                            <m:den>
                              <m:r>
                                <a:rPr lang="en-US" sz="2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func>
                      <m:r>
                        <a:rPr lang="en-IN" sz="2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−−−−−−</m:t>
                      </m:r>
                      <m:r>
                        <a:rPr lang="en-IN" sz="2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IN" sz="26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406400"/>
                <a:ext cx="8177893" cy="6096000"/>
              </a:xfrm>
              <a:blipFill>
                <a:blip r:embed="rId2"/>
                <a:stretch>
                  <a:fillRect l="-838" t="-10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1438806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333829"/>
                <a:ext cx="10903857" cy="6168571"/>
              </a:xfrm>
            </p:spPr>
            <p:txBody>
              <a:bodyPr>
                <a:noAutofit/>
              </a:bodyPr>
              <a:lstStyle/>
              <a:p>
                <a:pPr>
                  <a:lnSpc>
                    <a:spcPct val="140000"/>
                  </a:lnSpc>
                  <a:spcBef>
                    <a:spcPts val="0"/>
                  </a:spcBef>
                </a:pPr>
                <a:r>
                  <a:rPr lang="en-US" dirty="0" smtClean="0">
                    <a:solidFill>
                      <a:srgbClr val="0070C0"/>
                    </a:solidFill>
                  </a:rPr>
                  <a:t>For example, take pulse width 2d = 72</a:t>
                </a:r>
                <a:r>
                  <a:rPr lang="en-US" baseline="30000" dirty="0">
                    <a:solidFill>
                      <a:srgbClr val="0070C0"/>
                    </a:solidFill>
                  </a:rPr>
                  <a:t>0</a:t>
                </a:r>
                <a:r>
                  <a:rPr lang="en-US" dirty="0">
                    <a:solidFill>
                      <a:srgbClr val="0070C0"/>
                    </a:solidFill>
                  </a:rPr>
                  <a:t>.</a:t>
                </a:r>
                <a:endParaRPr lang="en-US" sz="2600" b="1" dirty="0" smtClean="0">
                  <a:solidFill>
                    <a:srgbClr val="0070C0"/>
                  </a:solidFill>
                </a:endParaRPr>
              </a:p>
              <a:p>
                <a:pPr>
                  <a:lnSpc>
                    <a:spcPct val="140000"/>
                  </a:lnSpc>
                  <a:spcBef>
                    <a:spcPts val="0"/>
                  </a:spcBef>
                </a:pPr>
                <a:r>
                  <a:rPr lang="en-US" sz="2600" b="1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In </a:t>
                </a:r>
                <a:r>
                  <a:rPr lang="en-US" sz="2600" b="1" dirty="0">
                    <a:solidFill>
                      <a:schemeClr val="accent2">
                        <a:lumMod val="75000"/>
                      </a:schemeClr>
                    </a:solidFill>
                  </a:rPr>
                  <a:t>single pulse modulation</a:t>
                </a:r>
                <a:r>
                  <a:rPr lang="en-US" sz="2600" dirty="0">
                    <a:solidFill>
                      <a:schemeClr val="accent2">
                        <a:lumMod val="75000"/>
                      </a:schemeClr>
                    </a:solidFill>
                  </a:rPr>
                  <a:t>, the peak value of fundamental voltage is,</a:t>
                </a:r>
                <a:endParaRPr lang="en-IN" sz="2600" dirty="0">
                  <a:solidFill>
                    <a:schemeClr val="accent2">
                      <a:lumMod val="75000"/>
                    </a:schemeClr>
                  </a:solidFill>
                </a:endParaRPr>
              </a:p>
              <a:p>
                <a:pPr marL="0" indent="0">
                  <a:lnSpc>
                    <a:spcPct val="14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6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  <m:r>
                            <a:rPr lang="en-US" sz="2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2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sz="26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IN" sz="2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sSub>
                            <m:sSubPr>
                              <m:ctrlPr>
                                <a:rPr lang="en-IN" sz="2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sub>
                          </m:sSub>
                        </m:num>
                        <m:den>
                          <m:r>
                            <a:rPr lang="en-US" sz="2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r>
                        <a:rPr lang="en-US" sz="26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en-IN" sz="2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60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sz="2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</m:func>
                      <m:r>
                        <a:rPr lang="en-US" sz="26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IN" sz="2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sSub>
                            <m:sSubPr>
                              <m:ctrlPr>
                                <a:rPr lang="en-IN" sz="2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sub>
                          </m:sSub>
                        </m:num>
                        <m:den>
                          <m:r>
                            <a:rPr lang="en-US" sz="2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r>
                        <a:rPr lang="en-US" sz="26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en-IN" sz="2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60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sz="2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36</m:t>
                          </m:r>
                        </m:e>
                      </m:func>
                      <m:r>
                        <a:rPr lang="en-US" sz="26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600" b="1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2600" b="1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600" b="1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𝟕𝟒𝟖𝟒</m:t>
                      </m:r>
                      <m:r>
                        <a:rPr lang="en-US" sz="2600" b="1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IN" sz="2600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600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US" sz="2600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</m:sub>
                      </m:sSub>
                    </m:oMath>
                  </m:oMathPara>
                </a14:m>
                <a:endParaRPr lang="en-IN" sz="2600" dirty="0"/>
              </a:p>
              <a:p>
                <a:pPr>
                  <a:lnSpc>
                    <a:spcPct val="140000"/>
                  </a:lnSpc>
                  <a:spcBef>
                    <a:spcPts val="0"/>
                  </a:spcBef>
                </a:pPr>
                <a:r>
                  <a:rPr lang="en-US" sz="2600" b="1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In two pulse modulation</a:t>
                </a:r>
                <a:r>
                  <a:rPr lang="en-US" sz="2600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, the peak value of fundamental voltage is,</a:t>
                </a:r>
                <a:endParaRPr lang="en-IN" sz="2600" dirty="0">
                  <a:solidFill>
                    <a:schemeClr val="accent2">
                      <a:lumMod val="75000"/>
                    </a:schemeClr>
                  </a:solidFill>
                </a:endParaRPr>
              </a:p>
              <a:p>
                <a:pPr marL="0" indent="0">
                  <a:lnSpc>
                    <a:spcPct val="14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6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  <m:r>
                            <a:rPr lang="en-US" sz="2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2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sz="26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IN" sz="2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  <m:sSub>
                            <m:sSubPr>
                              <m:ctrlPr>
                                <a:rPr lang="en-IN" sz="2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sub>
                          </m:sSub>
                        </m:num>
                        <m:den>
                          <m:r>
                            <a:rPr lang="en-US" sz="2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r>
                        <a:rPr lang="en-US" sz="26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en-IN" sz="2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60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sz="2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</m:func>
                      <m:func>
                        <m:funcPr>
                          <m:ctrlPr>
                            <a:rPr lang="en-IN" sz="2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60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f>
                            <m:fPr>
                              <m:ctrlPr>
                                <a:rPr lang="en-IN" sz="2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num>
                            <m:den>
                              <m:r>
                                <a:rPr lang="en-US" sz="2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IN" sz="2600" dirty="0"/>
              </a:p>
              <a:p>
                <a:pPr marL="0" indent="0">
                  <a:lnSpc>
                    <a:spcPct val="14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60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sz="260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IN" sz="26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6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180−72</m:t>
                          </m:r>
                        </m:num>
                        <m:den>
                          <m:r>
                            <a:rPr lang="en-US" sz="26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600" i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en-IN" sz="26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6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36</m:t>
                          </m:r>
                        </m:num>
                        <m:den>
                          <m:r>
                            <a:rPr lang="en-IN" sz="26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600" i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IN" sz="26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6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54</m:t>
                          </m:r>
                        </m:e>
                        <m:sup>
                          <m:r>
                            <a:rPr lang="en-US" sz="26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en-IN" sz="2600" dirty="0"/>
              </a:p>
              <a:p>
                <a:pPr marL="0" indent="0">
                  <a:lnSpc>
                    <a:spcPct val="14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6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  <m:r>
                            <a:rPr lang="en-US" sz="2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2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sz="26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IN" sz="2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  <m:sSub>
                            <m:sSubPr>
                              <m:ctrlPr>
                                <a:rPr lang="en-IN" sz="2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sub>
                          </m:sSub>
                        </m:num>
                        <m:den>
                          <m:r>
                            <a:rPr lang="en-US" sz="2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r>
                        <a:rPr lang="en-US" sz="26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en-IN" sz="2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60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sz="2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54</m:t>
                          </m:r>
                        </m:e>
                      </m:func>
                      <m:func>
                        <m:funcPr>
                          <m:ctrlPr>
                            <a:rPr lang="en-IN" sz="2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60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sz="2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e>
                      </m:func>
                      <m:r>
                        <a:rPr lang="en-US" sz="26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600" b="1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2600" b="1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600" b="1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𝟔𝟑𝟕</m:t>
                      </m:r>
                      <m:r>
                        <a:rPr lang="en-US" sz="2600" b="1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IN" sz="2600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600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US" sz="2600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</m:sub>
                      </m:sSub>
                    </m:oMath>
                  </m:oMathPara>
                </a14:m>
                <a:endParaRPr lang="en-IN" sz="26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333830"/>
                <a:ext cx="8177893" cy="6168571"/>
              </a:xfrm>
              <a:blipFill>
                <a:blip r:embed="rId2"/>
                <a:stretch>
                  <a:fillRect l="-95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2554939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9561"/>
          </a:xfrm>
        </p:spPr>
        <p:txBody>
          <a:bodyPr/>
          <a:lstStyle/>
          <a:p>
            <a:r>
              <a:rPr lang="en-IN" b="1" dirty="0" smtClean="0">
                <a:solidFill>
                  <a:srgbClr val="0070C0"/>
                </a:solidFill>
                <a:latin typeface="AR JULIAN" panose="02000000000000000000" pitchFamily="2" charset="0"/>
              </a:rPr>
              <a:t>Multiple Pulse Modulation</a:t>
            </a:r>
            <a:endParaRPr lang="en-IN" b="1" dirty="0">
              <a:solidFill>
                <a:srgbClr val="0070C0"/>
              </a:solidFill>
              <a:latin typeface="AR JULI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367" y="1320801"/>
            <a:ext cx="8384718" cy="5109029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sz="2600" dirty="0">
                <a:solidFill>
                  <a:schemeClr val="accent2">
                    <a:lumMod val="75000"/>
                  </a:schemeClr>
                </a:solidFill>
              </a:rPr>
              <a:t>It is seen from the above that the fundamental component of output voltage is low for two pulse modulation than it is for single pulse </a:t>
            </a:r>
            <a:r>
              <a:rPr lang="en-US" sz="2600" dirty="0" smtClean="0">
                <a:solidFill>
                  <a:schemeClr val="accent2">
                    <a:lumMod val="75000"/>
                  </a:schemeClr>
                </a:solidFill>
              </a:rPr>
              <a:t>modulation.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sz="2600" dirty="0" smtClean="0">
                <a:solidFill>
                  <a:srgbClr val="0070C0"/>
                </a:solidFill>
              </a:rPr>
              <a:t>But lower </a:t>
            </a:r>
            <a:r>
              <a:rPr lang="en-US" sz="2600" dirty="0">
                <a:solidFill>
                  <a:srgbClr val="0070C0"/>
                </a:solidFill>
              </a:rPr>
              <a:t>order harmonics are eliminated and higher order harmonics are increased. But higher order harmonics can be filtered </a:t>
            </a:r>
            <a:r>
              <a:rPr lang="en-US" sz="2600" dirty="0" smtClean="0">
                <a:solidFill>
                  <a:srgbClr val="0070C0"/>
                </a:solidFill>
              </a:rPr>
              <a:t>easily.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sz="2600" dirty="0" smtClean="0">
                <a:solidFill>
                  <a:schemeClr val="accent2">
                    <a:lumMod val="75000"/>
                  </a:schemeClr>
                </a:solidFill>
              </a:rPr>
              <a:t>This </a:t>
            </a:r>
            <a:r>
              <a:rPr lang="en-US" sz="2600" dirty="0">
                <a:solidFill>
                  <a:schemeClr val="accent2">
                    <a:lumMod val="75000"/>
                  </a:schemeClr>
                </a:solidFill>
              </a:rPr>
              <a:t>scheme is advantageous than single pulse </a:t>
            </a:r>
            <a:r>
              <a:rPr lang="en-US" sz="2600" dirty="0" smtClean="0">
                <a:solidFill>
                  <a:schemeClr val="accent2">
                    <a:lumMod val="75000"/>
                  </a:schemeClr>
                </a:solidFill>
              </a:rPr>
              <a:t>modulation.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sz="2600" dirty="0" smtClean="0">
                <a:solidFill>
                  <a:srgbClr val="0070C0"/>
                </a:solidFill>
              </a:rPr>
              <a:t>But </a:t>
            </a:r>
            <a:r>
              <a:rPr lang="en-US" sz="2600" dirty="0">
                <a:solidFill>
                  <a:srgbClr val="0070C0"/>
                </a:solidFill>
              </a:rPr>
              <a:t>large number of pulses per half cycle requires frequent turn on and turn off </a:t>
            </a:r>
            <a:r>
              <a:rPr lang="en-US" sz="2600" dirty="0" err="1" smtClean="0">
                <a:solidFill>
                  <a:srgbClr val="0070C0"/>
                </a:solidFill>
              </a:rPr>
              <a:t>thyristors</a:t>
            </a:r>
            <a:r>
              <a:rPr lang="en-US" sz="2600" dirty="0" smtClean="0">
                <a:solidFill>
                  <a:srgbClr val="0070C0"/>
                </a:solidFill>
              </a:rPr>
              <a:t>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sz="2600" dirty="0" smtClean="0">
                <a:solidFill>
                  <a:schemeClr val="accent2">
                    <a:lumMod val="75000"/>
                  </a:schemeClr>
                </a:solidFill>
              </a:rPr>
              <a:t>This </a:t>
            </a:r>
            <a:r>
              <a:rPr lang="en-US" sz="2600" dirty="0">
                <a:solidFill>
                  <a:schemeClr val="accent2">
                    <a:lumMod val="75000"/>
                  </a:schemeClr>
                </a:solidFill>
              </a:rPr>
              <a:t>will increase switching losses</a:t>
            </a:r>
            <a:r>
              <a:rPr lang="en-US" sz="2600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  <a:endParaRPr lang="en-IN" sz="2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75386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9561"/>
          </a:xfrm>
        </p:spPr>
        <p:txBody>
          <a:bodyPr/>
          <a:lstStyle/>
          <a:p>
            <a:r>
              <a:rPr lang="en-IN" b="1" dirty="0" smtClean="0">
                <a:solidFill>
                  <a:srgbClr val="0070C0"/>
                </a:solidFill>
                <a:latin typeface="AR JULIAN" panose="02000000000000000000" pitchFamily="2" charset="0"/>
              </a:rPr>
              <a:t>Sinusoidal Pulse Modulation</a:t>
            </a:r>
            <a:endParaRPr lang="en-IN" b="1" dirty="0">
              <a:solidFill>
                <a:srgbClr val="0070C0"/>
              </a:solidFill>
              <a:latin typeface="AR JULI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367" y="1320800"/>
            <a:ext cx="8384718" cy="5196114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In this method, several pulses per half cycle are used as in the case of multiple pulse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modulation.</a:t>
            </a:r>
          </a:p>
          <a:p>
            <a:pPr algn="just"/>
            <a:r>
              <a:rPr lang="en-US" dirty="0" smtClean="0">
                <a:solidFill>
                  <a:srgbClr val="0070C0"/>
                </a:solidFill>
              </a:rPr>
              <a:t>But </a:t>
            </a:r>
            <a:r>
              <a:rPr lang="en-US" dirty="0">
                <a:solidFill>
                  <a:srgbClr val="0070C0"/>
                </a:solidFill>
              </a:rPr>
              <a:t>width of each pulse is modulated proportional to the amplitude of sine </a:t>
            </a:r>
            <a:r>
              <a:rPr lang="en-US" dirty="0" smtClean="0">
                <a:solidFill>
                  <a:srgbClr val="0070C0"/>
                </a:solidFill>
              </a:rPr>
              <a:t>wave.</a:t>
            </a:r>
          </a:p>
          <a:p>
            <a:pPr algn="just"/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Gate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pulses are generated by comparing sinusoidal reference signal with triangular carrier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signal.</a:t>
            </a:r>
          </a:p>
          <a:p>
            <a:pPr algn="just"/>
            <a:r>
              <a:rPr lang="en-US" dirty="0" smtClean="0">
                <a:solidFill>
                  <a:srgbClr val="0070C0"/>
                </a:solidFill>
              </a:rPr>
              <a:t>Frequency </a:t>
            </a:r>
            <a:r>
              <a:rPr lang="en-US" dirty="0">
                <a:solidFill>
                  <a:srgbClr val="0070C0"/>
                </a:solidFill>
              </a:rPr>
              <a:t>of reference signal (</a:t>
            </a:r>
            <a:r>
              <a:rPr lang="en-US" dirty="0" err="1">
                <a:solidFill>
                  <a:srgbClr val="0070C0"/>
                </a:solidFill>
              </a:rPr>
              <a:t>f</a:t>
            </a:r>
            <a:r>
              <a:rPr lang="en-US" baseline="-25000" dirty="0" err="1">
                <a:solidFill>
                  <a:srgbClr val="0070C0"/>
                </a:solidFill>
              </a:rPr>
              <a:t>r</a:t>
            </a:r>
            <a:r>
              <a:rPr lang="en-US" dirty="0">
                <a:solidFill>
                  <a:srgbClr val="0070C0"/>
                </a:solidFill>
              </a:rPr>
              <a:t>) decides the frequency of output </a:t>
            </a:r>
            <a:r>
              <a:rPr lang="en-US" dirty="0" smtClean="0">
                <a:solidFill>
                  <a:srgbClr val="0070C0"/>
                </a:solidFill>
              </a:rPr>
              <a:t>voltage.</a:t>
            </a:r>
          </a:p>
          <a:p>
            <a:pPr algn="just"/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The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ratio of </a:t>
            </a:r>
            <a:r>
              <a:rPr lang="en-US" dirty="0" err="1">
                <a:solidFill>
                  <a:schemeClr val="accent2">
                    <a:lumMod val="75000"/>
                  </a:schemeClr>
                </a:solidFill>
              </a:rPr>
              <a:t>V</a:t>
            </a:r>
            <a:r>
              <a:rPr lang="en-US" baseline="-25000" dirty="0" err="1">
                <a:solidFill>
                  <a:schemeClr val="accent2">
                    <a:lumMod val="75000"/>
                  </a:schemeClr>
                </a:solidFill>
              </a:rPr>
              <a:t>r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/</a:t>
            </a:r>
            <a:r>
              <a:rPr lang="en-US" dirty="0" err="1">
                <a:solidFill>
                  <a:schemeClr val="accent2">
                    <a:lumMod val="75000"/>
                  </a:schemeClr>
                </a:solidFill>
              </a:rPr>
              <a:t>V</a:t>
            </a:r>
            <a:r>
              <a:rPr lang="en-US" baseline="-25000" dirty="0" err="1">
                <a:solidFill>
                  <a:schemeClr val="accent2">
                    <a:lumMod val="75000"/>
                  </a:schemeClr>
                </a:solidFill>
              </a:rPr>
              <a:t>c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 is called the modulation index which controls the output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voltage.</a:t>
            </a:r>
          </a:p>
          <a:p>
            <a:pPr algn="just"/>
            <a:r>
              <a:rPr lang="en-US" dirty="0" smtClean="0">
                <a:solidFill>
                  <a:srgbClr val="0070C0"/>
                </a:solidFill>
              </a:rPr>
              <a:t>Number </a:t>
            </a:r>
            <a:r>
              <a:rPr lang="en-US" dirty="0">
                <a:solidFill>
                  <a:srgbClr val="0070C0"/>
                </a:solidFill>
              </a:rPr>
              <a:t>of pulses per half cycle depends on the carrier frequency (f</a:t>
            </a:r>
            <a:r>
              <a:rPr lang="en-US" baseline="-25000" dirty="0">
                <a:solidFill>
                  <a:srgbClr val="0070C0"/>
                </a:solidFill>
              </a:rPr>
              <a:t>c</a:t>
            </a:r>
            <a:r>
              <a:rPr lang="en-US" dirty="0">
                <a:solidFill>
                  <a:srgbClr val="0070C0"/>
                </a:solidFill>
              </a:rPr>
              <a:t>).</a:t>
            </a:r>
          </a:p>
        </p:txBody>
      </p:sp>
    </p:spTree>
    <p:extLst>
      <p:ext uri="{BB962C8B-B14F-4D97-AF65-F5344CB8AC3E}">
        <p14:creationId xmlns="" xmlns:p14="http://schemas.microsoft.com/office/powerpoint/2010/main" val="3866160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9561"/>
          </a:xfrm>
        </p:spPr>
        <p:txBody>
          <a:bodyPr/>
          <a:lstStyle/>
          <a:p>
            <a:r>
              <a:rPr lang="en-IN" b="1" dirty="0" smtClean="0">
                <a:solidFill>
                  <a:srgbClr val="0070C0"/>
                </a:solidFill>
                <a:latin typeface="AR JULIAN" panose="02000000000000000000" pitchFamily="2" charset="0"/>
              </a:rPr>
              <a:t>Sinusoidal Pulse Modulation</a:t>
            </a:r>
            <a:endParaRPr lang="en-IN" b="1" dirty="0">
              <a:solidFill>
                <a:srgbClr val="0070C0"/>
              </a:solidFill>
              <a:latin typeface="AR JULIAN" panose="02000000000000000000" pitchFamily="2" charset="0"/>
            </a:endParaRPr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255" y="1412308"/>
            <a:ext cx="5097298" cy="519169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7616" y="2667226"/>
            <a:ext cx="2007734" cy="27971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34712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66989"/>
          </a:xfrm>
        </p:spPr>
        <p:txBody>
          <a:bodyPr/>
          <a:lstStyle/>
          <a:p>
            <a:r>
              <a:rPr lang="en-IN" b="1" dirty="0">
                <a:solidFill>
                  <a:srgbClr val="0070C0"/>
                </a:solidFill>
                <a:latin typeface="AR JULIAN" panose="02000000000000000000" pitchFamily="2" charset="0"/>
              </a:rPr>
              <a:t>Sinusoidal Pulse Modulation</a:t>
            </a:r>
            <a:endParaRPr lang="en-IN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335314"/>
                <a:ext cx="10515600" cy="4841649"/>
              </a:xfrm>
            </p:spPr>
            <p:txBody>
              <a:bodyPr/>
              <a:lstStyle/>
              <a:p>
                <a:pPr marL="0" indent="0" algn="just">
                  <a:lnSpc>
                    <a:spcPct val="150000"/>
                  </a:lnSpc>
                  <a:buNone/>
                </a:pPr>
                <a:r>
                  <a:rPr lang="en-IN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What is Modulation Index?</a:t>
                </a:r>
              </a:p>
              <a:p>
                <a:pPr marL="623888" indent="-623888" algn="just">
                  <a:lnSpc>
                    <a:spcPct val="150000"/>
                  </a:lnSpc>
                  <a:buFont typeface="Wingdings" panose="05000000000000000000" pitchFamily="2" charset="2"/>
                  <a:buChar char="v"/>
                </a:pPr>
                <a:r>
                  <a:rPr lang="en-IN" dirty="0">
                    <a:solidFill>
                      <a:schemeClr val="accent2">
                        <a:lumMod val="75000"/>
                      </a:schemeClr>
                    </a:solidFill>
                  </a:rPr>
                  <a:t>Modulation index is the ratio of peak magnitudes of the modulating waveform and the </a:t>
                </a:r>
                <a:r>
                  <a:rPr lang="en-IN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carrier waveform.</a:t>
                </a:r>
              </a:p>
              <a:p>
                <a:pPr marL="0" indent="0" algn="ctr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IN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IN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dirty="0" smtClean="0">
                  <a:solidFill>
                    <a:schemeClr val="accent2">
                      <a:lumMod val="75000"/>
                    </a:schemeClr>
                  </a:solidFill>
                </a:endParaRPr>
              </a:p>
              <a:p>
                <a:pPr marL="623888" indent="-623888" algn="just">
                  <a:lnSpc>
                    <a:spcPct val="150000"/>
                  </a:lnSpc>
                  <a:buFont typeface="Wingdings" panose="05000000000000000000" pitchFamily="2" charset="2"/>
                  <a:buChar char="v"/>
                </a:pPr>
                <a:r>
                  <a:rPr lang="en-IN" dirty="0">
                    <a:solidFill>
                      <a:schemeClr val="accent2">
                        <a:lumMod val="75000"/>
                      </a:schemeClr>
                    </a:solidFill>
                  </a:rPr>
                  <a:t>MI controls</a:t>
                </a:r>
                <a:r>
                  <a:rPr lang="en-IN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 the harmonic content in the output voltage.</a:t>
                </a:r>
                <a:endParaRPr lang="en-IN" dirty="0">
                  <a:solidFill>
                    <a:schemeClr val="accent2">
                      <a:lumMod val="75000"/>
                    </a:schemeClr>
                  </a:solidFill>
                </a:endParaRPr>
              </a:p>
              <a:p>
                <a:pPr algn="just">
                  <a:lnSpc>
                    <a:spcPct val="150000"/>
                  </a:lnSpc>
                </a:pPr>
                <a:endParaRPr lang="en-IN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335315"/>
                <a:ext cx="7886700" cy="4841649"/>
              </a:xfrm>
              <a:blipFill>
                <a:blip r:embed="rId2"/>
                <a:stretch>
                  <a:fillRect l="-1217" r="-115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2704987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66989"/>
          </a:xfrm>
        </p:spPr>
        <p:txBody>
          <a:bodyPr/>
          <a:lstStyle/>
          <a:p>
            <a:r>
              <a:rPr lang="en-IN" b="1" dirty="0" smtClean="0">
                <a:solidFill>
                  <a:srgbClr val="0070C0"/>
                </a:solidFill>
                <a:latin typeface="AR JULIAN" panose="02000000000000000000" pitchFamily="2" charset="0"/>
              </a:rPr>
              <a:t>Summary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35315"/>
            <a:ext cx="7886700" cy="4841649"/>
          </a:xfrm>
        </p:spPr>
        <p:txBody>
          <a:bodyPr>
            <a:normAutofit fontScale="85000" lnSpcReduction="10000"/>
          </a:bodyPr>
          <a:lstStyle/>
          <a:p>
            <a:pPr marL="449263" indent="-449263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en-IN" dirty="0" smtClean="0">
                <a:solidFill>
                  <a:schemeClr val="accent2">
                    <a:lumMod val="75000"/>
                  </a:schemeClr>
                </a:solidFill>
              </a:rPr>
              <a:t>By increasing the number of pulses (N) per half cycle, the lower order harmonics get cancelled. But higher order harmonics will get increased.</a:t>
            </a:r>
          </a:p>
          <a:p>
            <a:pPr marL="449263" indent="-449263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en-IN" dirty="0" smtClean="0">
                <a:solidFill>
                  <a:schemeClr val="accent2">
                    <a:lumMod val="75000"/>
                  </a:schemeClr>
                </a:solidFill>
              </a:rPr>
              <a:t>Higher order harmonics can be filtered out easily.</a:t>
            </a:r>
          </a:p>
          <a:p>
            <a:pPr marL="449263" indent="-449263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en-IN" dirty="0" smtClean="0">
                <a:solidFill>
                  <a:schemeClr val="accent2">
                    <a:lumMod val="75000"/>
                  </a:schemeClr>
                </a:solidFill>
              </a:rPr>
              <a:t>Higher value of N results in more switching losses and leads to reduction of efficiency of inverter.</a:t>
            </a:r>
            <a:endParaRPr lang="en-IN" dirty="0">
              <a:solidFill>
                <a:schemeClr val="accent2">
                  <a:lumMod val="75000"/>
                </a:schemeClr>
              </a:solidFill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endParaRPr lang="en-IN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22053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66989"/>
          </a:xfrm>
        </p:spPr>
        <p:txBody>
          <a:bodyPr/>
          <a:lstStyle/>
          <a:p>
            <a:r>
              <a:rPr lang="en-IN" b="1" dirty="0">
                <a:solidFill>
                  <a:srgbClr val="0070C0"/>
                </a:solidFill>
                <a:latin typeface="AR JULIAN" panose="02000000000000000000" pitchFamily="2" charset="0"/>
              </a:rPr>
              <a:t>Sinusoidal Pulse Modulation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35315"/>
            <a:ext cx="7886700" cy="4841649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IN" dirty="0" smtClean="0">
                <a:solidFill>
                  <a:schemeClr val="accent2">
                    <a:lumMod val="75000"/>
                  </a:schemeClr>
                </a:solidFill>
              </a:rPr>
              <a:t>What is Over Modulation?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IN" dirty="0">
                <a:solidFill>
                  <a:schemeClr val="accent2">
                    <a:lumMod val="75000"/>
                  </a:schemeClr>
                </a:solidFill>
              </a:rPr>
              <a:t>When the peak magnitude of modulating signal exceeds the peak magnitude of carrier </a:t>
            </a:r>
            <a:r>
              <a:rPr lang="en-IN" dirty="0" smtClean="0">
                <a:solidFill>
                  <a:schemeClr val="accent2">
                    <a:lumMod val="75000"/>
                  </a:schemeClr>
                </a:solidFill>
              </a:rPr>
              <a:t>signal, </a:t>
            </a:r>
            <a:r>
              <a:rPr lang="en-IN" dirty="0">
                <a:solidFill>
                  <a:schemeClr val="accent2">
                    <a:lumMod val="75000"/>
                  </a:schemeClr>
                </a:solidFill>
              </a:rPr>
              <a:t>the PWM inverter operates under over-modulation. </a:t>
            </a:r>
            <a:endParaRPr lang="en-IN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IN" dirty="0" smtClean="0">
                <a:solidFill>
                  <a:schemeClr val="accent2">
                    <a:lumMod val="75000"/>
                  </a:schemeClr>
                </a:solidFill>
              </a:rPr>
              <a:t>During over-modulation the output </a:t>
            </a:r>
            <a:r>
              <a:rPr lang="en-IN" dirty="0">
                <a:solidFill>
                  <a:schemeClr val="accent2">
                    <a:lumMod val="75000"/>
                  </a:schemeClr>
                </a:solidFill>
              </a:rPr>
              <a:t>voltage increases </a:t>
            </a:r>
            <a:r>
              <a:rPr lang="en-IN" dirty="0" smtClean="0">
                <a:solidFill>
                  <a:schemeClr val="accent2">
                    <a:lumMod val="75000"/>
                  </a:schemeClr>
                </a:solidFill>
              </a:rPr>
              <a:t>slightly.</a:t>
            </a:r>
            <a:endParaRPr lang="en-IN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24733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0"/>
            <a:ext cx="8101693" cy="912132"/>
          </a:xfrm>
        </p:spPr>
        <p:txBody>
          <a:bodyPr>
            <a:normAutofit/>
          </a:bodyPr>
          <a:lstStyle/>
          <a:p>
            <a:pPr algn="just"/>
            <a:r>
              <a:rPr lang="en-US" sz="4000" b="1" dirty="0">
                <a:solidFill>
                  <a:srgbClr val="0070C0"/>
                </a:solidFill>
                <a:latin typeface="AR JULIAN" panose="02000000000000000000" pitchFamily="2" charset="0"/>
              </a:rPr>
              <a:t>Reduction of Harmonics in the Inverter </a:t>
            </a:r>
            <a:r>
              <a:rPr lang="en-US" sz="4000" b="1" dirty="0" smtClean="0">
                <a:solidFill>
                  <a:srgbClr val="0070C0"/>
                </a:solidFill>
                <a:latin typeface="AR JULIAN" panose="02000000000000000000" pitchFamily="2" charset="0"/>
              </a:rPr>
              <a:t>O/P</a:t>
            </a:r>
            <a:endParaRPr lang="en-IN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885372"/>
            <a:ext cx="7886700" cy="5210628"/>
          </a:xfrm>
        </p:spPr>
        <p:txBody>
          <a:bodyPr>
            <a:noAutofit/>
          </a:bodyPr>
          <a:lstStyle/>
          <a:p>
            <a:pPr algn="just"/>
            <a:r>
              <a:rPr lang="en-IN" sz="2600" dirty="0" smtClean="0">
                <a:solidFill>
                  <a:schemeClr val="accent2">
                    <a:lumMod val="75000"/>
                  </a:schemeClr>
                </a:solidFill>
              </a:rPr>
              <a:t>Harmonics of 5% is allowable in an inverter output voltage.</a:t>
            </a:r>
          </a:p>
          <a:p>
            <a:pPr algn="just"/>
            <a:r>
              <a:rPr lang="en-IN" sz="2600" dirty="0" smtClean="0">
                <a:solidFill>
                  <a:schemeClr val="accent5">
                    <a:lumMod val="75000"/>
                  </a:schemeClr>
                </a:solidFill>
              </a:rPr>
              <a:t>But inverter output voltage contains more than 5% of harmonics.</a:t>
            </a:r>
          </a:p>
          <a:p>
            <a:pPr algn="just"/>
            <a:r>
              <a:rPr lang="en-IN" sz="2600" dirty="0" smtClean="0">
                <a:solidFill>
                  <a:srgbClr val="00B050"/>
                </a:solidFill>
              </a:rPr>
              <a:t>Filters can be used to reduce the harmonic content.</a:t>
            </a:r>
          </a:p>
          <a:p>
            <a:pPr algn="just"/>
            <a:r>
              <a:rPr lang="en-IN" sz="2600" dirty="0" smtClean="0">
                <a:solidFill>
                  <a:schemeClr val="accent2">
                    <a:lumMod val="75000"/>
                  </a:schemeClr>
                </a:solidFill>
              </a:rPr>
              <a:t>Small size filter is enough for reducing higher order harmonics.</a:t>
            </a:r>
          </a:p>
          <a:p>
            <a:pPr algn="just"/>
            <a:r>
              <a:rPr lang="en-IN" sz="2600" dirty="0" smtClean="0">
                <a:solidFill>
                  <a:srgbClr val="0070C0"/>
                </a:solidFill>
              </a:rPr>
              <a:t>But a bigger size filter is required for reducing lower order harmonics.</a:t>
            </a:r>
          </a:p>
          <a:p>
            <a:pPr algn="just"/>
            <a:r>
              <a:rPr lang="en-IN" sz="2600" dirty="0" smtClean="0">
                <a:solidFill>
                  <a:srgbClr val="00B050"/>
                </a:solidFill>
              </a:rPr>
              <a:t>This makes the system costlier and leads to poor performance.</a:t>
            </a:r>
          </a:p>
          <a:p>
            <a:pPr algn="just"/>
            <a:r>
              <a:rPr lang="en-IN" sz="2600" dirty="0" smtClean="0">
                <a:solidFill>
                  <a:schemeClr val="accent2">
                    <a:lumMod val="75000"/>
                  </a:schemeClr>
                </a:solidFill>
              </a:rPr>
              <a:t>Hence a system without filter is needed to suppress the harmonics.</a:t>
            </a:r>
            <a:endParaRPr lang="en-IN" sz="26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82937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54074"/>
          </a:xfrm>
        </p:spPr>
        <p:txBody>
          <a:bodyPr>
            <a:normAutofit/>
          </a:bodyPr>
          <a:lstStyle/>
          <a:p>
            <a:r>
              <a:rPr lang="en-IN" sz="4000" dirty="0" smtClean="0">
                <a:solidFill>
                  <a:srgbClr val="0070C0"/>
                </a:solidFill>
                <a:latin typeface="AR JULIAN" panose="02000000000000000000" pitchFamily="2" charset="0"/>
              </a:rPr>
              <a:t>Harmonic Reduction by PWM</a:t>
            </a:r>
            <a:endParaRPr lang="en-IN" sz="4000" dirty="0">
              <a:solidFill>
                <a:srgbClr val="0070C0"/>
              </a:solidFill>
              <a:latin typeface="AR JULI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03113"/>
            <a:ext cx="7886700" cy="627289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Several pulses per half cycle reduces the lower order harmonics.</a:t>
            </a:r>
            <a:endParaRPr lang="en-US" dirty="0">
              <a:solidFill>
                <a:srgbClr val="00B05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62793" y="2057406"/>
            <a:ext cx="5143500" cy="2147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623210" y="4285801"/>
            <a:ext cx="7886700" cy="62728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rgbClr val="00B050"/>
                </a:solidFill>
              </a:rPr>
              <a:t>As the waveform is symmetrical during every quarter cycle, a</a:t>
            </a:r>
            <a:r>
              <a:rPr lang="en-US" baseline="-25000" dirty="0" smtClean="0">
                <a:solidFill>
                  <a:srgbClr val="00B050"/>
                </a:solidFill>
              </a:rPr>
              <a:t>n</a:t>
            </a:r>
            <a:r>
              <a:rPr lang="en-US" dirty="0" smtClean="0">
                <a:solidFill>
                  <a:srgbClr val="00B050"/>
                </a:solidFill>
              </a:rPr>
              <a:t>=0.</a:t>
            </a:r>
            <a:endParaRPr lang="en-US" dirty="0">
              <a:solidFill>
                <a:srgbClr val="00B05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4985" y="4840522"/>
            <a:ext cx="5722144" cy="9620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4590" y="5802547"/>
            <a:ext cx="3043238" cy="96202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92464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751571"/>
            <a:ext cx="7886700" cy="627289"/>
          </a:xfrm>
        </p:spPr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If </a:t>
            </a:r>
            <a:r>
              <a:rPr lang="en-US" dirty="0" smtClean="0">
                <a:solidFill>
                  <a:srgbClr val="00B050"/>
                </a:solidFill>
              </a:rPr>
              <a:t>3</a:t>
            </a:r>
            <a:r>
              <a:rPr lang="en-US" baseline="30000" dirty="0" smtClean="0">
                <a:solidFill>
                  <a:srgbClr val="00B050"/>
                </a:solidFill>
              </a:rPr>
              <a:t>rd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>
                <a:solidFill>
                  <a:srgbClr val="00B050"/>
                </a:solidFill>
              </a:rPr>
              <a:t>and </a:t>
            </a:r>
            <a:r>
              <a:rPr lang="en-US" dirty="0" smtClean="0">
                <a:solidFill>
                  <a:srgbClr val="00B050"/>
                </a:solidFill>
              </a:rPr>
              <a:t>5</a:t>
            </a:r>
            <a:r>
              <a:rPr lang="en-US" baseline="30000" dirty="0" smtClean="0">
                <a:solidFill>
                  <a:srgbClr val="00B050"/>
                </a:solidFill>
              </a:rPr>
              <a:t>th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>
                <a:solidFill>
                  <a:srgbClr val="00B050"/>
                </a:solidFill>
              </a:rPr>
              <a:t>harmonics are to be eliminated,</a:t>
            </a:r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21970" y="4489222"/>
            <a:ext cx="5629275" cy="208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" y="1622030"/>
            <a:ext cx="3171825" cy="6762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484" y="1622029"/>
            <a:ext cx="3071813" cy="7143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650" y="2588701"/>
            <a:ext cx="3366212" cy="52719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650" y="3300156"/>
            <a:ext cx="3319489" cy="54624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36608" y="2907988"/>
            <a:ext cx="4014788" cy="504825"/>
          </a:xfrm>
          <a:prstGeom prst="rect">
            <a:avLst/>
          </a:prstGeom>
        </p:spPr>
      </p:pic>
      <p:sp>
        <p:nvSpPr>
          <p:cNvPr id="14" name="Content Placeholder 2"/>
          <p:cNvSpPr txBox="1">
            <a:spLocks/>
          </p:cNvSpPr>
          <p:nvPr/>
        </p:nvSpPr>
        <p:spPr>
          <a:xfrm>
            <a:off x="623206" y="3922945"/>
            <a:ext cx="7886700" cy="62728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rgbClr val="00B050"/>
                </a:solidFill>
              </a:rPr>
              <a:t>Using </a:t>
            </a:r>
            <a:r>
              <a:rPr lang="el-GR" dirty="0" smtClean="0">
                <a:solidFill>
                  <a:srgbClr val="00B050"/>
                </a:solidFill>
              </a:rPr>
              <a:t>α</a:t>
            </a:r>
            <a:r>
              <a:rPr lang="en-IN" baseline="-25000" dirty="0" smtClean="0">
                <a:solidFill>
                  <a:srgbClr val="00B050"/>
                </a:solidFill>
              </a:rPr>
              <a:t>1</a:t>
            </a:r>
            <a:r>
              <a:rPr lang="en-IN" dirty="0" smtClean="0">
                <a:solidFill>
                  <a:srgbClr val="00B050"/>
                </a:solidFill>
              </a:rPr>
              <a:t> and </a:t>
            </a:r>
            <a:r>
              <a:rPr lang="el-GR" dirty="0" smtClean="0">
                <a:solidFill>
                  <a:srgbClr val="00B050"/>
                </a:solidFill>
              </a:rPr>
              <a:t>α</a:t>
            </a:r>
            <a:r>
              <a:rPr lang="en-IN" baseline="-25000" dirty="0" smtClean="0">
                <a:solidFill>
                  <a:srgbClr val="00B050"/>
                </a:solidFill>
              </a:rPr>
              <a:t>2</a:t>
            </a:r>
            <a:r>
              <a:rPr lang="en-US" dirty="0" smtClean="0">
                <a:solidFill>
                  <a:srgbClr val="00B050"/>
                </a:solidFill>
              </a:rPr>
              <a:t>, voltages of 7</a:t>
            </a:r>
            <a:r>
              <a:rPr lang="en-US" baseline="30000" dirty="0" smtClean="0">
                <a:solidFill>
                  <a:srgbClr val="00B050"/>
                </a:solidFill>
              </a:rPr>
              <a:t>th</a:t>
            </a:r>
            <a:r>
              <a:rPr lang="en-US" dirty="0" smtClean="0">
                <a:solidFill>
                  <a:srgbClr val="00B050"/>
                </a:solidFill>
              </a:rPr>
              <a:t>, 9</a:t>
            </a:r>
            <a:r>
              <a:rPr lang="en-US" baseline="30000" dirty="0" smtClean="0">
                <a:solidFill>
                  <a:srgbClr val="00B050"/>
                </a:solidFill>
              </a:rPr>
              <a:t>th</a:t>
            </a:r>
            <a:r>
              <a:rPr lang="en-US" dirty="0" smtClean="0">
                <a:solidFill>
                  <a:srgbClr val="00B050"/>
                </a:solidFill>
              </a:rPr>
              <a:t> and 11</a:t>
            </a:r>
            <a:r>
              <a:rPr lang="en-US" baseline="30000" dirty="0" smtClean="0">
                <a:solidFill>
                  <a:srgbClr val="00B050"/>
                </a:solidFill>
              </a:rPr>
              <a:t>th</a:t>
            </a:r>
            <a:r>
              <a:rPr lang="en-US" dirty="0" smtClean="0">
                <a:solidFill>
                  <a:srgbClr val="00B050"/>
                </a:solidFill>
              </a:rPr>
              <a:t> harmonics are found as,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35462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493487"/>
            <a:ext cx="7886700" cy="957943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rgbClr val="0070C0"/>
                </a:solidFill>
              </a:rPr>
              <a:t>The amplitude of the fundamental component for these values of </a:t>
            </a:r>
            <a:r>
              <a:rPr lang="el-GR" dirty="0">
                <a:solidFill>
                  <a:srgbClr val="0070C0"/>
                </a:solidFill>
              </a:rPr>
              <a:t>α</a:t>
            </a:r>
            <a:r>
              <a:rPr lang="en-US" baseline="-25000" dirty="0">
                <a:solidFill>
                  <a:srgbClr val="0070C0"/>
                </a:solidFill>
              </a:rPr>
              <a:t>1</a:t>
            </a:r>
            <a:r>
              <a:rPr lang="en-US" dirty="0">
                <a:solidFill>
                  <a:srgbClr val="0070C0"/>
                </a:solidFill>
              </a:rPr>
              <a:t> and </a:t>
            </a:r>
            <a:r>
              <a:rPr lang="el-GR" dirty="0">
                <a:solidFill>
                  <a:srgbClr val="0070C0"/>
                </a:solidFill>
              </a:rPr>
              <a:t>α</a:t>
            </a:r>
            <a:r>
              <a:rPr lang="en-US" baseline="-25000" dirty="0">
                <a:solidFill>
                  <a:srgbClr val="0070C0"/>
                </a:solidFill>
              </a:rPr>
              <a:t>2</a:t>
            </a:r>
            <a:r>
              <a:rPr lang="en-US" dirty="0">
                <a:solidFill>
                  <a:srgbClr val="0070C0"/>
                </a:solidFill>
              </a:rPr>
              <a:t> is</a:t>
            </a:r>
            <a:r>
              <a:rPr lang="en-US" dirty="0" smtClean="0">
                <a:solidFill>
                  <a:srgbClr val="0070C0"/>
                </a:solidFill>
              </a:rPr>
              <a:t>,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34095" y="2619830"/>
            <a:ext cx="7886700" cy="9579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dirty="0">
                <a:solidFill>
                  <a:srgbClr val="0070C0"/>
                </a:solidFill>
              </a:rPr>
              <a:t>The amplitude of the fundamental component of un modulated output voltage wave is, 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20787" y="3711795"/>
            <a:ext cx="257175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639540" y="4818741"/>
            <a:ext cx="7886700" cy="148045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dirty="0">
                <a:solidFill>
                  <a:srgbClr val="0070C0"/>
                </a:solidFill>
              </a:rPr>
              <a:t>The amplitude of the fundamental voltage is 83.91% of the un modulated wave. So inverter is de-rated by 16.09%. </a:t>
            </a:r>
            <a:endParaRPr lang="en-US" dirty="0" smtClean="0">
              <a:solidFill>
                <a:srgbClr val="0070C0"/>
              </a:solidFill>
            </a:endParaRPr>
          </a:p>
          <a:p>
            <a:pPr algn="just"/>
            <a:r>
              <a:rPr lang="en-US" dirty="0" smtClean="0">
                <a:solidFill>
                  <a:srgbClr val="0070C0"/>
                </a:solidFill>
              </a:rPr>
              <a:t>Additional </a:t>
            </a:r>
            <a:r>
              <a:rPr lang="en-US" dirty="0">
                <a:solidFill>
                  <a:srgbClr val="0070C0"/>
                </a:solidFill>
              </a:rPr>
              <a:t>eight  commutation per cycle increases switching </a:t>
            </a:r>
            <a:r>
              <a:rPr lang="en-US" dirty="0" smtClean="0">
                <a:solidFill>
                  <a:srgbClr val="0070C0"/>
                </a:solidFill>
              </a:rPr>
              <a:t>losses.</a:t>
            </a:r>
            <a:endParaRPr lang="en-US" dirty="0">
              <a:solidFill>
                <a:srgbClr val="0070C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1096" y="1570477"/>
            <a:ext cx="5843588" cy="8001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67582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5108" y="190958"/>
            <a:ext cx="7962900" cy="839558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70C0"/>
                </a:solidFill>
                <a:latin typeface="AR JULIAN" panose="02000000000000000000" pitchFamily="2" charset="0"/>
              </a:rPr>
              <a:t>Harmonic Reduction by Transformer Connections</a:t>
            </a:r>
            <a:endParaRPr lang="en-IN" sz="3600" dirty="0">
              <a:solidFill>
                <a:srgbClr val="0070C0"/>
              </a:solidFill>
              <a:latin typeface="AR JULI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3915" y="1277260"/>
            <a:ext cx="4937349" cy="2307771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sz="2600" dirty="0">
                <a:solidFill>
                  <a:schemeClr val="accent2">
                    <a:lumMod val="75000"/>
                  </a:schemeClr>
                </a:solidFill>
              </a:rPr>
              <a:t>The output of two or more inverters are combined </a:t>
            </a:r>
            <a:r>
              <a:rPr lang="en-US" sz="2600" dirty="0" smtClean="0">
                <a:solidFill>
                  <a:schemeClr val="accent2">
                    <a:lumMod val="75000"/>
                  </a:schemeClr>
                </a:solidFill>
              </a:rPr>
              <a:t>using transformers </a:t>
            </a:r>
            <a:r>
              <a:rPr lang="en-US" sz="2600" dirty="0">
                <a:solidFill>
                  <a:schemeClr val="accent2">
                    <a:lumMod val="75000"/>
                  </a:schemeClr>
                </a:solidFill>
              </a:rPr>
              <a:t>to get a net voltage with reduced harmonic </a:t>
            </a:r>
            <a:r>
              <a:rPr lang="en-US" sz="2600" dirty="0" smtClean="0">
                <a:solidFill>
                  <a:schemeClr val="accent2">
                    <a:lumMod val="75000"/>
                  </a:schemeClr>
                </a:solidFill>
              </a:rPr>
              <a:t>content.</a:t>
            </a:r>
          </a:p>
          <a:p>
            <a:pPr algn="just"/>
            <a:r>
              <a:rPr lang="en-US" sz="2600" dirty="0" smtClean="0">
                <a:solidFill>
                  <a:srgbClr val="0070C0"/>
                </a:solidFill>
              </a:rPr>
              <a:t>The </a:t>
            </a:r>
            <a:r>
              <a:rPr lang="en-US" sz="2600" dirty="0">
                <a:solidFill>
                  <a:srgbClr val="0070C0"/>
                </a:solidFill>
              </a:rPr>
              <a:t>voltage waveform should be similar but phase shifted from each </a:t>
            </a:r>
            <a:r>
              <a:rPr lang="en-US" sz="2600" dirty="0" smtClean="0">
                <a:solidFill>
                  <a:srgbClr val="0070C0"/>
                </a:solidFill>
              </a:rPr>
              <a:t>other.</a:t>
            </a:r>
            <a:endParaRPr lang="en-US" sz="2600" dirty="0">
              <a:solidFill>
                <a:srgbClr val="0070C0"/>
              </a:solidFill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9593" y="3705968"/>
            <a:ext cx="2717008" cy="2980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31264" y="1146629"/>
            <a:ext cx="3858307" cy="5155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169178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5108" y="234500"/>
            <a:ext cx="7962900" cy="854072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70C0"/>
                </a:solidFill>
                <a:latin typeface="AR JULIAN" panose="02000000000000000000" pitchFamily="2" charset="0"/>
              </a:rPr>
              <a:t>Harmonic Reduction by Transformer Connections</a:t>
            </a:r>
            <a:endParaRPr lang="en-IN" sz="3600" dirty="0">
              <a:solidFill>
                <a:srgbClr val="0070C0"/>
              </a:solidFill>
              <a:latin typeface="AR JULI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4736" y="1172486"/>
            <a:ext cx="7886700" cy="532725"/>
          </a:xfrm>
        </p:spPr>
        <p:txBody>
          <a:bodyPr>
            <a:normAutofit/>
          </a:bodyPr>
          <a:lstStyle/>
          <a:p>
            <a:pPr algn="just"/>
            <a:r>
              <a:rPr lang="en-US" sz="2600" dirty="0"/>
              <a:t>The Fourier analysis of V</a:t>
            </a:r>
            <a:r>
              <a:rPr lang="en-US" sz="2600" baseline="-25000" dirty="0"/>
              <a:t>01</a:t>
            </a:r>
            <a:r>
              <a:rPr lang="en-US" sz="2600" dirty="0"/>
              <a:t> and V</a:t>
            </a:r>
            <a:r>
              <a:rPr lang="en-US" sz="2600" baseline="-25000" dirty="0"/>
              <a:t>02</a:t>
            </a:r>
            <a:r>
              <a:rPr lang="en-US" sz="2600" dirty="0"/>
              <a:t> gives</a:t>
            </a:r>
            <a:r>
              <a:rPr lang="en-US" sz="2600" dirty="0" smtClean="0"/>
              <a:t>,</a:t>
            </a:r>
            <a:endParaRPr lang="en-US" sz="26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253100" y="4372880"/>
            <a:ext cx="7040329" cy="561977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600" dirty="0" smtClean="0"/>
              <a:t>The amplitude of the fundamental output voltage with phase shift,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7458" y="1669149"/>
            <a:ext cx="4351735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60610" y="2362892"/>
            <a:ext cx="5072063" cy="116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4726" y="3510425"/>
            <a:ext cx="6936581" cy="695325"/>
          </a:xfrm>
          <a:prstGeom prst="rect">
            <a:avLst/>
          </a:prstGeom>
        </p:spPr>
      </p:pic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60111" y="4199848"/>
            <a:ext cx="1428750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Content Placeholder 2"/>
          <p:cNvSpPr txBox="1">
            <a:spLocks/>
          </p:cNvSpPr>
          <p:nvPr/>
        </p:nvSpPr>
        <p:spPr>
          <a:xfrm>
            <a:off x="269423" y="5149395"/>
            <a:ext cx="7405006" cy="561977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600" dirty="0"/>
              <a:t>The amplitude of the fundamental output voltage with no phase shift,</a:t>
            </a:r>
          </a:p>
        </p:txBody>
      </p:sp>
      <p:pic>
        <p:nvPicPr>
          <p:cNvPr id="16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873094" y="5167992"/>
            <a:ext cx="742950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Content Placeholder 2"/>
          <p:cNvSpPr txBox="1">
            <a:spLocks/>
          </p:cNvSpPr>
          <p:nvPr/>
        </p:nvSpPr>
        <p:spPr>
          <a:xfrm>
            <a:off x="274868" y="5809795"/>
            <a:ext cx="8513993" cy="831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600" dirty="0"/>
              <a:t>In this method, the inverters are de-rated by 13% but this is less compared to the previous method</a:t>
            </a:r>
          </a:p>
        </p:txBody>
      </p:sp>
    </p:spTree>
    <p:extLst>
      <p:ext uri="{BB962C8B-B14F-4D97-AF65-F5344CB8AC3E}">
        <p14:creationId xmlns="" xmlns:p14="http://schemas.microsoft.com/office/powerpoint/2010/main" val="2676755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  <p:bldP spid="15" grpId="0"/>
      <p:bldP spid="17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8058150" cy="854075"/>
          </a:xfrm>
        </p:spPr>
        <p:txBody>
          <a:bodyPr>
            <a:normAutofit/>
          </a:bodyPr>
          <a:lstStyle/>
          <a:p>
            <a:pPr algn="just"/>
            <a:r>
              <a:rPr lang="en-US" sz="4000" b="1" dirty="0">
                <a:solidFill>
                  <a:srgbClr val="0070C0"/>
                </a:solidFill>
                <a:latin typeface="AR JULIAN" panose="02000000000000000000" pitchFamily="2" charset="0"/>
              </a:rPr>
              <a:t>Harmonic Reduction by Stepped Wave Inverters</a:t>
            </a:r>
            <a:endParaRPr lang="en-IN" sz="4000" dirty="0">
              <a:solidFill>
                <a:srgbClr val="0070C0"/>
              </a:solidFill>
              <a:latin typeface="AR JULI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80457"/>
            <a:ext cx="7886700" cy="1436914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dirty="0">
                <a:solidFill>
                  <a:srgbClr val="0070C0"/>
                </a:solidFill>
              </a:rPr>
              <a:t>In this method, pulses of different widths and heights are super imposed to get a resultant stepped wave with reduced harmonic </a:t>
            </a:r>
            <a:r>
              <a:rPr lang="en-US" dirty="0" smtClean="0">
                <a:solidFill>
                  <a:srgbClr val="0070C0"/>
                </a:solidFill>
              </a:rPr>
              <a:t>content.</a:t>
            </a:r>
            <a:endParaRPr lang="en-US" dirty="0">
              <a:solidFill>
                <a:srgbClr val="0070C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91948" y="2779036"/>
            <a:ext cx="3182030" cy="360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10125" y="2612572"/>
            <a:ext cx="3484789" cy="3938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851899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417545582"/>
              </p:ext>
            </p:extLst>
          </p:nvPr>
        </p:nvGraphicFramePr>
        <p:xfrm>
          <a:off x="628650" y="537029"/>
          <a:ext cx="7829550" cy="59073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2420064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17451" y="956243"/>
            <a:ext cx="3293269" cy="9810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2078" y="1928585"/>
            <a:ext cx="3307556" cy="16573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4388" y="3664295"/>
            <a:ext cx="3364706" cy="1524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1192" y="5254858"/>
            <a:ext cx="3393281" cy="1381125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30679" y="211022"/>
            <a:ext cx="8058150" cy="854075"/>
          </a:xfrm>
        </p:spPr>
        <p:txBody>
          <a:bodyPr>
            <a:normAutofit/>
          </a:bodyPr>
          <a:lstStyle/>
          <a:p>
            <a:pPr algn="just"/>
            <a:r>
              <a:rPr lang="en-US" sz="4000" b="1" dirty="0">
                <a:solidFill>
                  <a:srgbClr val="0070C0"/>
                </a:solidFill>
                <a:latin typeface="AR JULIAN" panose="02000000000000000000" pitchFamily="2" charset="0"/>
              </a:rPr>
              <a:t>Single </a:t>
            </a:r>
            <a:r>
              <a:rPr lang="en-US" sz="4000" b="1" dirty="0" smtClean="0">
                <a:solidFill>
                  <a:srgbClr val="0070C0"/>
                </a:solidFill>
                <a:latin typeface="AR JULIAN" panose="02000000000000000000" pitchFamily="2" charset="0"/>
              </a:rPr>
              <a:t>Phase </a:t>
            </a:r>
            <a:r>
              <a:rPr lang="en-US" sz="4000" b="1" dirty="0">
                <a:solidFill>
                  <a:srgbClr val="0070C0"/>
                </a:solidFill>
                <a:latin typeface="AR JULIAN" panose="02000000000000000000" pitchFamily="2" charset="0"/>
              </a:rPr>
              <a:t>Current Source Inverter</a:t>
            </a:r>
            <a:endParaRPr lang="en-IN" sz="4000" dirty="0">
              <a:solidFill>
                <a:srgbClr val="0070C0"/>
              </a:solidFill>
              <a:latin typeface="AR JULIAN" panose="02000000000000000000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978" y="1669214"/>
            <a:ext cx="4179776" cy="399016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1189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WordArt 5"/>
          <p:cNvSpPr>
            <a:spLocks noChangeArrowheads="1" noChangeShapeType="1" noTextEdit="1"/>
          </p:cNvSpPr>
          <p:nvPr/>
        </p:nvSpPr>
        <p:spPr bwMode="auto">
          <a:xfrm>
            <a:off x="2514600" y="304800"/>
            <a:ext cx="2762250" cy="615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b="1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REFERENCES</a:t>
            </a:r>
          </a:p>
        </p:txBody>
      </p:sp>
      <p:sp>
        <p:nvSpPr>
          <p:cNvPr id="23555" name="Text Box 6"/>
          <p:cNvSpPr txBox="1">
            <a:spLocks noChangeArrowheads="1"/>
          </p:cNvSpPr>
          <p:nvPr/>
        </p:nvSpPr>
        <p:spPr bwMode="auto">
          <a:xfrm>
            <a:off x="609600" y="1371600"/>
            <a:ext cx="7483475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en-US"/>
              <a:t>Gopal K.Dubey : </a:t>
            </a:r>
            <a:r>
              <a:rPr lang="en-US" sz="2400" b="1"/>
              <a:t>Fundamental of Electrical Drives</a:t>
            </a:r>
            <a:r>
              <a:rPr lang="en-US"/>
              <a:t>,</a:t>
            </a:r>
          </a:p>
          <a:p>
            <a:pPr marL="342900" indent="-342900"/>
            <a:r>
              <a:rPr lang="en-US"/>
              <a:t>      2</a:t>
            </a:r>
            <a:r>
              <a:rPr lang="en-US" baseline="30000"/>
              <a:t>nd</a:t>
            </a:r>
            <a:r>
              <a:rPr lang="en-US"/>
              <a:t> Edition,    Alpha Science, 2001</a:t>
            </a:r>
          </a:p>
        </p:txBody>
      </p:sp>
      <p:sp>
        <p:nvSpPr>
          <p:cNvPr id="23556" name="Text Box 7"/>
          <p:cNvSpPr txBox="1">
            <a:spLocks noChangeArrowheads="1"/>
          </p:cNvSpPr>
          <p:nvPr/>
        </p:nvSpPr>
        <p:spPr bwMode="auto">
          <a:xfrm>
            <a:off x="609600" y="2743200"/>
            <a:ext cx="7483475" cy="109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n-US"/>
              <a:t>2. Rahid H. Muhammad : </a:t>
            </a:r>
            <a:r>
              <a:rPr lang="en-US" sz="2400" b="1"/>
              <a:t>Power Electronics-Devices, Circuits and Applications</a:t>
            </a:r>
            <a:r>
              <a:rPr lang="en-US"/>
              <a:t>, 3</a:t>
            </a:r>
            <a:r>
              <a:rPr lang="en-US" baseline="30000"/>
              <a:t>rd</a:t>
            </a:r>
            <a:r>
              <a:rPr lang="en-US"/>
              <a:t>  Edition,   Pearson-Prentice Hall, 2004</a:t>
            </a:r>
          </a:p>
        </p:txBody>
      </p:sp>
      <p:sp>
        <p:nvSpPr>
          <p:cNvPr id="23557" name="Text Box 8"/>
          <p:cNvSpPr txBox="1">
            <a:spLocks noChangeArrowheads="1"/>
          </p:cNvSpPr>
          <p:nvPr/>
        </p:nvSpPr>
        <p:spPr bwMode="auto">
          <a:xfrm>
            <a:off x="685800" y="4343400"/>
            <a:ext cx="74834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n-US"/>
              <a:t>3. Subrahmanyam Vedam : </a:t>
            </a:r>
            <a:r>
              <a:rPr lang="en-US" sz="2400" b="1"/>
              <a:t>Electric Drives</a:t>
            </a:r>
            <a:r>
              <a:rPr lang="en-US"/>
              <a:t>, </a:t>
            </a:r>
            <a:r>
              <a:rPr lang="en-US" sz="2400" b="1"/>
              <a:t>Concepts and Application</a:t>
            </a:r>
            <a:r>
              <a:rPr lang="en-US"/>
              <a:t>, Tata McGraw-Hill, 2001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 links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hlinkClick r:id="rId2"/>
              </a:rPr>
              <a:t>https://nptel.ac.in/courses/108/102/108102145/</a:t>
            </a:r>
            <a:endParaRPr lang="en-US" sz="2800" dirty="0" smtClean="0"/>
          </a:p>
          <a:p>
            <a:r>
              <a:rPr lang="en-US" sz="2800" dirty="0" smtClean="0">
                <a:hlinkClick r:id="rId3"/>
              </a:rPr>
              <a:t>https</a:t>
            </a:r>
            <a:r>
              <a:rPr lang="en-US" sz="2800" dirty="0" smtClean="0">
                <a:hlinkClick r:id="rId3"/>
              </a:rPr>
              <a:t>://www.youtube.com/watch?v=QNyoak45MSY</a:t>
            </a:r>
            <a:endParaRPr lang="en-US" sz="2800" dirty="0" smtClean="0"/>
          </a:p>
          <a:p>
            <a:r>
              <a:rPr lang="en-US" sz="2800" dirty="0" smtClean="0">
                <a:hlinkClick r:id="rId4"/>
              </a:rPr>
              <a:t>https://</a:t>
            </a:r>
            <a:r>
              <a:rPr lang="en-US" sz="2800" dirty="0" smtClean="0">
                <a:hlinkClick r:id="rId4"/>
              </a:rPr>
              <a:t>www.youtube.com/watch?v=pAtPUeyHDZI</a:t>
            </a:r>
            <a:endParaRPr lang="en-US" sz="2800" dirty="0" smtClean="0"/>
          </a:p>
          <a:p>
            <a:endParaRPr lang="en-US" sz="2800" dirty="0" smtClean="0"/>
          </a:p>
          <a:p>
            <a:pPr lvl="1"/>
            <a:r>
              <a:rPr lang="en-US" sz="2400" dirty="0" smtClean="0"/>
              <a:t>The links gives video presentations on Inverters, </a:t>
            </a:r>
            <a:r>
              <a:rPr lang="en-US" sz="2400" dirty="0" smtClean="0"/>
              <a:t>its operating principles and applications</a:t>
            </a:r>
            <a:endParaRPr lang="en-US" sz="2400" dirty="0" smtClean="0"/>
          </a:p>
          <a:p>
            <a:endParaRPr lang="en-US" sz="280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Useful links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en.wikipedia.org/wiki/Power_electronics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https://ieeexplore.ieee.org/xpl/RecentIssue.jsp?punumber=63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667000"/>
            <a:ext cx="8229600" cy="1143000"/>
          </a:xfrm>
        </p:spPr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1758</Words>
  <Application>Microsoft Office PowerPoint</Application>
  <PresentationFormat>On-screen Show (4:3)</PresentationFormat>
  <Paragraphs>370</Paragraphs>
  <Slides>57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59" baseType="lpstr">
      <vt:lpstr>Office Theme</vt:lpstr>
      <vt:lpstr>Bitmap Image</vt:lpstr>
      <vt:lpstr>Inverters</vt:lpstr>
      <vt:lpstr>What is an Inverter?</vt:lpstr>
      <vt:lpstr>Classification of Inverters</vt:lpstr>
      <vt:lpstr>Voltage Source Inverters</vt:lpstr>
      <vt:lpstr>Current Source Inverters</vt:lpstr>
      <vt:lpstr>Voltage Source Inverters</vt:lpstr>
      <vt:lpstr>Single Phase Half Bridge Inverter</vt:lpstr>
      <vt:lpstr>Slide 8</vt:lpstr>
      <vt:lpstr>Single Phase Full Bridge Inverter</vt:lpstr>
      <vt:lpstr>Slide 10</vt:lpstr>
      <vt:lpstr>Three Phase VSI (180 Degree Mode)</vt:lpstr>
      <vt:lpstr>Slide 12</vt:lpstr>
      <vt:lpstr>Slide 13</vt:lpstr>
      <vt:lpstr>Slide 14</vt:lpstr>
      <vt:lpstr>Slide 15</vt:lpstr>
      <vt:lpstr>Slide 16</vt:lpstr>
      <vt:lpstr>Slide 17</vt:lpstr>
      <vt:lpstr>Three Phase VSI (120 Degree Mode)</vt:lpstr>
      <vt:lpstr>Slide 19</vt:lpstr>
      <vt:lpstr>Slide 20</vt:lpstr>
      <vt:lpstr>Slide 21</vt:lpstr>
      <vt:lpstr>Slide 22</vt:lpstr>
      <vt:lpstr>Line Voltages</vt:lpstr>
      <vt:lpstr>Voltage Control in Single Phase Inverters</vt:lpstr>
      <vt:lpstr>External Control of AC Output Voltage</vt:lpstr>
      <vt:lpstr>External Control of AC Output Voltage</vt:lpstr>
      <vt:lpstr>External Control of DC Input Voltage</vt:lpstr>
      <vt:lpstr>Internal Control of Inverter</vt:lpstr>
      <vt:lpstr>Pulse Width Modulated Inverters</vt:lpstr>
      <vt:lpstr>Different types of PWM inverters</vt:lpstr>
      <vt:lpstr>Single Pulse Width Modulation</vt:lpstr>
      <vt:lpstr>Slide 32</vt:lpstr>
      <vt:lpstr>Slide 33</vt:lpstr>
      <vt:lpstr>Inference from Single PWM</vt:lpstr>
      <vt:lpstr>Multiple Pulse Modulation</vt:lpstr>
      <vt:lpstr>Multiple Pulse Modulation</vt:lpstr>
      <vt:lpstr>Slide 37</vt:lpstr>
      <vt:lpstr>Slide 38</vt:lpstr>
      <vt:lpstr>Multiple Pulse Modulation</vt:lpstr>
      <vt:lpstr>Sinusoidal Pulse Modulation</vt:lpstr>
      <vt:lpstr>Sinusoidal Pulse Modulation</vt:lpstr>
      <vt:lpstr>Sinusoidal Pulse Modulation</vt:lpstr>
      <vt:lpstr>Summary</vt:lpstr>
      <vt:lpstr>Sinusoidal Pulse Modulation</vt:lpstr>
      <vt:lpstr>Reduction of Harmonics in the Inverter O/P</vt:lpstr>
      <vt:lpstr>Harmonic Reduction by PWM</vt:lpstr>
      <vt:lpstr>Slide 47</vt:lpstr>
      <vt:lpstr>Slide 48</vt:lpstr>
      <vt:lpstr>Harmonic Reduction by Transformer Connections</vt:lpstr>
      <vt:lpstr>Harmonic Reduction by Transformer Connections</vt:lpstr>
      <vt:lpstr>Harmonic Reduction by Stepped Wave Inverters</vt:lpstr>
      <vt:lpstr>Slide 52</vt:lpstr>
      <vt:lpstr>Single Phase Current Source Inverter</vt:lpstr>
      <vt:lpstr>Slide 54</vt:lpstr>
      <vt:lpstr>Web links</vt:lpstr>
      <vt:lpstr>Useful links</vt:lpstr>
      <vt:lpstr>Thank You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Inverters</dc:title>
  <dc:creator/>
  <cp:lastModifiedBy>Arun Kumar M</cp:lastModifiedBy>
  <cp:revision>10</cp:revision>
  <dcterms:created xsi:type="dcterms:W3CDTF">2006-08-16T00:00:00Z</dcterms:created>
  <dcterms:modified xsi:type="dcterms:W3CDTF">2020-01-20T06:41:39Z</dcterms:modified>
</cp:coreProperties>
</file>