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5" r:id="rId2"/>
    <p:sldId id="265" r:id="rId3"/>
    <p:sldId id="267" r:id="rId4"/>
    <p:sldId id="296" r:id="rId5"/>
    <p:sldId id="297" r:id="rId6"/>
    <p:sldId id="298" r:id="rId7"/>
    <p:sldId id="271" r:id="rId8"/>
    <p:sldId id="285" r:id="rId9"/>
    <p:sldId id="286" r:id="rId10"/>
    <p:sldId id="269" r:id="rId11"/>
    <p:sldId id="300" r:id="rId12"/>
    <p:sldId id="280" r:id="rId13"/>
    <p:sldId id="283" r:id="rId14"/>
    <p:sldId id="299" r:id="rId15"/>
    <p:sldId id="268" r:id="rId16"/>
    <p:sldId id="312" r:id="rId17"/>
    <p:sldId id="313" r:id="rId18"/>
    <p:sldId id="315" r:id="rId19"/>
    <p:sldId id="314" r:id="rId20"/>
    <p:sldId id="273" r:id="rId21"/>
    <p:sldId id="272" r:id="rId22"/>
    <p:sldId id="287" r:id="rId23"/>
    <p:sldId id="301" r:id="rId24"/>
    <p:sldId id="274" r:id="rId25"/>
    <p:sldId id="303" r:id="rId26"/>
    <p:sldId id="305" r:id="rId27"/>
    <p:sldId id="275" r:id="rId28"/>
    <p:sldId id="290" r:id="rId29"/>
    <p:sldId id="276" r:id="rId30"/>
    <p:sldId id="306" r:id="rId31"/>
    <p:sldId id="291" r:id="rId32"/>
    <p:sldId id="292" r:id="rId33"/>
    <p:sldId id="277" r:id="rId34"/>
    <p:sldId id="293" r:id="rId35"/>
    <p:sldId id="270" r:id="rId36"/>
    <p:sldId id="307" r:id="rId37"/>
    <p:sldId id="310" r:id="rId38"/>
    <p:sldId id="311" r:id="rId39"/>
    <p:sldId id="278" r:id="rId40"/>
    <p:sldId id="308" r:id="rId41"/>
    <p:sldId id="279" r:id="rId42"/>
    <p:sldId id="309" r:id="rId43"/>
    <p:sldId id="31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58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dcweb.com/blog/companies-with-best-marketing-strategies-in-india/" TargetMode="External"/><Relationship Id="rId2" Type="http://schemas.openxmlformats.org/officeDocument/2006/relationships/hyperlink" Target="https://youtu.be/iuYlGRnC7J8?si=wunxvfnxh4T9QtTx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rowthx.club/blog/zomato-business-model" TargetMode="External"/><Relationship Id="rId4" Type="http://schemas.openxmlformats.org/officeDocument/2006/relationships/hyperlink" Target="https://www.cascade.app/blog/the-5-best-business-strategies-ive-ever-se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5A6240-8FEA-4F5B-9C03-457B689AB4FD}"/>
              </a:ext>
            </a:extLst>
          </p:cNvPr>
          <p:cNvSpPr txBox="1"/>
          <p:nvPr/>
        </p:nvSpPr>
        <p:spPr>
          <a:xfrm>
            <a:off x="3602692" y="1326192"/>
            <a:ext cx="4986616" cy="1015663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IN" sz="6000" b="1" dirty="0">
                <a:solidFill>
                  <a:schemeClr val="bg1"/>
                </a:solidFill>
              </a:rPr>
              <a:t>MODULE 1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88E736-67DF-2306-7836-7A1BD56EA03A}"/>
              </a:ext>
            </a:extLst>
          </p:cNvPr>
          <p:cNvSpPr txBox="1"/>
          <p:nvPr/>
        </p:nvSpPr>
        <p:spPr>
          <a:xfrm>
            <a:off x="1236722" y="2916147"/>
            <a:ext cx="9718556" cy="1961468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IN" sz="6000" b="1" dirty="0">
                <a:solidFill>
                  <a:schemeClr val="bg1"/>
                </a:solidFill>
              </a:rPr>
              <a:t>OVERVIEW OF STRATEGIC MANAGEMENT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89308" y="5486400"/>
            <a:ext cx="293818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Prof. </a:t>
            </a:r>
            <a:r>
              <a:rPr lang="en-US" sz="2000" dirty="0" err="1" smtClean="0"/>
              <a:t>Chandana</a:t>
            </a:r>
            <a:r>
              <a:rPr lang="en-US" sz="2000" dirty="0" smtClean="0"/>
              <a:t> </a:t>
            </a:r>
            <a:r>
              <a:rPr lang="en-US" sz="2000" dirty="0" err="1" smtClean="0"/>
              <a:t>Priya</a:t>
            </a:r>
            <a:r>
              <a:rPr lang="en-US" sz="2000" dirty="0" smtClean="0"/>
              <a:t> M S Assistant Professor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694511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3479935" y="268942"/>
            <a:ext cx="5232129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MEANING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OF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STRATEGY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B60BB36-764E-3A7F-6C6A-D3AF9611037B}"/>
              </a:ext>
            </a:extLst>
          </p:cNvPr>
          <p:cNvSpPr txBox="1"/>
          <p:nvPr/>
        </p:nvSpPr>
        <p:spPr>
          <a:xfrm>
            <a:off x="307651" y="1066337"/>
            <a:ext cx="11576696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Strategy is a </a:t>
            </a:r>
            <a:r>
              <a:rPr lang="en-IN" sz="2800" b="1" dirty="0"/>
              <a:t>plan of action </a:t>
            </a:r>
            <a:r>
              <a:rPr lang="en-IN" sz="2800" dirty="0"/>
              <a:t>designed to </a:t>
            </a:r>
            <a:r>
              <a:rPr lang="en-IN" sz="2800" b="1" dirty="0"/>
              <a:t>achieve a long-term objectives</a:t>
            </a:r>
            <a:r>
              <a:rPr lang="en-IN" sz="2800" dirty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It helps to </a:t>
            </a:r>
            <a:r>
              <a:rPr lang="en-IN" sz="2800" b="1" dirty="0"/>
              <a:t>determine the best course of action</a:t>
            </a:r>
            <a:r>
              <a:rPr lang="en-IN" sz="2800" dirty="0"/>
              <a:t> to achieve long-term success and stay ahead of competitors.</a:t>
            </a:r>
          </a:p>
          <a:p>
            <a:pPr algn="just"/>
            <a:endParaRPr lang="en-IN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Organizational strategies are crucial for businesses looking to succeed and grow in today’s competitive environment. Popular examples of such strategies are- </a:t>
            </a:r>
            <a:r>
              <a:rPr lang="en-IN" sz="2800" u="sng" dirty="0"/>
              <a:t>Market Penetration, Diversification, Innovation</a:t>
            </a:r>
            <a:r>
              <a:rPr lang="en-IN" sz="2800" dirty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b="1" dirty="0"/>
              <a:t>Amazon</a:t>
            </a:r>
            <a:r>
              <a:rPr lang="en-IN" sz="2800" dirty="0"/>
              <a:t> is a company known for its strategic excellence. Its success lies in its </a:t>
            </a:r>
            <a:r>
              <a:rPr lang="en-IN" sz="2800" u="sng" dirty="0"/>
              <a:t>customer-centric approach </a:t>
            </a:r>
            <a:r>
              <a:rPr lang="en-IN" sz="2800" dirty="0"/>
              <a:t>and relentless focus on </a:t>
            </a:r>
            <a:r>
              <a:rPr lang="en-IN" sz="2800" u="sng" dirty="0"/>
              <a:t>innovation</a:t>
            </a:r>
            <a:r>
              <a:rPr lang="en-IN" sz="2800" dirty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Strategic initiatives, such as Prime membership and personalized recommendations, have propelled it to become a dominant player in e-commerce globally. </a:t>
            </a:r>
          </a:p>
        </p:txBody>
      </p:sp>
    </p:spTree>
    <p:extLst>
      <p:ext uri="{BB962C8B-B14F-4D97-AF65-F5344CB8AC3E}">
        <p14:creationId xmlns:p14="http://schemas.microsoft.com/office/powerpoint/2010/main" val="3977672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1744043" y="232270"/>
            <a:ext cx="8703913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MEANING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OF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STRATEGIC MANAGEMENT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CEF39C0-A0F3-1E8D-43AF-EC3E7B735A8F}"/>
              </a:ext>
            </a:extLst>
          </p:cNvPr>
          <p:cNvSpPr txBox="1"/>
          <p:nvPr/>
        </p:nvSpPr>
        <p:spPr>
          <a:xfrm>
            <a:off x="661146" y="1308032"/>
            <a:ext cx="1086970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800" dirty="0"/>
              <a:t>Strategic Management is the amalgamation of two words:</a:t>
            </a:r>
          </a:p>
          <a:p>
            <a:pPr algn="just"/>
            <a:r>
              <a:rPr lang="en-IN" sz="2800" b="1" dirty="0"/>
              <a:t>Strategy</a:t>
            </a:r>
            <a:r>
              <a:rPr lang="en-IN" sz="2800" dirty="0"/>
              <a:t> and </a:t>
            </a:r>
            <a:r>
              <a:rPr lang="en-IN" sz="2800" b="1" dirty="0"/>
              <a:t>Management</a:t>
            </a:r>
            <a:r>
              <a:rPr lang="en-IN" sz="2800" dirty="0"/>
              <a:t>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b="1" dirty="0"/>
              <a:t>Strategy</a:t>
            </a:r>
            <a:r>
              <a:rPr lang="en-IN" sz="2800" dirty="0"/>
              <a:t> involves making choices and decisions to achieve organizational goals, while </a:t>
            </a:r>
            <a:r>
              <a:rPr lang="en-IN" sz="2800" b="1" dirty="0"/>
              <a:t>Management</a:t>
            </a:r>
            <a:r>
              <a:rPr lang="en-IN" sz="2800" dirty="0"/>
              <a:t> focuses on planning, organizing, and controlling resources to execute those strategic choices effectively.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800" dirty="0"/>
              <a:t>Strategic management is the </a:t>
            </a:r>
            <a:r>
              <a:rPr lang="en-IN" sz="2800" b="1" dirty="0"/>
              <a:t>process</a:t>
            </a:r>
            <a:r>
              <a:rPr lang="en-IN" sz="2800" dirty="0"/>
              <a:t> of </a:t>
            </a:r>
            <a:r>
              <a:rPr lang="en-IN" sz="2800" b="1" dirty="0"/>
              <a:t>formulating and implementing strategies</a:t>
            </a:r>
            <a:r>
              <a:rPr lang="en-IN" sz="2800" dirty="0"/>
              <a:t> to </a:t>
            </a:r>
            <a:r>
              <a:rPr lang="en-IN" sz="2800" b="1" dirty="0"/>
              <a:t>achieve the goals and objectives </a:t>
            </a:r>
            <a:r>
              <a:rPr lang="en-IN" sz="2800" dirty="0"/>
              <a:t>of an organization.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800" dirty="0"/>
              <a:t>It ensures the organization’s ability to </a:t>
            </a:r>
            <a:r>
              <a:rPr lang="en-IN" sz="2800" u="sng" dirty="0"/>
              <a:t>prosper</a:t>
            </a:r>
            <a:r>
              <a:rPr lang="en-IN" sz="2800" dirty="0"/>
              <a:t> and maintain </a:t>
            </a:r>
            <a:r>
              <a:rPr lang="en-IN" sz="2800" u="sng" dirty="0"/>
              <a:t>competitiveness</a:t>
            </a:r>
            <a:r>
              <a:rPr lang="en-IN" sz="2800" dirty="0"/>
              <a:t> in an ever-shifting business environment.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577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304589C-8B49-CD35-C7F5-455D79E11FA8}"/>
              </a:ext>
            </a:extLst>
          </p:cNvPr>
          <p:cNvSpPr txBox="1"/>
          <p:nvPr/>
        </p:nvSpPr>
        <p:spPr>
          <a:xfrm>
            <a:off x="312746" y="412789"/>
            <a:ext cx="11566507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32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Example of Strategic Management</a:t>
            </a:r>
          </a:p>
          <a:p>
            <a:pPr algn="just"/>
            <a:r>
              <a:rPr lang="en-IN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Inter"/>
              </a:rPr>
              <a:t>
</a:t>
            </a:r>
            <a:r>
              <a:rPr lang="en-IN" sz="2800" dirty="0"/>
              <a:t>Amazon employed several strategic management techniques to overcome local players like </a:t>
            </a:r>
            <a:r>
              <a:rPr lang="en-IN" sz="2800" dirty="0" err="1"/>
              <a:t>Snapdeal</a:t>
            </a:r>
            <a:r>
              <a:rPr lang="en-IN" sz="2800" dirty="0"/>
              <a:t> and Flipkart in the Indian market:
</a:t>
            </a:r>
            <a:r>
              <a:rPr lang="en-IN" sz="2800" b="1" dirty="0"/>
              <a:t>Strong Market Entry: </a:t>
            </a:r>
            <a:r>
              <a:rPr lang="en-IN" sz="2800" dirty="0"/>
              <a:t>Amazon entered the Indian market with significant investment and long-term vision, demonstrating its commitment to success. They strategically focused on building a </a:t>
            </a:r>
            <a:r>
              <a:rPr lang="en-IN" sz="2800" u="sng" dirty="0"/>
              <a:t>robust logistics infrastructure</a:t>
            </a:r>
            <a:r>
              <a:rPr lang="en-IN" sz="2800" dirty="0"/>
              <a:t>, </a:t>
            </a:r>
            <a:r>
              <a:rPr lang="en-IN" sz="2800" u="sng" dirty="0"/>
              <a:t>expanding product offerings</a:t>
            </a:r>
            <a:r>
              <a:rPr lang="en-IN" sz="2800" dirty="0"/>
              <a:t>, and offering </a:t>
            </a:r>
            <a:r>
              <a:rPr lang="en-IN" sz="2800" u="sng" dirty="0"/>
              <a:t>competitive pricing</a:t>
            </a:r>
            <a:r>
              <a:rPr lang="en-IN" sz="2800" dirty="0"/>
              <a:t>.</a:t>
            </a:r>
            <a:r>
              <a:rPr lang="en-IN" sz="280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
</a:t>
            </a:r>
            <a:r>
              <a:rPr lang="en-IN" sz="2800" b="1" dirty="0"/>
              <a:t>Customer-Centric Approach: </a:t>
            </a:r>
            <a:r>
              <a:rPr lang="en-IN" sz="2800" dirty="0"/>
              <a:t>Amazon prioritized providing excellence customer experience by offering </a:t>
            </a:r>
            <a:r>
              <a:rPr lang="en-IN" sz="2800" u="sng" dirty="0"/>
              <a:t>fast and reliable delivery</a:t>
            </a:r>
            <a:r>
              <a:rPr lang="en-IN" sz="2800" dirty="0"/>
              <a:t>, </a:t>
            </a:r>
            <a:r>
              <a:rPr lang="en-IN" sz="2800" u="sng" dirty="0"/>
              <a:t>easy returns</a:t>
            </a:r>
            <a:r>
              <a:rPr lang="en-IN" sz="2800" dirty="0"/>
              <a:t>, and a wide range of products. They leveraged their global expertise in e-commerce to create a </a:t>
            </a:r>
            <a:r>
              <a:rPr lang="en-IN" sz="2800" u="sng" dirty="0"/>
              <a:t>seamless online shopping </a:t>
            </a:r>
            <a:r>
              <a:rPr lang="en-IN" sz="2800" dirty="0"/>
              <a:t>experience for Indian customers.</a:t>
            </a:r>
          </a:p>
        </p:txBody>
      </p:sp>
    </p:spTree>
    <p:extLst>
      <p:ext uri="{BB962C8B-B14F-4D97-AF65-F5344CB8AC3E}">
        <p14:creationId xmlns:p14="http://schemas.microsoft.com/office/powerpoint/2010/main" val="184144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8B1A51-DCA7-AE2B-9DCE-7CB3E5CDF748}"/>
              </a:ext>
            </a:extLst>
          </p:cNvPr>
          <p:cNvSpPr txBox="1"/>
          <p:nvPr/>
        </p:nvSpPr>
        <p:spPr>
          <a:xfrm>
            <a:off x="411561" y="366623"/>
            <a:ext cx="1136887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800" b="1" dirty="0"/>
              <a:t>Continuous Innovation: </a:t>
            </a:r>
            <a:r>
              <a:rPr lang="en-IN" sz="2800" dirty="0"/>
              <a:t>Amazon introduced innovative features and services tailored to the Indian market, such as </a:t>
            </a:r>
            <a:r>
              <a:rPr lang="en-IN" sz="2800" u="sng" dirty="0"/>
              <a:t>Hindi language support</a:t>
            </a:r>
            <a:r>
              <a:rPr lang="en-IN" sz="2800" dirty="0"/>
              <a:t>, </a:t>
            </a:r>
            <a:r>
              <a:rPr lang="en-IN" sz="2800" u="sng" dirty="0"/>
              <a:t>regional</a:t>
            </a:r>
            <a:r>
              <a:rPr lang="en-IN" sz="2800" dirty="0"/>
              <a:t> </a:t>
            </a:r>
            <a:r>
              <a:rPr lang="en-IN" sz="2800" u="sng" dirty="0"/>
              <a:t>content</a:t>
            </a:r>
            <a:r>
              <a:rPr lang="en-IN" sz="2800" dirty="0"/>
              <a:t>, and </a:t>
            </a:r>
            <a:r>
              <a:rPr lang="en-IN" sz="2800" u="sng" dirty="0"/>
              <a:t>localized payment options</a:t>
            </a:r>
            <a:r>
              <a:rPr lang="en-IN" sz="2800" dirty="0"/>
              <a:t>. They constantly adapted their offerings </a:t>
            </a:r>
            <a:r>
              <a:rPr lang="en-IN" sz="2800" u="sng" dirty="0"/>
              <a:t>based on customer feedback </a:t>
            </a:r>
            <a:r>
              <a:rPr lang="en-IN" sz="2800" dirty="0"/>
              <a:t>and market trends.
</a:t>
            </a:r>
            <a:r>
              <a:rPr lang="en-IN" sz="2800" b="1" dirty="0"/>
              <a:t>
Competitive Pricing: </a:t>
            </a:r>
            <a:r>
              <a:rPr lang="en-IN" sz="2800" dirty="0"/>
              <a:t>Amazon employed a competitive pricing strategy to attract customers, offering </a:t>
            </a:r>
            <a:r>
              <a:rPr lang="en-IN" sz="2800" u="sng" dirty="0"/>
              <a:t>discounts</a:t>
            </a:r>
            <a:r>
              <a:rPr lang="en-IN" sz="2800" dirty="0"/>
              <a:t> and deals on popular products. They leveraged their global scale and supply chain efficiencies to provide cost-effective solutions.
</a:t>
            </a:r>
            <a:r>
              <a:rPr lang="en-IN" sz="2800" b="1" dirty="0"/>
              <a:t>Strategic Partnerships: </a:t>
            </a:r>
            <a:r>
              <a:rPr lang="en-IN" sz="2800" dirty="0"/>
              <a:t>Amazon forged </a:t>
            </a:r>
            <a:r>
              <a:rPr lang="en-IN" sz="2800" u="sng" dirty="0"/>
              <a:t>partnerships with local retailers</a:t>
            </a:r>
            <a:r>
              <a:rPr lang="en-IN" sz="2800" dirty="0"/>
              <a:t>, brands, and small businesses, enabling them to expand their product range and offer exclusive deals. This approach </a:t>
            </a:r>
            <a:r>
              <a:rPr lang="en-IN" sz="2800" u="sng" dirty="0"/>
              <a:t>helped</a:t>
            </a:r>
            <a:r>
              <a:rPr lang="en-IN" sz="2800" dirty="0"/>
              <a:t> them tap into the vast Indian market and </a:t>
            </a:r>
            <a:r>
              <a:rPr lang="en-IN" sz="2800" u="sng" dirty="0"/>
              <a:t>build trust</a:t>
            </a:r>
            <a:r>
              <a:rPr lang="en-IN" sz="2800" dirty="0"/>
              <a:t> among </a:t>
            </a:r>
            <a:r>
              <a:rPr lang="en-IN" sz="2800" u="sng" dirty="0"/>
              <a:t>local sellers</a:t>
            </a:r>
            <a:r>
              <a:rPr lang="en-IN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6848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3F9CC9-A97B-C57D-CDE8-C5E724D111E4}"/>
              </a:ext>
            </a:extLst>
          </p:cNvPr>
          <p:cNvSpPr txBox="1"/>
          <p:nvPr/>
        </p:nvSpPr>
        <p:spPr>
          <a:xfrm>
            <a:off x="588819" y="916844"/>
            <a:ext cx="1101436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800" b="1" dirty="0"/>
              <a:t>Investments in Technology: </a:t>
            </a:r>
            <a:r>
              <a:rPr lang="en-IN" sz="2800" dirty="0"/>
              <a:t>Amazon significantly invested in technology and data analytics to enhance </a:t>
            </a:r>
            <a:r>
              <a:rPr lang="en-IN" sz="2800" u="sng" dirty="0"/>
              <a:t>customer personalization</a:t>
            </a:r>
            <a:r>
              <a:rPr lang="en-IN" sz="2800" dirty="0"/>
              <a:t>, improve operational efficiency, and </a:t>
            </a:r>
            <a:r>
              <a:rPr lang="en-IN" sz="2800" u="sng" dirty="0"/>
              <a:t>drive insights for strategic decision-making.
</a:t>
            </a:r>
            <a:r>
              <a:rPr lang="en-IN" sz="2800" dirty="0"/>
              <a:t>
These strategies allowed Amazon to differentiate itself, gain market share, and gradually surpass local players like </a:t>
            </a:r>
            <a:r>
              <a:rPr lang="en-IN" sz="2800" dirty="0" err="1"/>
              <a:t>Snapdeal</a:t>
            </a:r>
            <a:r>
              <a:rPr lang="en-IN" sz="2800" dirty="0"/>
              <a:t> and Flipkart in terms of customer trust, brand recognition, and market dominance.</a:t>
            </a:r>
          </a:p>
        </p:txBody>
      </p:sp>
    </p:spTree>
    <p:extLst>
      <p:ext uri="{BB962C8B-B14F-4D97-AF65-F5344CB8AC3E}">
        <p14:creationId xmlns:p14="http://schemas.microsoft.com/office/powerpoint/2010/main" val="167500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1744043" y="232270"/>
            <a:ext cx="8703913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BENEFITS OF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STRATEGIC MANAGEMENT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066800"/>
            <a:ext cx="11353799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Increased Profitability</a:t>
            </a:r>
            <a:endParaRPr lang="en-US" sz="2800" dirty="0"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Strategic management helps businesses make better decisions about resource allocation, investments, and market opportunities.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This can lead to increased revenue, cost savings, and improved profitability.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Enhanced Market Share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By understanding the competitive landscape and developing effective strategies, companies can gain a competitive edge and increase their market share.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Improved Risk Management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Strategic planning helps identify and mitigate potential risks, such as new competition, economic downturns, or technological disruptions. </a:t>
            </a:r>
          </a:p>
        </p:txBody>
      </p:sp>
    </p:spTree>
    <p:extLst>
      <p:ext uri="{BB962C8B-B14F-4D97-AF65-F5344CB8AC3E}">
        <p14:creationId xmlns:p14="http://schemas.microsoft.com/office/powerpoint/2010/main" val="2043584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533400"/>
            <a:ext cx="112776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Enhanced Clarity and Focus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Strategic management provides a clear roadmap for the organization, ensuring everyone is working towards the same objectives. This fosters a sense of direction and purpose.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b="1" dirty="0">
              <a:cs typeface="Arial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b="1" dirty="0">
                <a:cs typeface="Arial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ncreased Employee Engagement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When employees understand the organization's goals and their role in achieving them, they feel more engaged and motivated.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en-US" sz="2800" dirty="0">
              <a:cs typeface="Arial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Improved Communication and Collaboration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The strategic planning process encourages communication and collaboration across different departments, leading to a more cohesive and efficient organization. </a:t>
            </a:r>
          </a:p>
        </p:txBody>
      </p:sp>
    </p:spTree>
    <p:extLst>
      <p:ext uri="{BB962C8B-B14F-4D97-AF65-F5344CB8AC3E}">
        <p14:creationId xmlns:p14="http://schemas.microsoft.com/office/powerpoint/2010/main" val="3573306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7C19F0-7516-5DC8-527E-A5331AD4BE2D}"/>
              </a:ext>
            </a:extLst>
          </p:cNvPr>
          <p:cNvSpPr txBox="1"/>
          <p:nvPr/>
        </p:nvSpPr>
        <p:spPr>
          <a:xfrm>
            <a:off x="721251" y="533400"/>
            <a:ext cx="1097972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800" b="1" dirty="0"/>
              <a:t>Increased focus and alignment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Strategic management ensures everyone in the organization is working towards the same goals.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This fosters better communication and collaboration across departments.</a:t>
            </a:r>
          </a:p>
          <a:p>
            <a:pPr algn="just"/>
            <a:endParaRPr lang="en-IN" sz="2800" b="1" dirty="0"/>
          </a:p>
          <a:p>
            <a:pPr algn="just"/>
            <a:r>
              <a:rPr lang="en-IN" sz="2800" b="1" dirty="0"/>
              <a:t>Improved adaptability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Strategic management encourages businesses to be proactive and anticipate changes in the market.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This allows them to adapt their strategies quickly and remain competitive in a dynamic environment.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/>
          </a:p>
          <a:p>
            <a:pPr algn="just"/>
            <a:r>
              <a:rPr lang="en-IN" sz="2800" b="1" dirty="0"/>
              <a:t>Boosted employee morale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When employees understand the organization's goals and their role in achieving them, it can lead to increased motivation and engagement.</a:t>
            </a:r>
          </a:p>
        </p:txBody>
      </p:sp>
    </p:spTree>
    <p:extLst>
      <p:ext uri="{BB962C8B-B14F-4D97-AF65-F5344CB8AC3E}">
        <p14:creationId xmlns:p14="http://schemas.microsoft.com/office/powerpoint/2010/main" val="345988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1219200" y="152399"/>
            <a:ext cx="9372599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STRATEGIC MANAGEMENT MODEL / PROCESS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E59EDD-C1C3-E3FD-16E5-2F1D76A5AAC2}"/>
              </a:ext>
            </a:extLst>
          </p:cNvPr>
          <p:cNvSpPr txBox="1"/>
          <p:nvPr/>
        </p:nvSpPr>
        <p:spPr>
          <a:xfrm>
            <a:off x="152401" y="844407"/>
            <a:ext cx="1184002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A strategic management model is a </a:t>
            </a:r>
            <a:r>
              <a:rPr lang="en-IN" sz="2800" b="1" dirty="0"/>
              <a:t>framework</a:t>
            </a:r>
            <a:r>
              <a:rPr lang="en-IN" sz="2800" dirty="0"/>
              <a:t> which helps an organisation to achieve its goals comprehensively. It mainly </a:t>
            </a:r>
            <a:r>
              <a:rPr lang="en-IN" sz="2800" b="1" dirty="0"/>
              <a:t>focuses</a:t>
            </a:r>
            <a:r>
              <a:rPr lang="en-IN" sz="2800" dirty="0"/>
              <a:t> on a </a:t>
            </a:r>
            <a:r>
              <a:rPr lang="en-IN" sz="2800" u="sng" dirty="0"/>
              <a:t>specific strategy</a:t>
            </a:r>
            <a:r>
              <a:rPr lang="en-IN" sz="2800" dirty="0"/>
              <a:t> adopted by an organisation and involves a </a:t>
            </a:r>
            <a:r>
              <a:rPr lang="en-IN" sz="2800" u="sng" dirty="0"/>
              <a:t>thorough analysis</a:t>
            </a:r>
            <a:r>
              <a:rPr lang="en-IN" sz="2800" dirty="0"/>
              <a:t> of the </a:t>
            </a:r>
            <a:r>
              <a:rPr lang="en-IN" sz="2800" u="sng" dirty="0"/>
              <a:t>environments</a:t>
            </a:r>
            <a:r>
              <a:rPr lang="en-IN" sz="2800" dirty="0"/>
              <a:t> within and outside the firm.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Key components of strategic management include: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/>
              <a:t>Environmental scanning</a:t>
            </a:r>
            <a:r>
              <a:rPr lang="en-US" sz="2800" dirty="0"/>
              <a:t>: monitoring the internal and external environment to identify </a:t>
            </a:r>
            <a:r>
              <a:rPr lang="en-US" sz="2800" dirty="0" err="1"/>
              <a:t>oppurtunities</a:t>
            </a:r>
            <a:r>
              <a:rPr lang="en-US" sz="2800" dirty="0"/>
              <a:t> and threat.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/>
              <a:t>Strategy formulation</a:t>
            </a:r>
            <a:r>
              <a:rPr lang="en-US" sz="2800" dirty="0"/>
              <a:t>: determining goals and objectives, and developing plans and actions to achieve them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/>
              <a:t>Strategy implementation</a:t>
            </a:r>
            <a:r>
              <a:rPr lang="en-US" sz="2800" dirty="0"/>
              <a:t>: putting the plan into action, allocating resources and establishing metrics for measuring progress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/>
              <a:t>Evaluation and control</a:t>
            </a:r>
            <a:r>
              <a:rPr lang="en-US" sz="2800" dirty="0"/>
              <a:t>: monitoring progress, making adjustments as needed, and taking corrective action to ensure that goals and objectives are met.</a:t>
            </a:r>
          </a:p>
        </p:txBody>
      </p:sp>
    </p:spTree>
    <p:extLst>
      <p:ext uri="{BB962C8B-B14F-4D97-AF65-F5344CB8AC3E}">
        <p14:creationId xmlns:p14="http://schemas.microsoft.com/office/powerpoint/2010/main" val="3287099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2693e806-88a0-4809-aa3a-ca507a376b7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4" descr="blob:https://web.whatsapp.com/2693e806-88a0-4809-aa3a-ca507a376b7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298903"/>
            <a:ext cx="10759233" cy="6268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9807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09600"/>
            <a:ext cx="11353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This model outlines a cyclical process for strategic planning and implementation within an organization.</a:t>
            </a:r>
          </a:p>
          <a:p>
            <a:pPr algn="just"/>
            <a:endParaRPr lang="en-US" sz="2800" dirty="0"/>
          </a:p>
          <a:p>
            <a:pPr marL="514350" indent="-514350" algn="just">
              <a:buAutoNum type="arabicPeriod"/>
            </a:pPr>
            <a:r>
              <a:rPr lang="en-US" sz="3200" b="1" dirty="0"/>
              <a:t>Strategy Formulation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Develop Vision and Mission Statements: </a:t>
            </a:r>
            <a:r>
              <a:rPr lang="en-US" sz="2800" dirty="0"/>
              <a:t>Create a clear vision for the organization's future and a mission statement that defines its purpose and values.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Perform External Audit: </a:t>
            </a:r>
            <a:r>
              <a:rPr lang="en-US" sz="2800" dirty="0"/>
              <a:t>Analyze the organization's external environment, including industry analysis, competitor analysis, customer analysis, and economic analysis.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Perform Internal Audit: </a:t>
            </a:r>
            <a:r>
              <a:rPr lang="en-US" sz="2800" dirty="0"/>
              <a:t>Assess the organization's internal resources and capabilities, including financial analysis, human resource analysis, and operational analysis.</a:t>
            </a:r>
          </a:p>
        </p:txBody>
      </p:sp>
    </p:spTree>
    <p:extLst>
      <p:ext uri="{BB962C8B-B14F-4D97-AF65-F5344CB8AC3E}">
        <p14:creationId xmlns:p14="http://schemas.microsoft.com/office/powerpoint/2010/main" val="2569002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11658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Establish Long-Term Objectives: </a:t>
            </a:r>
            <a:r>
              <a:rPr lang="en-US" sz="2800" dirty="0"/>
              <a:t>Set specific, measurable, achievable, relevant, and time-bound (SMART) objectives to guide the organization's strategic direction.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Generate, Evaluate, and Select Strategies: </a:t>
            </a:r>
            <a:r>
              <a:rPr lang="en-US" sz="2800" dirty="0"/>
              <a:t>Develop various strategic options, evaluate them based on feasibility, acceptability, and desirability, and select the most appropriate strategies.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algn="just"/>
            <a:r>
              <a:rPr lang="en-US" sz="2800" b="1" dirty="0"/>
              <a:t>2. </a:t>
            </a:r>
            <a:r>
              <a:rPr lang="en-US" sz="3200" b="1" dirty="0"/>
              <a:t>Strategy Implementation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Implement Strategies - Management Issues: </a:t>
            </a:r>
            <a:r>
              <a:rPr lang="en-US" sz="2800" dirty="0"/>
              <a:t>Putting the chosen strategies into action, addressing organizational and leadership challenges. Address organizational structure, culture, leadership, and decision-making processes to support strategy execution.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Implement Strategies - Marketing, Finance, Accounting, R&amp;D, MIS Issues: </a:t>
            </a:r>
            <a:r>
              <a:rPr lang="en-US" sz="2800" dirty="0"/>
              <a:t>Develop and execute functional-level strategies for each department to align with the overall organizational strategy.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723982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33400"/>
            <a:ext cx="111252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3. Strategy Evaluation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Measure and Evaluate Performance: </a:t>
            </a:r>
            <a:r>
              <a:rPr lang="en-US" sz="2800" dirty="0"/>
              <a:t>Monitor and assess the organization's performance against its strategic objectives using key performance indicators (KPIs).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Feedback: </a:t>
            </a:r>
            <a:r>
              <a:rPr lang="en-US" sz="2800" dirty="0"/>
              <a:t>Continuously gather feedback on the effectiveness of the implemented strategies and make necessary adjustments.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algn="just"/>
            <a:r>
              <a:rPr lang="en-US" sz="2800" b="1" dirty="0"/>
              <a:t>Business Ethics/Social Responsibility/Environmental Sustainability Issues: </a:t>
            </a:r>
            <a:r>
              <a:rPr lang="en-US" sz="2800" dirty="0"/>
              <a:t>Emphasizes the importance of ethical considerations throughout the strategic management process.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/>
              <a:t>Global/International Issues: </a:t>
            </a:r>
            <a:r>
              <a:rPr lang="en-US" sz="2800" dirty="0"/>
              <a:t>Highlights the need to consider global factors and opportunities in strategy formulation, implementation, and evaluation.</a:t>
            </a:r>
          </a:p>
        </p:txBody>
      </p:sp>
    </p:spTree>
    <p:extLst>
      <p:ext uri="{BB962C8B-B14F-4D97-AF65-F5344CB8AC3E}">
        <p14:creationId xmlns:p14="http://schemas.microsoft.com/office/powerpoint/2010/main" val="3756530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1921299" y="244494"/>
            <a:ext cx="8349401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STAGES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OF</a:t>
            </a:r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STRATEGIC MANAGEMENT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AutoShape 2" descr="Uploaded image pre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Uploaded image previe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6" descr="blob:https://web.whatsapp.com/291c8a38-6ab0-4c6c-9e67-caa283627916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1066800"/>
            <a:ext cx="9913936" cy="5522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0556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57200"/>
            <a:ext cx="11049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Stage 1: Develop a Strategic Vision (and Mission)</a:t>
            </a:r>
          </a:p>
          <a:p>
            <a:pPr algn="just"/>
            <a:r>
              <a:rPr lang="en-US" sz="2800" dirty="0"/>
              <a:t>This is the foundational stage where an organization defines its purpose and direction.</a:t>
            </a:r>
          </a:p>
          <a:p>
            <a:pPr algn="just"/>
            <a:r>
              <a:rPr lang="en-US" sz="2800" b="1" dirty="0"/>
              <a:t>Vision:</a:t>
            </a:r>
            <a:r>
              <a:rPr lang="en-US" sz="2800" dirty="0"/>
              <a:t> A long-term aspiration of what the organization wants to become. It's future-oriented and inspirational.</a:t>
            </a:r>
          </a:p>
          <a:p>
            <a:pPr algn="just"/>
            <a:r>
              <a:rPr lang="en-US" sz="2800" b="1" dirty="0"/>
              <a:t>Mission:</a:t>
            </a:r>
            <a:r>
              <a:rPr lang="en-US" sz="2800" dirty="0"/>
              <a:t> A clear and concise statement of the organization's core purpose and focus. It outlines the organization's reason for being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3200" b="1" dirty="0"/>
              <a:t>Stage 2: </a:t>
            </a:r>
            <a:r>
              <a:rPr lang="en-US" sz="3200" b="1" dirty="0" smtClean="0"/>
              <a:t>Setting Objectives </a:t>
            </a:r>
          </a:p>
          <a:p>
            <a:pPr algn="just"/>
            <a:r>
              <a:rPr lang="en-US" sz="2800" b="1" dirty="0" smtClean="0"/>
              <a:t>Setting </a:t>
            </a:r>
            <a:r>
              <a:rPr lang="en-US" sz="2800" b="1" dirty="0"/>
              <a:t>objectives:</a:t>
            </a:r>
            <a:r>
              <a:rPr lang="en-US" sz="2800" dirty="0"/>
              <a:t> Specific, measurable, achievable, relevant, and time-bound (SMART) goals aligned with the vision and mission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7079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33400"/>
            <a:ext cx="11049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Stage </a:t>
            </a:r>
            <a:r>
              <a:rPr lang="en-US" sz="3200" b="1" dirty="0" smtClean="0"/>
              <a:t>3: </a:t>
            </a:r>
            <a:r>
              <a:rPr lang="en-US" sz="3200" b="1" dirty="0"/>
              <a:t>Craft a Strategy to Achieve Objectives and </a:t>
            </a:r>
            <a:r>
              <a:rPr lang="en-US" sz="3200" b="1" dirty="0" smtClean="0"/>
              <a:t>Vision</a:t>
            </a:r>
          </a:p>
          <a:p>
            <a:pPr algn="just"/>
            <a:endParaRPr lang="en-US" sz="3200" b="1" dirty="0"/>
          </a:p>
          <a:p>
            <a:pPr algn="just"/>
            <a:r>
              <a:rPr lang="en-US" sz="2800" dirty="0"/>
              <a:t>Once the vision and mission are established, the organization develops strategies to achieve them. This involves:</a:t>
            </a:r>
          </a:p>
          <a:p>
            <a:pPr algn="just"/>
            <a:r>
              <a:rPr lang="en-US" sz="2800" b="1" dirty="0" smtClean="0"/>
              <a:t>Crafting </a:t>
            </a:r>
            <a:r>
              <a:rPr lang="en-US" sz="2800" b="1" dirty="0"/>
              <a:t>a strategy:</a:t>
            </a:r>
            <a:r>
              <a:rPr lang="en-US" sz="2800" dirty="0"/>
              <a:t> Developing a comprehensive plan outlining how the organization will compete, allocate resources, and achieve its objectives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A strategy is developed to achieve these objectives. This involves analyzing the internal and external environment to identify strengths, weaknesses, opportunities, and threats (SWOT analysis</a:t>
            </a:r>
            <a:r>
              <a:rPr lang="en-US" sz="2800" dirty="0" smtClean="0"/>
              <a:t>).</a:t>
            </a:r>
          </a:p>
          <a:p>
            <a:pPr algn="just"/>
            <a:r>
              <a:rPr lang="en-US" sz="2800" dirty="0" smtClean="0"/>
              <a:t>Strategies </a:t>
            </a:r>
            <a:r>
              <a:rPr lang="en-US" sz="2800" dirty="0"/>
              <a:t>are formulated to leverage strengths, address weaknesses, capitalize on opportunities, and mitigate threats.</a:t>
            </a:r>
          </a:p>
        </p:txBody>
      </p:sp>
    </p:spTree>
    <p:extLst>
      <p:ext uri="{BB962C8B-B14F-4D97-AF65-F5344CB8AC3E}">
        <p14:creationId xmlns:p14="http://schemas.microsoft.com/office/powerpoint/2010/main" val="1303289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33400"/>
            <a:ext cx="11049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Stage </a:t>
            </a:r>
            <a:r>
              <a:rPr lang="en-US" sz="3200" b="1" dirty="0" smtClean="0"/>
              <a:t>4: </a:t>
            </a:r>
            <a:r>
              <a:rPr lang="en-US" sz="3200" b="1" dirty="0"/>
              <a:t>Implement the Strategy and </a:t>
            </a:r>
            <a:r>
              <a:rPr lang="en-US" sz="3200" b="1" dirty="0" smtClean="0"/>
              <a:t>Execute</a:t>
            </a:r>
          </a:p>
          <a:p>
            <a:pPr algn="just"/>
            <a:endParaRPr lang="en-US" sz="3200" b="1" dirty="0"/>
          </a:p>
          <a:p>
            <a:pPr algn="just"/>
            <a:r>
              <a:rPr lang="en-US" sz="2800" dirty="0"/>
              <a:t>This stage involves putting the strategy into action. It includes:</a:t>
            </a:r>
          </a:p>
          <a:p>
            <a:pPr algn="just"/>
            <a:r>
              <a:rPr lang="en-US" sz="2800" b="1" dirty="0"/>
              <a:t>Operational planning:</a:t>
            </a:r>
            <a:r>
              <a:rPr lang="en-US" sz="2800" dirty="0"/>
              <a:t> Developing detailed plans for various departments and functions.</a:t>
            </a:r>
          </a:p>
          <a:p>
            <a:pPr algn="just"/>
            <a:r>
              <a:rPr lang="en-US" sz="2800" b="1" dirty="0"/>
              <a:t>Resource allocation:</a:t>
            </a:r>
            <a:r>
              <a:rPr lang="en-US" sz="2800" dirty="0"/>
              <a:t> Assigning necessary resources (financial, human, technological) to support the strategy.</a:t>
            </a:r>
          </a:p>
          <a:p>
            <a:pPr algn="just"/>
            <a:r>
              <a:rPr lang="en-US" sz="2800" b="1" dirty="0"/>
              <a:t>Organizational structure:</a:t>
            </a:r>
            <a:r>
              <a:rPr lang="en-US" sz="2800" dirty="0"/>
              <a:t> Aligning the organizational structure to facilitate strategy implementation.</a:t>
            </a:r>
          </a:p>
          <a:p>
            <a:pPr algn="just"/>
            <a:r>
              <a:rPr lang="en-US" sz="2800" b="1" dirty="0"/>
              <a:t>Performance management:</a:t>
            </a:r>
            <a:r>
              <a:rPr lang="en-US" sz="2800" dirty="0"/>
              <a:t> Establishing systems to monitor and evaluate performance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3063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429" y="254000"/>
            <a:ext cx="11582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Stage </a:t>
            </a:r>
            <a:r>
              <a:rPr lang="en-US" sz="3200" b="1" dirty="0" smtClean="0"/>
              <a:t>5: </a:t>
            </a:r>
            <a:r>
              <a:rPr lang="en-US" sz="3200" b="1" dirty="0"/>
              <a:t>Monitor, Evaluate, and Take Corrective </a:t>
            </a:r>
            <a:r>
              <a:rPr lang="en-US" sz="3200" b="1" dirty="0" smtClean="0"/>
              <a:t>Actions</a:t>
            </a:r>
          </a:p>
          <a:p>
            <a:endParaRPr lang="en-US" sz="3200" b="1" dirty="0"/>
          </a:p>
          <a:p>
            <a:r>
              <a:rPr lang="en-US" sz="2800" dirty="0"/>
              <a:t>Continuous monitoring of the internal and external environment is crucial to ensure the strategy remains relevant and effective. This stage involves:</a:t>
            </a:r>
          </a:p>
          <a:p>
            <a:r>
              <a:rPr lang="en-US" sz="2800" b="1" dirty="0"/>
              <a:t>Performance measurement:</a:t>
            </a:r>
            <a:r>
              <a:rPr lang="en-US" sz="2800" dirty="0"/>
              <a:t> Tracking key performance indicators (KPIs) to assess progress.</a:t>
            </a:r>
          </a:p>
          <a:p>
            <a:r>
              <a:rPr lang="en-US" sz="2800" b="1" dirty="0"/>
              <a:t>Strategic control:</a:t>
            </a:r>
            <a:r>
              <a:rPr lang="en-US" sz="2800" dirty="0"/>
              <a:t> Comparing actual performance with planned performance.</a:t>
            </a:r>
          </a:p>
          <a:p>
            <a:r>
              <a:rPr lang="en-US" sz="2800" b="1" dirty="0"/>
              <a:t>Corrective actions:</a:t>
            </a:r>
            <a:r>
              <a:rPr lang="en-US" sz="2800" dirty="0"/>
              <a:t> Taking steps to address any deviations from the plan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3200" b="1" dirty="0"/>
              <a:t>L</a:t>
            </a:r>
            <a:r>
              <a:rPr lang="en-US" sz="3200" b="1" dirty="0" smtClean="0"/>
              <a:t>ast - </a:t>
            </a:r>
            <a:r>
              <a:rPr lang="en-US" sz="3200" b="1" dirty="0"/>
              <a:t>Revise as </a:t>
            </a:r>
            <a:r>
              <a:rPr lang="en-US" sz="3200" b="1" dirty="0" smtClean="0"/>
              <a:t>Needed</a:t>
            </a:r>
          </a:p>
          <a:p>
            <a:endParaRPr lang="en-US" sz="3200" b="1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Based on the evaluation, the strategy may need to be revised or </a:t>
            </a:r>
            <a:r>
              <a:rPr lang="en-US" sz="2800" dirty="0" smtClean="0"/>
              <a:t>updated.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strategic management process is cyclical, and adjustments are made as needed to adapt to changing circumstances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2792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1458687" y="1600200"/>
            <a:ext cx="8974756" cy="3416320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7200" b="1" dirty="0">
                <a:solidFill>
                  <a:schemeClr val="bg1"/>
                </a:solidFill>
              </a:rPr>
              <a:t>KEY TERMS IN</a:t>
            </a:r>
            <a:endParaRPr lang="en-IN" sz="7200" b="1" dirty="0">
              <a:solidFill>
                <a:schemeClr val="tx2"/>
              </a:solidFill>
            </a:endParaRPr>
          </a:p>
          <a:p>
            <a:pPr algn="ctr"/>
            <a:r>
              <a:rPr lang="en-IN" sz="7200" b="1" dirty="0">
                <a:solidFill>
                  <a:schemeClr val="bg1"/>
                </a:solidFill>
              </a:rPr>
              <a:t>STRATEGIC MANAGEMENT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4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2854443" y="381000"/>
            <a:ext cx="6483113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COMPETITIVE ADVANTAGE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371600"/>
            <a:ext cx="5887928" cy="526297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Competitive advantage is a </a:t>
            </a:r>
            <a:r>
              <a:rPr lang="en-US" sz="2800" b="1" dirty="0"/>
              <a:t>firm's ability </a:t>
            </a:r>
            <a:r>
              <a:rPr lang="en-US" sz="2800" dirty="0"/>
              <a:t>to </a:t>
            </a:r>
            <a:r>
              <a:rPr lang="en-US" sz="2800" b="1" dirty="0"/>
              <a:t>create</a:t>
            </a:r>
            <a:r>
              <a:rPr lang="en-US" sz="2800" dirty="0"/>
              <a:t> more </a:t>
            </a:r>
            <a:r>
              <a:rPr lang="en-US" sz="2800" b="1" dirty="0"/>
              <a:t>value</a:t>
            </a:r>
            <a:r>
              <a:rPr lang="en-US" sz="2800" dirty="0"/>
              <a:t> for customers than its </a:t>
            </a:r>
            <a:r>
              <a:rPr lang="en-US" sz="2800" b="1" dirty="0"/>
              <a:t>rivals</a:t>
            </a:r>
            <a:r>
              <a:rPr lang="en-US" sz="2800" dirty="0"/>
              <a:t>, resulting in </a:t>
            </a:r>
            <a:r>
              <a:rPr lang="en-US" sz="2800" b="1" dirty="0"/>
              <a:t>higher profitability</a:t>
            </a:r>
            <a:r>
              <a:rPr lang="en-US" sz="2800" dirty="0"/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This sets a company apart from its competitors and allows it to </a:t>
            </a:r>
            <a:r>
              <a:rPr lang="en-US" sz="2800" b="1" dirty="0"/>
              <a:t>outperform</a:t>
            </a:r>
            <a:r>
              <a:rPr lang="en-US" sz="2800" dirty="0"/>
              <a:t> them.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A brand can create a competitive advantage if it is clear about these three determinants: </a:t>
            </a:r>
            <a:r>
              <a:rPr lang="en-US" sz="2800" b="1" dirty="0"/>
              <a:t>Target Market, Competition, USP</a:t>
            </a:r>
            <a:endParaRPr lang="en-US" sz="2800" dirty="0"/>
          </a:p>
        </p:txBody>
      </p:sp>
      <p:pic>
        <p:nvPicPr>
          <p:cNvPr id="2050" name="Picture 2" descr="Creating the Conditions 4 Sustainable Competitive Advant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086" y="1932012"/>
            <a:ext cx="4644571" cy="39353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180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11049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/>
              <a:t>EXAMPLES</a:t>
            </a:r>
          </a:p>
          <a:p>
            <a:pPr algn="just"/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Tesla:</a:t>
            </a:r>
            <a:r>
              <a:rPr lang="en-US" sz="2800" dirty="0"/>
              <a:t> As a pioneer in electric vehicles, Tesla has a </a:t>
            </a:r>
            <a:r>
              <a:rPr lang="en-US" sz="2800" u="sng" dirty="0"/>
              <a:t>strong brand reputation</a:t>
            </a:r>
            <a:r>
              <a:rPr lang="en-US" sz="2800" dirty="0"/>
              <a:t> for </a:t>
            </a:r>
            <a:r>
              <a:rPr lang="en-US" sz="2800" u="sng" dirty="0"/>
              <a:t>innovation</a:t>
            </a:r>
            <a:r>
              <a:rPr lang="en-US" sz="2800" dirty="0"/>
              <a:t> and </a:t>
            </a:r>
            <a:r>
              <a:rPr lang="en-US" sz="2800" u="sng" dirty="0"/>
              <a:t>sustainability</a:t>
            </a:r>
            <a:r>
              <a:rPr lang="en-US" sz="2800" dirty="0"/>
              <a:t>. Their </a:t>
            </a:r>
            <a:r>
              <a:rPr lang="en-US" sz="2800" u="sng" dirty="0"/>
              <a:t>early mover advantage </a:t>
            </a:r>
            <a:r>
              <a:rPr lang="en-US" sz="2800" dirty="0"/>
              <a:t>and </a:t>
            </a:r>
            <a:r>
              <a:rPr lang="en-US" sz="2800" u="sng" dirty="0"/>
              <a:t>focus on technology</a:t>
            </a:r>
            <a:r>
              <a:rPr lang="en-US" sz="2800" dirty="0"/>
              <a:t> have given them a significant competitive edge in the rapidly growing electric vehicle market.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Netflix:</a:t>
            </a:r>
            <a:r>
              <a:rPr lang="en-US" sz="2800" dirty="0"/>
              <a:t> It's </a:t>
            </a:r>
            <a:r>
              <a:rPr lang="en-US" sz="2800" u="sng" dirty="0"/>
              <a:t>extensive library</a:t>
            </a:r>
            <a:r>
              <a:rPr lang="en-US" sz="2800" dirty="0"/>
              <a:t> of original content and licensed shows has made it a dominant player in the streaming industry.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Google: </a:t>
            </a:r>
            <a:r>
              <a:rPr lang="en-US" sz="2800" dirty="0"/>
              <a:t>Google enjoys the competitive advantage of being the </a:t>
            </a:r>
            <a:r>
              <a:rPr lang="en-US" sz="2800" u="sng" dirty="0"/>
              <a:t>only</a:t>
            </a:r>
            <a:r>
              <a:rPr lang="en-US" sz="2800" dirty="0"/>
              <a:t> </a:t>
            </a:r>
            <a:r>
              <a:rPr lang="en-US" sz="2800" u="sng" dirty="0"/>
              <a:t>effective search engine</a:t>
            </a:r>
            <a:r>
              <a:rPr lang="en-US" sz="2800" dirty="0"/>
              <a:t> over the internet. The company was able to reach this height because of its size, innovation, market position, and the network effect.</a:t>
            </a:r>
          </a:p>
        </p:txBody>
      </p:sp>
    </p:spTree>
    <p:extLst>
      <p:ext uri="{BB962C8B-B14F-4D97-AF65-F5344CB8AC3E}">
        <p14:creationId xmlns:p14="http://schemas.microsoft.com/office/powerpoint/2010/main" val="3575983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competitive advant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competitive advant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29746" y="160338"/>
            <a:ext cx="6321425" cy="655564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b="1" dirty="0"/>
              <a:t>Cost Leadership:</a:t>
            </a:r>
            <a:r>
              <a:rPr lang="en-US" sz="2800" dirty="0"/>
              <a:t> It is a strategy where a business </a:t>
            </a:r>
            <a:r>
              <a:rPr lang="en-US" sz="2800" u="sng" dirty="0"/>
              <a:t>produces the same quality</a:t>
            </a:r>
            <a:r>
              <a:rPr lang="en-US" sz="2800" dirty="0"/>
              <a:t> of the product </a:t>
            </a:r>
            <a:r>
              <a:rPr lang="en-US" sz="2800" u="sng" dirty="0"/>
              <a:t>as of the competitors</a:t>
            </a:r>
            <a:r>
              <a:rPr lang="en-US" sz="2800" dirty="0"/>
              <a:t> but </a:t>
            </a:r>
            <a:r>
              <a:rPr lang="en-US" sz="2800" u="sng" dirty="0"/>
              <a:t>sells</a:t>
            </a:r>
            <a:r>
              <a:rPr lang="en-US" sz="2800" dirty="0"/>
              <a:t> it at a </a:t>
            </a:r>
            <a:r>
              <a:rPr lang="en-US" sz="2800" u="sng" dirty="0"/>
              <a:t>lower price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/>
              <a:t>Differentiation:</a:t>
            </a:r>
            <a:r>
              <a:rPr lang="en-US" sz="2800" dirty="0"/>
              <a:t> A differential advantage is when the product or service offered by the business </a:t>
            </a:r>
            <a:r>
              <a:rPr lang="en-US" sz="2800" u="sng" dirty="0"/>
              <a:t>deliver different benefits</a:t>
            </a:r>
            <a:r>
              <a:rPr lang="en-US" sz="2800" dirty="0"/>
              <a:t> than the products offered by the </a:t>
            </a:r>
            <a:r>
              <a:rPr lang="en-US" sz="2800" u="sng" dirty="0"/>
              <a:t>competitors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/>
              <a:t>Focus:</a:t>
            </a:r>
            <a:r>
              <a:rPr lang="en-US" sz="2800" dirty="0"/>
              <a:t> Also called the </a:t>
            </a:r>
            <a:r>
              <a:rPr lang="en-US" sz="2800" u="sng" dirty="0"/>
              <a:t>segmentation</a:t>
            </a:r>
            <a:r>
              <a:rPr lang="en-US" sz="2800" dirty="0"/>
              <a:t> </a:t>
            </a:r>
            <a:r>
              <a:rPr lang="en-US" sz="2800" u="sng" dirty="0"/>
              <a:t>strategy</a:t>
            </a:r>
            <a:r>
              <a:rPr lang="en-US" sz="2800" dirty="0"/>
              <a:t>, the focus strategy involves </a:t>
            </a:r>
            <a:r>
              <a:rPr lang="en-US" sz="2800" u="sng" dirty="0"/>
              <a:t>targeting a pre-defined segment</a:t>
            </a:r>
            <a:r>
              <a:rPr lang="en-US" sz="2800" dirty="0"/>
              <a:t> rather than everyone.</a:t>
            </a:r>
            <a:endParaRPr lang="en-IN" sz="2800" dirty="0"/>
          </a:p>
        </p:txBody>
      </p:sp>
      <p:sp>
        <p:nvSpPr>
          <p:cNvPr id="7" name="AutoShape 6" descr="competitive advant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8" name="AutoShape 8" descr="competitive advant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9" name="AutoShape 10" descr="competitive advanta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8" t="13342" r="7827" b="13495"/>
          <a:stretch/>
        </p:blipFill>
        <p:spPr>
          <a:xfrm>
            <a:off x="7028543" y="1219200"/>
            <a:ext cx="4905941" cy="39492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98508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4457903" y="207818"/>
            <a:ext cx="3276193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STRATEGISTS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9856" y="1357086"/>
            <a:ext cx="112122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Strategists are individuals who are </a:t>
            </a:r>
            <a:r>
              <a:rPr lang="en-US" sz="2800" b="1" dirty="0"/>
              <a:t>responsible</a:t>
            </a:r>
            <a:r>
              <a:rPr lang="en-US" sz="2800" dirty="0"/>
              <a:t> for </a:t>
            </a:r>
            <a:r>
              <a:rPr lang="en-US" sz="2800" u="sng" dirty="0"/>
              <a:t>developing</a:t>
            </a:r>
            <a:r>
              <a:rPr lang="en-US" sz="2800" dirty="0"/>
              <a:t>, </a:t>
            </a:r>
            <a:r>
              <a:rPr lang="en-US" sz="2800" u="sng" dirty="0"/>
              <a:t>implementing</a:t>
            </a:r>
            <a:r>
              <a:rPr lang="en-US" sz="2800" dirty="0"/>
              <a:t>, and </a:t>
            </a:r>
            <a:r>
              <a:rPr lang="en-US" sz="2800" u="sng" dirty="0"/>
              <a:t>evaluating</a:t>
            </a:r>
            <a:r>
              <a:rPr lang="en-US" sz="2800" dirty="0"/>
              <a:t> the strategic direction of an organization.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They are the </a:t>
            </a:r>
            <a:r>
              <a:rPr lang="en-US" sz="2800" b="1" dirty="0"/>
              <a:t>architects</a:t>
            </a:r>
            <a:r>
              <a:rPr lang="en-US" sz="2800" dirty="0"/>
              <a:t> of an </a:t>
            </a:r>
            <a:r>
              <a:rPr lang="en-US" sz="2800" u="sng" dirty="0"/>
              <a:t>organization's future</a:t>
            </a:r>
            <a:r>
              <a:rPr lang="en-US" sz="2800" dirty="0"/>
              <a:t>, responsible for making </a:t>
            </a:r>
            <a:r>
              <a:rPr lang="en-US" sz="2800" u="sng" dirty="0"/>
              <a:t>high-level decisions</a:t>
            </a:r>
            <a:r>
              <a:rPr lang="en-US" sz="2800" dirty="0"/>
              <a:t> that impact the entire enterprise.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Strategists possess a </a:t>
            </a:r>
            <a:r>
              <a:rPr lang="en-US" sz="2800" b="1" dirty="0"/>
              <a:t>deep</a:t>
            </a:r>
            <a:r>
              <a:rPr lang="en-US" sz="2800" dirty="0"/>
              <a:t> </a:t>
            </a:r>
            <a:r>
              <a:rPr lang="en-US" sz="2800" b="1" dirty="0"/>
              <a:t>understanding</a:t>
            </a:r>
            <a:r>
              <a:rPr lang="en-US" sz="2800" dirty="0"/>
              <a:t> of the organization's </a:t>
            </a:r>
            <a:r>
              <a:rPr lang="en-US" sz="2800" u="sng" dirty="0"/>
              <a:t>internal</a:t>
            </a:r>
            <a:r>
              <a:rPr lang="en-US" sz="2800" dirty="0"/>
              <a:t> </a:t>
            </a:r>
            <a:r>
              <a:rPr lang="en-US" sz="2800" u="sng" dirty="0"/>
              <a:t>capabilities</a:t>
            </a:r>
            <a:r>
              <a:rPr lang="en-US" sz="2800" dirty="0"/>
              <a:t>, </a:t>
            </a:r>
            <a:r>
              <a:rPr lang="en-US" sz="2800" u="sng" dirty="0"/>
              <a:t>external environment</a:t>
            </a:r>
            <a:r>
              <a:rPr lang="en-US" sz="2800" dirty="0"/>
              <a:t>, and </a:t>
            </a:r>
            <a:r>
              <a:rPr lang="en-US" sz="2800" u="sng" dirty="0"/>
              <a:t>industry dynamics.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They are skilled in </a:t>
            </a:r>
            <a:r>
              <a:rPr lang="en-US" sz="2800" u="sng" dirty="0"/>
              <a:t>analyzing complex situations</a:t>
            </a:r>
            <a:r>
              <a:rPr lang="en-US" sz="2800" dirty="0"/>
              <a:t>, </a:t>
            </a:r>
            <a:r>
              <a:rPr lang="en-US" sz="2800" u="sng" dirty="0"/>
              <a:t>identifying opportunities </a:t>
            </a:r>
            <a:r>
              <a:rPr lang="en-US" sz="2800" dirty="0"/>
              <a:t>and </a:t>
            </a:r>
            <a:r>
              <a:rPr lang="en-US" sz="2800" u="sng" dirty="0"/>
              <a:t>threats</a:t>
            </a:r>
            <a:r>
              <a:rPr lang="en-US" sz="2800" dirty="0"/>
              <a:t>, and </a:t>
            </a:r>
            <a:r>
              <a:rPr lang="en-US" sz="2800" u="sng" dirty="0"/>
              <a:t>developing innovative strategies </a:t>
            </a:r>
            <a:r>
              <a:rPr lang="en-US" sz="2800" dirty="0"/>
              <a:t>to </a:t>
            </a:r>
            <a:r>
              <a:rPr lang="en-US" sz="2800" u="sng" dirty="0"/>
              <a:t>achieve</a:t>
            </a:r>
            <a:r>
              <a:rPr lang="en-US" sz="2800" dirty="0"/>
              <a:t> organizational goals.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905222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799" y="228600"/>
            <a:ext cx="8915401" cy="600683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4400" b="1" dirty="0"/>
              <a:t>FEW EXAMPLES FOR STRATEGISTS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7629" y="4572000"/>
            <a:ext cx="5410826" cy="2209800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US" sz="2800" b="1" cap="none" dirty="0">
                <a:cs typeface="Arial" charset="0"/>
              </a:rPr>
              <a:t>Jeff Bezos:</a:t>
            </a:r>
            <a:r>
              <a:rPr lang="en-US" sz="2800" cap="none" dirty="0">
                <a:cs typeface="Arial" charset="0"/>
              </a:rPr>
              <a:t> The founder of Amazon, Bezos is renowned for his customer-centric approach, long-term thinking, and ability to disrupt industries.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867400" y="4114800"/>
            <a:ext cx="6096000" cy="2667000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US" sz="2800" b="1" cap="none" dirty="0" err="1">
                <a:cs typeface="Arial" charset="0"/>
              </a:rPr>
              <a:t>Elon</a:t>
            </a:r>
            <a:r>
              <a:rPr lang="en-US" sz="2800" b="1" cap="none" dirty="0">
                <a:cs typeface="Arial" charset="0"/>
              </a:rPr>
              <a:t> Musk:</a:t>
            </a:r>
            <a:r>
              <a:rPr lang="en-US" sz="2800" cap="none" dirty="0">
                <a:cs typeface="Arial" charset="0"/>
              </a:rPr>
              <a:t> As the CEO of Tesla, </a:t>
            </a:r>
            <a:r>
              <a:rPr lang="en-US" sz="2800" cap="none" dirty="0" err="1">
                <a:cs typeface="Arial" charset="0"/>
              </a:rPr>
              <a:t>SpaceX</a:t>
            </a:r>
            <a:r>
              <a:rPr lang="en-US" sz="2800" cap="none" dirty="0">
                <a:cs typeface="Arial" charset="0"/>
              </a:rPr>
              <a:t>, Musk is a visionary leader who has redefined multiple industries through his focus on innovation and technological advancement.</a:t>
            </a:r>
          </a:p>
          <a:p>
            <a:pPr marL="0" indent="0" algn="just">
              <a:buNone/>
            </a:pP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1117938"/>
            <a:ext cx="2950482" cy="32795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AutoShape 2" descr="Elon Musk - Future of Life Institu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6" b="9802"/>
          <a:stretch/>
        </p:blipFill>
        <p:spPr>
          <a:xfrm>
            <a:off x="7467600" y="990600"/>
            <a:ext cx="2999572" cy="29896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81792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419600"/>
            <a:ext cx="5638800" cy="224676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cs typeface="Arial" charset="0"/>
              </a:rPr>
              <a:t>Indra</a:t>
            </a:r>
            <a:r>
              <a:rPr lang="en-US" sz="2800" b="1" dirty="0">
                <a:cs typeface="Arial" charset="0"/>
              </a:rPr>
              <a:t> </a:t>
            </a:r>
            <a:r>
              <a:rPr lang="en-US" sz="2800" b="1" dirty="0" err="1">
                <a:cs typeface="Arial" charset="0"/>
              </a:rPr>
              <a:t>Nooyi</a:t>
            </a:r>
            <a:r>
              <a:rPr lang="en-US" sz="2800" b="1" dirty="0">
                <a:cs typeface="Arial" charset="0"/>
              </a:rPr>
              <a:t>:</a:t>
            </a:r>
            <a:r>
              <a:rPr lang="en-US" sz="2800" dirty="0">
                <a:cs typeface="Arial" charset="0"/>
              </a:rPr>
              <a:t> Former CEO of PepsiCo, she transformed the company into a global food and beverage leader through her emphasis on sustainability, health, and wellness.</a:t>
            </a:r>
          </a:p>
        </p:txBody>
      </p:sp>
      <p:sp>
        <p:nvSpPr>
          <p:cNvPr id="3" name="Rectangle 2"/>
          <p:cNvSpPr/>
          <p:nvPr/>
        </p:nvSpPr>
        <p:spPr>
          <a:xfrm>
            <a:off x="6248400" y="4419600"/>
            <a:ext cx="5562600" cy="224676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cs typeface="Arial" charset="0"/>
              </a:rPr>
              <a:t>Satya</a:t>
            </a:r>
            <a:r>
              <a:rPr lang="en-US" sz="2800" b="1" dirty="0">
                <a:cs typeface="Arial" charset="0"/>
              </a:rPr>
              <a:t> </a:t>
            </a:r>
            <a:r>
              <a:rPr lang="en-US" sz="2800" b="1" dirty="0" err="1">
                <a:cs typeface="Arial" charset="0"/>
              </a:rPr>
              <a:t>Nadella</a:t>
            </a:r>
            <a:r>
              <a:rPr lang="en-US" sz="2800" b="1" dirty="0">
                <a:cs typeface="Arial" charset="0"/>
              </a:rPr>
              <a:t>:</a:t>
            </a:r>
            <a:r>
              <a:rPr lang="en-US" sz="2800" dirty="0">
                <a:cs typeface="Arial" charset="0"/>
              </a:rPr>
              <a:t> As CEO of Microsoft, </a:t>
            </a:r>
            <a:r>
              <a:rPr lang="en-US" sz="2800" dirty="0" err="1">
                <a:cs typeface="Arial" charset="0"/>
              </a:rPr>
              <a:t>Nadella</a:t>
            </a:r>
            <a:r>
              <a:rPr lang="en-US" sz="2800" dirty="0">
                <a:cs typeface="Arial" charset="0"/>
              </a:rPr>
              <a:t> has successfully repositioned the company as a cloud computing and AI leader, demonstrating strategic agility and adaptability.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63919" y="228599"/>
            <a:ext cx="8768961" cy="76944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FEW EXAMPLES FOR STRATEGISTS</a:t>
            </a:r>
            <a:endParaRPr lang="en-IN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135743"/>
            <a:ext cx="4495800" cy="31024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1"/>
          <a:stretch/>
        </p:blipFill>
        <p:spPr>
          <a:xfrm>
            <a:off x="6553200" y="1105741"/>
            <a:ext cx="4626294" cy="3154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289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4816492" y="183372"/>
            <a:ext cx="2559016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VISION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100" y="1008743"/>
            <a:ext cx="11353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A vision is a clear, inspiring, and long-term picture of what an organization wants to achieve. 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A well-crafted vision: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Inspires and motivates employees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Provides direction for strategic planning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Aligns organizational efforts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Attracts customers, investors, and partners</a:t>
            </a:r>
          </a:p>
          <a:p>
            <a:endParaRPr lang="en-US" sz="2800" b="1" dirty="0"/>
          </a:p>
          <a:p>
            <a:r>
              <a:rPr lang="en-US" sz="2800" b="1" dirty="0"/>
              <a:t>EXAMPLES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"To make people happy.“ - </a:t>
            </a:r>
            <a:r>
              <a:rPr lang="en-US" sz="2800" b="1" dirty="0"/>
              <a:t>Walt Disney Company</a:t>
            </a:r>
            <a:endParaRPr lang="en-US" sz="2800" dirty="0"/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"To entertain the world.“ – </a:t>
            </a:r>
            <a:r>
              <a:rPr lang="en-US" sz="2800" b="1" dirty="0"/>
              <a:t>Netflix</a:t>
            </a:r>
            <a:endParaRPr lang="en-US" sz="2800" dirty="0"/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"To give you wings.“ - </a:t>
            </a:r>
            <a:r>
              <a:rPr lang="en-US" sz="2800" b="1"/>
              <a:t>Red </a:t>
            </a:r>
            <a:r>
              <a:rPr lang="en-US" sz="2800" b="1" smtClean="0"/>
              <a:t>Bull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3748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364452" cy="609600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b="1" dirty="0"/>
              <a:t>EXAMPLE OF FEW POWERFUL VISION STATEMENTS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886" y="1066800"/>
            <a:ext cx="3298976" cy="576262"/>
          </a:xfrm>
          <a:ln>
            <a:noFill/>
          </a:ln>
        </p:spPr>
        <p:txBody>
          <a:bodyPr/>
          <a:lstStyle/>
          <a:p>
            <a:r>
              <a:rPr lang="en-US" sz="3200" b="1" dirty="0"/>
              <a:t>TESLA</a:t>
            </a:r>
            <a:endParaRPr lang="en-IN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8001000" y="4281714"/>
            <a:ext cx="3291521" cy="576262"/>
          </a:xfrm>
          <a:ln>
            <a:noFill/>
          </a:ln>
        </p:spPr>
        <p:txBody>
          <a:bodyPr/>
          <a:lstStyle/>
          <a:p>
            <a:r>
              <a:rPr lang="en-US" sz="3200" b="1" dirty="0"/>
              <a:t>amazon</a:t>
            </a:r>
            <a:endParaRPr lang="en-IN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01000" y="1066800"/>
            <a:ext cx="3304928" cy="576262"/>
          </a:xfrm>
        </p:spPr>
        <p:txBody>
          <a:bodyPr/>
          <a:lstStyle/>
          <a:p>
            <a:r>
              <a:rPr lang="en-US" sz="3200" b="1" dirty="0"/>
              <a:t>IKEA</a:t>
            </a:r>
            <a:endParaRPr lang="en-IN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5"/>
          </p:nvPr>
        </p:nvSpPr>
        <p:spPr>
          <a:xfrm>
            <a:off x="882418" y="1861457"/>
            <a:ext cx="3298976" cy="1295400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"To accelerate the world's transition to sustainable energy.“</a:t>
            </a:r>
            <a:endParaRPr lang="en-IN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6"/>
          </p:nvPr>
        </p:nvSpPr>
        <p:spPr>
          <a:xfrm>
            <a:off x="8001000" y="5105400"/>
            <a:ext cx="3303351" cy="1295400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"To be Earth's most customer-centric company.“</a:t>
            </a:r>
            <a:endParaRPr lang="en-IN" sz="2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8001000" y="1832429"/>
            <a:ext cx="3304928" cy="1295401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"To create a better everyday life for the many people.“</a:t>
            </a:r>
            <a:endParaRPr lang="en-IN" sz="2000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419600" y="5105400"/>
            <a:ext cx="3298976" cy="15240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"To organize the world's information and make it universally accessible and useful.“</a:t>
            </a:r>
            <a:endParaRPr lang="en-IN" sz="2000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4419600" y="4281714"/>
            <a:ext cx="3298976" cy="5762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GOOGLE</a:t>
            </a:r>
            <a:endParaRPr lang="en-IN" b="1" dirty="0"/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914400" y="5105400"/>
            <a:ext cx="3303351" cy="12954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"To bring inspiration and innovation to every athlete in the world.“</a:t>
            </a:r>
            <a:endParaRPr lang="en-IN" sz="2000" dirty="0"/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914400" y="4281714"/>
            <a:ext cx="3298976" cy="5762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NIKE</a:t>
            </a:r>
            <a:endParaRPr lang="en-IN" b="1" dirty="0"/>
          </a:p>
        </p:txBody>
      </p:sp>
      <p:sp>
        <p:nvSpPr>
          <p:cNvPr id="13" name="Text Placeholder 5"/>
          <p:cNvSpPr txBox="1">
            <a:spLocks/>
          </p:cNvSpPr>
          <p:nvPr/>
        </p:nvSpPr>
        <p:spPr>
          <a:xfrm>
            <a:off x="4455886" y="1828800"/>
            <a:ext cx="3298976" cy="19050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"To bring the best user experience to its customers through its innovative hardware, software, and services.“</a:t>
            </a:r>
            <a:endParaRPr lang="en-IN" sz="2000" dirty="0"/>
          </a:p>
        </p:txBody>
      </p:sp>
      <p:sp>
        <p:nvSpPr>
          <p:cNvPr id="14" name="Text Placeholder 4"/>
          <p:cNvSpPr txBox="1">
            <a:spLocks/>
          </p:cNvSpPr>
          <p:nvPr/>
        </p:nvSpPr>
        <p:spPr>
          <a:xfrm>
            <a:off x="4419600" y="1066800"/>
            <a:ext cx="330492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APPLE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0151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uiExpand="1" build="p" animBg="1"/>
      <p:bldP spid="7" grpId="0" build="p" animBg="1"/>
      <p:bldP spid="8" grpId="0" build="p" animBg="1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4700358" y="195596"/>
            <a:ext cx="2791283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MISSION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928" y="1295399"/>
            <a:ext cx="1150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A mission statement defines the organization's purpose, its reason for being, and what it aims to accomplish.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It's a clear and concise declaration of the organization's core values, its primary customers, and the products or services it offers.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Unlike a vision, which focuses on the future, a mission is grounded in the present.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A well-crafted mission statement: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Defines the organization's purpose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Guides decision-making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Inspires employees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/>
              <a:t>Communicates the organization's values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590545"/>
            <a:ext cx="4914448" cy="2752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943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31 Salon Mission Statement Ideas + a Template for Your Own - StyleSe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4" descr="31 Salon Mission Statement Ideas + a Template for Your Own - StyleSea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6" descr="31 Salon Mission Statement Ideas + a Template for Your Own - StyleSea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9870" r="9206" b="16401"/>
          <a:stretch/>
        </p:blipFill>
        <p:spPr>
          <a:xfrm>
            <a:off x="2438400" y="1066800"/>
            <a:ext cx="6934200" cy="4414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1205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rvice Desk Mission and Visio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1703612"/>
            <a:ext cx="9613900" cy="41202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9500" y="453257"/>
            <a:ext cx="9906000" cy="70788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DIFFERENCE BETWEEN VISION AND MISSION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3373961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9a/8d/71/9a8d71c92e2e7631da0ff3e6694fb33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" t="9572" r="2400" b="3160"/>
          <a:stretch/>
        </p:blipFill>
        <p:spPr bwMode="auto">
          <a:xfrm>
            <a:off x="1320800" y="3629"/>
            <a:ext cx="8890000" cy="682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248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2885005" y="232270"/>
            <a:ext cx="6421989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LONG TERM OBJECTIVES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1949" y="1219199"/>
            <a:ext cx="114680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Long-term objectives are specific, measurable, achievable, relevant, and time-bound (</a:t>
            </a:r>
            <a:r>
              <a:rPr lang="en-US" sz="2800" b="1" dirty="0"/>
              <a:t>SMART</a:t>
            </a:r>
            <a:r>
              <a:rPr lang="en-US" sz="2800" dirty="0"/>
              <a:t>) goals that an organization aims to achieve over a specified period, typically </a:t>
            </a:r>
            <a:r>
              <a:rPr lang="en-US" sz="2800" u="sng" dirty="0"/>
              <a:t>three to five years</a:t>
            </a:r>
            <a:r>
              <a:rPr lang="en-US" sz="2800" dirty="0"/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They are the </a:t>
            </a:r>
            <a:r>
              <a:rPr lang="en-US" sz="2800" u="sng" dirty="0"/>
              <a:t>building blocks</a:t>
            </a:r>
            <a:r>
              <a:rPr lang="en-US" sz="2800" dirty="0"/>
              <a:t> of a company's strategic plan and serve as a </a:t>
            </a:r>
            <a:r>
              <a:rPr lang="en-US" sz="2800" u="sng" dirty="0"/>
              <a:t>roadmap</a:t>
            </a:r>
            <a:r>
              <a:rPr lang="en-US" sz="2800" dirty="0"/>
              <a:t> for </a:t>
            </a:r>
            <a:r>
              <a:rPr lang="en-US" sz="2800" u="sng" dirty="0"/>
              <a:t>achieving</a:t>
            </a:r>
            <a:r>
              <a:rPr lang="en-US" sz="2800" dirty="0"/>
              <a:t> its vision and mission.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0" t="13759" r="7981" b="10725"/>
          <a:stretch/>
        </p:blipFill>
        <p:spPr>
          <a:xfrm>
            <a:off x="3048000" y="3480482"/>
            <a:ext cx="5751283" cy="325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24769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762000"/>
            <a:ext cx="11049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/>
              <a:t>EXAMPLES</a:t>
            </a:r>
          </a:p>
          <a:p>
            <a:pPr algn="just"/>
            <a:endParaRPr lang="en-US" sz="2800" b="1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Increase market share by 20% in the target market within next 5 years.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Increase employee engagement and retention by 15% within the next 3 years.</a:t>
            </a:r>
            <a:endParaRPr lang="en-US" sz="2800" b="1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Develop and launch five innovative products in the next three years.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Reduce operational costs by 10% through process optimization and automation by 2027.</a:t>
            </a:r>
          </a:p>
        </p:txBody>
      </p:sp>
    </p:spTree>
    <p:extLst>
      <p:ext uri="{BB962C8B-B14F-4D97-AF65-F5344CB8AC3E}">
        <p14:creationId xmlns:p14="http://schemas.microsoft.com/office/powerpoint/2010/main" val="508493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4571999" y="207819"/>
            <a:ext cx="3048001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tx2"/>
                </a:solidFill>
              </a:rPr>
              <a:t> </a:t>
            </a:r>
            <a:r>
              <a:rPr lang="en-IN" sz="3600" b="1" dirty="0">
                <a:solidFill>
                  <a:schemeClr val="bg1"/>
                </a:solidFill>
              </a:rPr>
              <a:t>STRATEGIES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9" y="1550428"/>
            <a:ext cx="57911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A strategy is a comprehensive </a:t>
            </a:r>
            <a:r>
              <a:rPr lang="en-US" sz="2800" b="1" dirty="0"/>
              <a:t>plan of action </a:t>
            </a:r>
            <a:r>
              <a:rPr lang="en-US" sz="2800" dirty="0"/>
              <a:t>designed to achieve long-term goals and </a:t>
            </a:r>
            <a:r>
              <a:rPr lang="en-US" sz="2800" dirty="0" smtClean="0"/>
              <a:t>objectives.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outlines the approach an organization will take to </a:t>
            </a:r>
            <a:r>
              <a:rPr lang="en-US" sz="2800" u="sng" dirty="0"/>
              <a:t>compete effectively </a:t>
            </a:r>
            <a:r>
              <a:rPr lang="en-US" sz="2800" dirty="0"/>
              <a:t>in its industry, </a:t>
            </a:r>
            <a:r>
              <a:rPr lang="en-US" sz="2800" u="sng" dirty="0"/>
              <a:t>allocate resources</a:t>
            </a:r>
            <a:r>
              <a:rPr lang="en-US" sz="2800" dirty="0"/>
              <a:t>, and </a:t>
            </a:r>
            <a:r>
              <a:rPr lang="en-US" sz="2800" u="sng" dirty="0"/>
              <a:t>capitalize on opportunities</a:t>
            </a:r>
            <a:r>
              <a:rPr lang="en-US" sz="2800" dirty="0"/>
              <a:t>.</a:t>
            </a:r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2" t="3943" r="3053" b="9283"/>
          <a:stretch/>
        </p:blipFill>
        <p:spPr>
          <a:xfrm>
            <a:off x="6477000" y="1637514"/>
            <a:ext cx="5266738" cy="3926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7025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4" r="48646" b="-17484"/>
          <a:stretch/>
        </p:blipFill>
        <p:spPr>
          <a:xfrm>
            <a:off x="304800" y="990600"/>
            <a:ext cx="4724400" cy="680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22458" r="2896"/>
          <a:stretch/>
        </p:blipFill>
        <p:spPr>
          <a:xfrm>
            <a:off x="4876800" y="1168400"/>
            <a:ext cx="7054582" cy="495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0" b="84119"/>
          <a:stretch/>
        </p:blipFill>
        <p:spPr>
          <a:xfrm>
            <a:off x="2438400" y="152399"/>
            <a:ext cx="7458075" cy="65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07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11582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 smtClean="0"/>
              <a:t>TYPES/ LEVELS OF STRATEGIES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b="1" dirty="0" smtClean="0"/>
              <a:t>1. Corporate </a:t>
            </a:r>
            <a:r>
              <a:rPr lang="en-US" sz="2800" b="1" dirty="0"/>
              <a:t>Level Strategy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This focuses on Overall </a:t>
            </a:r>
            <a:r>
              <a:rPr lang="en-US" sz="2800" dirty="0"/>
              <a:t>direction of the </a:t>
            </a:r>
            <a:r>
              <a:rPr lang="en-US" sz="2800" dirty="0" smtClean="0"/>
              <a:t>organization.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It decides “What </a:t>
            </a:r>
            <a:r>
              <a:rPr lang="en-US" sz="2800" dirty="0"/>
              <a:t>businesses to be </a:t>
            </a:r>
            <a:r>
              <a:rPr lang="en-US" sz="2800" dirty="0" smtClean="0"/>
              <a:t>in.”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Strategies includes - Resource </a:t>
            </a:r>
            <a:r>
              <a:rPr lang="en-US" sz="2800" dirty="0"/>
              <a:t>allocation, diversification</a:t>
            </a:r>
            <a:r>
              <a:rPr lang="en-US" sz="2800" dirty="0" smtClean="0"/>
              <a:t>, acquisition, </a:t>
            </a:r>
            <a:r>
              <a:rPr lang="en-US" sz="2800" dirty="0"/>
              <a:t>integration, </a:t>
            </a:r>
            <a:r>
              <a:rPr lang="en-US" sz="2800" dirty="0" smtClean="0"/>
              <a:t>joint ventures and divestment.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 smtClean="0"/>
              <a:t>Example</a:t>
            </a:r>
            <a:r>
              <a:rPr lang="en-US" sz="2800" b="1" dirty="0"/>
              <a:t>:</a:t>
            </a:r>
            <a:r>
              <a:rPr lang="en-US" sz="2800" dirty="0"/>
              <a:t> A company deciding to enter a new market or </a:t>
            </a:r>
            <a:r>
              <a:rPr lang="en-US" sz="2800" dirty="0" smtClean="0"/>
              <a:t>industry.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b="1" dirty="0" smtClean="0"/>
              <a:t>2. Business </a:t>
            </a:r>
            <a:r>
              <a:rPr lang="en-US" sz="2800" b="1" dirty="0"/>
              <a:t>Level Strategy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This focuses on How </a:t>
            </a:r>
            <a:r>
              <a:rPr lang="en-US" sz="2800" dirty="0"/>
              <a:t>to compete successfully in a specific market or </a:t>
            </a:r>
            <a:r>
              <a:rPr lang="en-US" sz="2800" dirty="0" smtClean="0"/>
              <a:t>industry.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Strategies includes </a:t>
            </a:r>
            <a:r>
              <a:rPr lang="en-US" sz="2800" dirty="0" smtClean="0"/>
              <a:t>- Competitive </a:t>
            </a:r>
            <a:r>
              <a:rPr lang="en-US" sz="2800" dirty="0"/>
              <a:t>advantage, cost leadership, differentiation, focus, and market </a:t>
            </a:r>
            <a:r>
              <a:rPr lang="en-US" sz="2800" dirty="0" smtClean="0"/>
              <a:t>segmentation.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 smtClean="0"/>
              <a:t>Example</a:t>
            </a:r>
            <a:r>
              <a:rPr lang="en-US" sz="2800" b="1" dirty="0"/>
              <a:t>:</a:t>
            </a:r>
            <a:r>
              <a:rPr lang="en-US" sz="2800" dirty="0"/>
              <a:t> A company adopting a cost leadership strategy to gain a competitive </a:t>
            </a:r>
            <a:r>
              <a:rPr lang="en-US" sz="2800" dirty="0" smtClean="0"/>
              <a:t>edge.</a:t>
            </a:r>
          </a:p>
        </p:txBody>
      </p:sp>
    </p:spTree>
    <p:extLst>
      <p:ext uri="{BB962C8B-B14F-4D97-AF65-F5344CB8AC3E}">
        <p14:creationId xmlns:p14="http://schemas.microsoft.com/office/powerpoint/2010/main" val="251414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4629" y="381000"/>
            <a:ext cx="11277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/>
              <a:t>3. Functional Level Strategy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This focuses on Detailed, short-term operational plans for key functional areas.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Its strategies include - Cost reduction, quality improvement, process optimization, technology adoption.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It supports the business-level strategy through efficient operations.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b="1" dirty="0"/>
              <a:t>Example:</a:t>
            </a:r>
            <a:r>
              <a:rPr lang="en-US" sz="2800" dirty="0"/>
              <a:t> A marketing department developing a social media campaign to increase brand </a:t>
            </a:r>
            <a:r>
              <a:rPr lang="en-US" sz="2800" dirty="0" smtClean="0"/>
              <a:t>awareness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95183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3838523" y="342288"/>
            <a:ext cx="4514953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ANNUAL OBJECTIVES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1EDD632-C3FC-60F7-0F60-B9B7AC360D89}"/>
              </a:ext>
            </a:extLst>
          </p:cNvPr>
          <p:cNvSpPr txBox="1"/>
          <p:nvPr/>
        </p:nvSpPr>
        <p:spPr>
          <a:xfrm>
            <a:off x="729401" y="1406754"/>
            <a:ext cx="1073319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Annual objectives are specific, measurable, achievable, relevant, and time-bound (SMART) goals that an organization sets to achieve within a one-year period.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They are derived from the organization's long-term strategic objectives and serve as the tactical steps to reach those overarching goals.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They provide a clear focus for the organization and its employees, enabling them to align their efforts towards common goals.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1804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13696C-60FD-F666-8C90-C7939AA79BBA}"/>
              </a:ext>
            </a:extLst>
          </p:cNvPr>
          <p:cNvSpPr txBox="1"/>
          <p:nvPr/>
        </p:nvSpPr>
        <p:spPr>
          <a:xfrm>
            <a:off x="684579" y="1056267"/>
            <a:ext cx="1014641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/>
              <a:t>EXAMPLES</a:t>
            </a:r>
          </a:p>
          <a:p>
            <a:pPr algn="just"/>
            <a:endParaRPr lang="en-IN" sz="2800" b="1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 smtClean="0"/>
              <a:t>Implement </a:t>
            </a:r>
            <a:r>
              <a:rPr lang="en-IN" sz="2800" dirty="0"/>
              <a:t>a new performance management system.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Reduce production costs by 7%.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Improve on-time delivery by 95%.</a:t>
            </a:r>
          </a:p>
        </p:txBody>
      </p:sp>
    </p:spTree>
    <p:extLst>
      <p:ext uri="{BB962C8B-B14F-4D97-AF65-F5344CB8AC3E}">
        <p14:creationId xmlns:p14="http://schemas.microsoft.com/office/powerpoint/2010/main" val="1761375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E18030-7BCB-6E0F-D126-8E653AE79B26}"/>
              </a:ext>
            </a:extLst>
          </p:cNvPr>
          <p:cNvSpPr txBox="1"/>
          <p:nvPr/>
        </p:nvSpPr>
        <p:spPr>
          <a:xfrm>
            <a:off x="4729392" y="366738"/>
            <a:ext cx="2733215" cy="646331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POLICIES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24F300-0CD9-6450-1CD6-ACB176287D63}"/>
              </a:ext>
            </a:extLst>
          </p:cNvPr>
          <p:cNvSpPr txBox="1"/>
          <p:nvPr/>
        </p:nvSpPr>
        <p:spPr>
          <a:xfrm>
            <a:off x="692726" y="1480239"/>
            <a:ext cx="1080654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Policies in strategic management are the guidelines or rules that guide decision-making and actions within an organization to achieve its strategic objectives.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They provide a framework for consistent and effective implementation of strategies.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Strategies outline the overall direction, while policies ensure that everyone follows the same path to reach the goal.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Policies should align with the organization’s overall strategy and should be regularly reviewed and updated to reflect changes in the business environment.</a:t>
            </a:r>
          </a:p>
        </p:txBody>
      </p:sp>
    </p:spTree>
    <p:extLst>
      <p:ext uri="{BB962C8B-B14F-4D97-AF65-F5344CB8AC3E}">
        <p14:creationId xmlns:p14="http://schemas.microsoft.com/office/powerpoint/2010/main" val="2029153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0299E9-8028-E4BB-3E88-070C6FAF2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374" y="110022"/>
            <a:ext cx="5005974" cy="81904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IN" b="1" dirty="0"/>
              <a:t>EXAMPLES OF POLICIES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EB4D14-E430-D0B1-B583-CF33EC12C6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5284" y="1198011"/>
            <a:ext cx="5349077" cy="535931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400" b="1" dirty="0"/>
              <a:t>Human Resource Policies:</a:t>
            </a:r>
            <a:r>
              <a:rPr lang="en-IN" sz="2400" dirty="0"/>
              <a:t>
Performance appraisal policies
Compensation and benefits </a:t>
            </a:r>
            <a:r>
              <a:rPr lang="en-IN" sz="2400" dirty="0" err="1"/>
              <a:t>policieS</a:t>
            </a:r>
            <a:r>
              <a:rPr lang="en-IN" sz="2400" dirty="0"/>
              <a:t>
</a:t>
            </a:r>
            <a:r>
              <a:rPr lang="en-IN" sz="2400" b="1" dirty="0"/>
              <a:t>Financial Policies:</a:t>
            </a:r>
            <a:r>
              <a:rPr lang="en-IN" sz="2400" dirty="0"/>
              <a:t>
Budgeting and expenditure policies
Investment policies
</a:t>
            </a:r>
            <a:r>
              <a:rPr lang="en-IN" sz="2400" b="1" dirty="0"/>
              <a:t>Marketing Policies:</a:t>
            </a:r>
            <a:r>
              <a:rPr lang="en-IN" sz="2400" dirty="0"/>
              <a:t>
Pricing policies
Distribution channel policies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66FF55-91E1-F4AC-3517-1B4F3C2714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37639" y="1198011"/>
            <a:ext cx="5349077" cy="535931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400" b="1" dirty="0"/>
              <a:t>Operations Policies:</a:t>
            </a:r>
            <a:r>
              <a:rPr lang="en-IN" sz="2400" dirty="0"/>
              <a:t>
Quality control policies
Inventory management policies
</a:t>
            </a:r>
            <a:r>
              <a:rPr lang="en-IN" sz="2400" b="1" dirty="0"/>
              <a:t>Customer Service Policies:</a:t>
            </a:r>
          </a:p>
          <a:p>
            <a:pPr marL="0" indent="0">
              <a:buNone/>
            </a:pPr>
            <a:r>
              <a:rPr lang="en-IN" sz="2400" dirty="0"/>
              <a:t>complaint handling policies
Return and refund policies
</a:t>
            </a:r>
            <a:r>
              <a:rPr lang="en-IN" sz="2400" b="1" dirty="0"/>
              <a:t>Information Technology Policies:
</a:t>
            </a:r>
            <a:r>
              <a:rPr lang="en-IN" sz="2400" dirty="0"/>
              <a:t>Data security policies
Software acquisition policies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27762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7200" y="381000"/>
            <a:ext cx="3660671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3600" b="1" dirty="0" smtClean="0"/>
              <a:t>USEFUL LINKS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10417" y="1619026"/>
            <a:ext cx="10174235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sz="2800" dirty="0">
                <a:hlinkClick r:id="rId2"/>
              </a:rPr>
              <a:t>https://</a:t>
            </a:r>
            <a:r>
              <a:rPr lang="en-IN" sz="2800" dirty="0" smtClean="0">
                <a:hlinkClick r:id="rId2"/>
              </a:rPr>
              <a:t>youtu.be/iuYlGRnC7J8?si=wunxvfnxh4T9QtTx</a:t>
            </a:r>
            <a:r>
              <a:rPr lang="en-IN" sz="2800" dirty="0" smtClean="0"/>
              <a:t> </a:t>
            </a:r>
          </a:p>
          <a:p>
            <a:endParaRPr lang="en-US" sz="2800" dirty="0"/>
          </a:p>
          <a:p>
            <a:r>
              <a:rPr lang="en-IN" sz="2800" dirty="0">
                <a:hlinkClick r:id="rId3"/>
              </a:rPr>
              <a:t>https://wdcweb.com/blog/companies-with-best-marketing-strategies-in-india</a:t>
            </a:r>
            <a:r>
              <a:rPr lang="en-IN" sz="2800" dirty="0" smtClean="0">
                <a:hlinkClick r:id="rId3"/>
              </a:rPr>
              <a:t>/</a:t>
            </a:r>
            <a:r>
              <a:rPr lang="en-IN" sz="2800" dirty="0" smtClean="0"/>
              <a:t> </a:t>
            </a:r>
          </a:p>
          <a:p>
            <a:endParaRPr lang="en-US" sz="2800" dirty="0"/>
          </a:p>
          <a:p>
            <a:r>
              <a:rPr lang="en-IN" sz="2800" dirty="0">
                <a:hlinkClick r:id="rId4"/>
              </a:rPr>
              <a:t>https://</a:t>
            </a:r>
            <a:r>
              <a:rPr lang="en-IN" sz="2800" dirty="0" smtClean="0">
                <a:hlinkClick r:id="rId4"/>
              </a:rPr>
              <a:t>www.cascade.app/blog/the-5-best-business-strategies-ive-ever-seen</a:t>
            </a:r>
            <a:r>
              <a:rPr lang="en-IN" sz="2800" dirty="0" smtClean="0"/>
              <a:t> </a:t>
            </a:r>
          </a:p>
          <a:p>
            <a:endParaRPr lang="en-US" sz="2800" dirty="0"/>
          </a:p>
          <a:p>
            <a:r>
              <a:rPr lang="en-IN" sz="2800" dirty="0">
                <a:hlinkClick r:id="rId5"/>
              </a:rPr>
              <a:t>https://</a:t>
            </a:r>
            <a:r>
              <a:rPr lang="en-IN" sz="2800" dirty="0" smtClean="0">
                <a:hlinkClick r:id="rId5"/>
              </a:rPr>
              <a:t>growthx.club/blog/zomato-business-model</a:t>
            </a:r>
            <a:r>
              <a:rPr lang="en-IN" sz="2800" dirty="0" smtClean="0"/>
              <a:t>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85032910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</TotalTime>
  <Words>2419</Words>
  <Application>Microsoft Office PowerPoint</Application>
  <PresentationFormat>Custom</PresentationFormat>
  <Paragraphs>237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FEW EXAMPLES FOR STRATEGISTS</vt:lpstr>
      <vt:lpstr>PowerPoint Presentation</vt:lpstr>
      <vt:lpstr>PowerPoint Presentation</vt:lpstr>
      <vt:lpstr>EXAMPLE OF FEW POWERFUL VISION STATEMENTS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 OF POLICIES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Chandana Priya M S</dc:creator>
  <cp:lastModifiedBy>HP</cp:lastModifiedBy>
  <cp:revision>51</cp:revision>
  <dcterms:created xsi:type="dcterms:W3CDTF">2024-07-15T04:05:40Z</dcterms:created>
  <dcterms:modified xsi:type="dcterms:W3CDTF">2024-11-13T09:23:38Z</dcterms:modified>
</cp:coreProperties>
</file>